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sldIdLst>
    <p:sldId id="258" r:id="rId2"/>
    <p:sldId id="340" r:id="rId3"/>
    <p:sldId id="388" r:id="rId4"/>
    <p:sldId id="390" r:id="rId5"/>
    <p:sldId id="392" r:id="rId6"/>
    <p:sldId id="394" r:id="rId7"/>
    <p:sldId id="389" r:id="rId8"/>
    <p:sldId id="395" r:id="rId9"/>
    <p:sldId id="405" r:id="rId10"/>
    <p:sldId id="399" r:id="rId11"/>
    <p:sldId id="370" r:id="rId12"/>
    <p:sldId id="401" r:id="rId13"/>
    <p:sldId id="403" r:id="rId14"/>
    <p:sldId id="402" r:id="rId15"/>
    <p:sldId id="404" r:id="rId16"/>
    <p:sldId id="350" r:id="rId17"/>
    <p:sldId id="363" r:id="rId18"/>
    <p:sldId id="376" r:id="rId19"/>
    <p:sldId id="406" r:id="rId20"/>
    <p:sldId id="31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38" autoAdjust="0"/>
  </p:normalViewPr>
  <p:slideViewPr>
    <p:cSldViewPr snapToGrid="0" snapToObjects="1">
      <p:cViewPr varScale="1">
        <p:scale>
          <a:sx n="101" d="100"/>
          <a:sy n="101" d="100"/>
        </p:scale>
        <p:origin x="-110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225C9-8A45-449D-B6BF-9561CFC91C02}" type="datetimeFigureOut">
              <a:rPr lang="en-GB" smtClean="0"/>
              <a:t>08/04/2015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92EDC-2977-4363-922C-84DC3B1A40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163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364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9042F-CF48-4A25-8040-C744929F57D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80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16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16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16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16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33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16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160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16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659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85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Old servers deployed </a:t>
            </a:r>
            <a:r>
              <a:rPr lang="en-US" dirty="0" err="1" smtClean="0"/>
              <a:t>Westmere</a:t>
            </a:r>
            <a:r>
              <a:rPr lang="en-US" dirty="0" smtClean="0"/>
              <a:t> (E5630), new servers</a:t>
            </a:r>
            <a:r>
              <a:rPr lang="en-US" baseline="0" dirty="0" smtClean="0"/>
              <a:t> use Sandy Bridge (E5-2650)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507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0BCEE-43CD-4D67-9A81-617047866D5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640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854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80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854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16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Scale-out Databases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Scale-out Databases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Scale-out Databases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Scale-out Databases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DF8EC-8D06-164F-8C4D-FBE624E24E8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1325606"/>
            <a:ext cx="8226854" cy="4667421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Click to edit Master text styles</a:t>
            </a:r>
          </a:p>
          <a:p>
            <a:pPr lvl="1" eaLnBrk="1" latinLnBrk="0" hangingPunct="1"/>
            <a:r>
              <a:rPr lang="fr-FR" smtClean="0"/>
              <a:t>Second level</a:t>
            </a:r>
          </a:p>
          <a:p>
            <a:pPr lvl="2" eaLnBrk="1" latinLnBrk="0" hangingPunct="1"/>
            <a:r>
              <a:rPr lang="fr-FR" smtClean="0"/>
              <a:t>Third level</a:t>
            </a:r>
          </a:p>
          <a:p>
            <a:pPr lvl="3" eaLnBrk="1" latinLnBrk="0" hangingPunct="1"/>
            <a:r>
              <a:rPr lang="fr-FR" smtClean="0"/>
              <a:t>Fourth level</a:t>
            </a:r>
          </a:p>
          <a:p>
            <a:pPr lvl="4" eaLnBrk="1" latinLnBrk="0" hangingPunct="1"/>
            <a:r>
              <a:rPr lang="fr-FR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8860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6870" y="2444814"/>
            <a:ext cx="8618899" cy="940443"/>
          </a:xfrm>
        </p:spPr>
        <p:txBody>
          <a:bodyPr/>
          <a:lstStyle>
            <a:lvl1pPr algn="l">
              <a:defRPr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938257" y="6348114"/>
            <a:ext cx="491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Scale-out Databases</a:t>
            </a:r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316870" y="3391124"/>
            <a:ext cx="6283106" cy="990753"/>
          </a:xfrm>
        </p:spPr>
        <p:txBody>
          <a:bodyPr lIns="45720" tIns="0" rIns="45720" bIns="0" anchor="b">
            <a:normAutofit/>
          </a:bodyPr>
          <a:lstStyle>
            <a:lvl1pPr marL="0" indent="0" algn="l">
              <a:buNone/>
              <a:defRPr sz="2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457199" y="1972062"/>
            <a:ext cx="4236081" cy="471352"/>
          </a:xfrm>
          <a:prstGeom prst="rect">
            <a:avLst/>
          </a:prstGeom>
        </p:spPr>
        <p:txBody>
          <a:bodyPr vert="horz" lIns="45720" tIns="0" rIns="4572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dirty="0" smtClean="0"/>
              <a:t>Outline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2961" y="1566229"/>
            <a:ext cx="6138251" cy="3376963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0" eaLnBrk="1" latinLnBrk="0" hangingPunct="1"/>
            <a:r>
              <a:rPr lang="en-US" dirty="0" smtClean="0"/>
              <a:t>Second level</a:t>
            </a:r>
          </a:p>
          <a:p>
            <a:pPr lvl="0" eaLnBrk="1" latinLnBrk="0" hangingPunct="1"/>
            <a:r>
              <a:rPr lang="en-US" dirty="0" smtClean="0"/>
              <a:t>Third level</a:t>
            </a:r>
          </a:p>
          <a:p>
            <a:pPr lvl="0" eaLnBrk="1" latinLnBrk="0" hangingPunct="1"/>
            <a:r>
              <a:rPr lang="en-US" dirty="0" smtClean="0"/>
              <a:t>Fourth level</a:t>
            </a:r>
          </a:p>
          <a:p>
            <a:pPr lvl="0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2" descr="C:\Users\sskorupi\AppData\Local\Microsoft\Windows\Temporary Internet Files\Content.IE5\Z4ITRD5P\MP900438680[1]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2554" y="1570251"/>
            <a:ext cx="2578721" cy="229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967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Scale-out Databases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162961" y="142962"/>
            <a:ext cx="8827129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</a:t>
            </a:r>
            <a:r>
              <a:rPr kumimoji="0" lang="en-US" noProof="0" dirty="0" err="1" smtClean="0"/>
              <a:t>modifiez</a:t>
            </a:r>
            <a:r>
              <a:rPr kumimoji="0" lang="fr-CH" dirty="0" smtClean="0"/>
              <a:t>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162961" y="1176950"/>
            <a:ext cx="8827129" cy="48888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83" r:id="rId8"/>
    <p:sldLayoutId id="2147483664" r:id="rId9"/>
    <p:sldLayoutId id="2147483665" r:id="rId10"/>
    <p:sldLayoutId id="2147483667" r:id="rId11"/>
    <p:sldLayoutId id="2147483668" r:id="rId12"/>
    <p:sldLayoutId id="2147483669" r:id="rId13"/>
    <p:sldLayoutId id="2147483674" r:id="rId14"/>
    <p:sldLayoutId id="2147483684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50" y="1854095"/>
            <a:ext cx="8618899" cy="940443"/>
          </a:xfrm>
        </p:spPr>
        <p:txBody>
          <a:bodyPr>
            <a:normAutofit fontScale="90000"/>
          </a:bodyPr>
          <a:lstStyle/>
          <a:p>
            <a:r>
              <a:rPr lang="en-GB" dirty="0"/>
              <a:t>Database </a:t>
            </a:r>
            <a:r>
              <a:rPr lang="en-GB" dirty="0" smtClean="0"/>
              <a:t>Services During </a:t>
            </a:r>
            <a:r>
              <a:rPr lang="en-GB" dirty="0"/>
              <a:t>Run2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16870" y="3674651"/>
            <a:ext cx="8618899" cy="1164820"/>
          </a:xfrm>
        </p:spPr>
        <p:txBody>
          <a:bodyPr>
            <a:noAutofit/>
          </a:bodyPr>
          <a:lstStyle/>
          <a:p>
            <a:r>
              <a:rPr lang="en-US" sz="2800" dirty="0" smtClean="0"/>
              <a:t>WLCG Collaboration Workshop</a:t>
            </a:r>
          </a:p>
          <a:p>
            <a:r>
              <a:rPr lang="en-US" sz="2800" dirty="0" smtClean="0"/>
              <a:t>Okinawa April 11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,2015 </a:t>
            </a:r>
          </a:p>
          <a:p>
            <a:r>
              <a:rPr lang="en-US" sz="2800" dirty="0" smtClean="0"/>
              <a:t>Luca Canali, CERN IT-DB</a:t>
            </a:r>
          </a:p>
        </p:txBody>
      </p:sp>
    </p:spTree>
    <p:extLst>
      <p:ext uri="{BB962C8B-B14F-4D97-AF65-F5344CB8AC3E}">
        <p14:creationId xmlns:p14="http://schemas.microsoft.com/office/powerpoint/2010/main" val="355133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CERN Oracle</a:t>
            </a:r>
            <a:r>
              <a:rPr lang="pl-PL" dirty="0" smtClean="0"/>
              <a:t> Databases</a:t>
            </a:r>
            <a:r>
              <a:rPr lang="en-GB" dirty="0" smtClean="0"/>
              <a:t> have run successfully in RUN1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498459"/>
            <a:ext cx="8651430" cy="4888872"/>
          </a:xfrm>
        </p:spPr>
        <p:txBody>
          <a:bodyPr>
            <a:noAutofit/>
          </a:bodyPr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55A0"/>
                </a:solidFill>
                <a:ea typeface="DejaVu Sans" charset="0"/>
                <a:cs typeface="DejaVu Sans" charset="0"/>
              </a:rPr>
              <a:t>~</a:t>
            </a:r>
            <a:r>
              <a:rPr lang="en-US" sz="2800" dirty="0">
                <a:solidFill>
                  <a:srgbClr val="FF0000"/>
                </a:solidFill>
                <a:ea typeface="DejaVu Sans" charset="0"/>
                <a:cs typeface="DejaVu Sans" charset="0"/>
              </a:rPr>
              <a:t>100 Oracle databases</a:t>
            </a:r>
            <a:r>
              <a:rPr lang="en-US" sz="2800" dirty="0">
                <a:solidFill>
                  <a:srgbClr val="0055A0"/>
                </a:solidFill>
                <a:ea typeface="DejaVu Sans" charset="0"/>
                <a:cs typeface="DejaVu Sans" charset="0"/>
              </a:rPr>
              <a:t>, most of them RAC</a:t>
            </a:r>
            <a:endParaRPr lang="en-US" sz="2800" dirty="0" smtClean="0">
              <a:solidFill>
                <a:srgbClr val="0055A0"/>
              </a:solidFill>
              <a:ea typeface="DejaVu Sans" charset="0"/>
              <a:cs typeface="DejaVu Sans" charset="0"/>
            </a:endParaRP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rgbClr val="FF0000"/>
                </a:solidFill>
                <a:ea typeface="DejaVu Sans" charset="0"/>
                <a:cs typeface="DejaVu Sans" charset="0"/>
              </a:rPr>
              <a:t>~500 </a:t>
            </a:r>
            <a:r>
              <a:rPr lang="en-US" sz="2400" dirty="0">
                <a:solidFill>
                  <a:srgbClr val="FF0000"/>
                </a:solidFill>
                <a:ea typeface="DejaVu Sans" charset="0"/>
                <a:cs typeface="DejaVu Sans" charset="0"/>
              </a:rPr>
              <a:t>TB </a:t>
            </a:r>
            <a:r>
              <a:rPr lang="en-US" sz="2400" dirty="0">
                <a:solidFill>
                  <a:schemeClr val="tx2"/>
                </a:solidFill>
                <a:ea typeface="DejaVu Sans" charset="0"/>
                <a:cs typeface="DejaVu Sans" charset="0"/>
              </a:rPr>
              <a:t>of </a:t>
            </a:r>
            <a:r>
              <a:rPr lang="en-US" sz="2400" dirty="0" smtClean="0">
                <a:solidFill>
                  <a:schemeClr val="tx2"/>
                </a:solidFill>
                <a:ea typeface="DejaVu Sans" charset="0"/>
                <a:cs typeface="DejaVu Sans" charset="0"/>
              </a:rPr>
              <a:t>data files </a:t>
            </a:r>
            <a:r>
              <a:rPr lang="en-US" sz="2400" dirty="0">
                <a:solidFill>
                  <a:schemeClr val="tx2"/>
                </a:solidFill>
                <a:ea typeface="DejaVu Sans" charset="0"/>
                <a:cs typeface="DejaVu Sans" charset="0"/>
              </a:rPr>
              <a:t>for production DBs in </a:t>
            </a:r>
            <a:r>
              <a:rPr lang="en-US" sz="2400" dirty="0" smtClean="0">
                <a:solidFill>
                  <a:schemeClr val="tx2"/>
                </a:solidFill>
                <a:ea typeface="DejaVu Sans" charset="0"/>
                <a:cs typeface="DejaVu Sans" charset="0"/>
              </a:rPr>
              <a:t>total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chemeClr val="tx2"/>
                </a:solidFill>
                <a:ea typeface="DejaVu Sans" charset="0"/>
                <a:cs typeface="DejaVu Sans" charset="0"/>
              </a:rPr>
              <a:t>Used for physics, IT, accelerators, administration</a:t>
            </a:r>
            <a:endParaRPr lang="en-GB" sz="2800" dirty="0" smtClean="0">
              <a:solidFill>
                <a:schemeClr val="tx2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chemeClr val="tx2"/>
                </a:solidFill>
                <a:ea typeface="DejaVu Sans" charset="0"/>
                <a:cs typeface="DejaVu Sans" charset="0"/>
              </a:rPr>
              <a:t>Oracle is </a:t>
            </a:r>
            <a:r>
              <a:rPr lang="en-GB" sz="2800" dirty="0" smtClean="0">
                <a:solidFill>
                  <a:srgbClr val="FF0000"/>
                </a:solidFill>
                <a:ea typeface="DejaVu Sans" charset="0"/>
                <a:cs typeface="DejaVu Sans" charset="0"/>
              </a:rPr>
              <a:t>feature-rich </a:t>
            </a:r>
            <a:endParaRPr lang="pl-PL" sz="2800" dirty="0">
              <a:solidFill>
                <a:srgbClr val="FF0000"/>
              </a:solidFill>
              <a:ea typeface="DejaVu Sans" charset="0"/>
              <a:cs typeface="DejaVu Sans" charset="0"/>
            </a:endParaRP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rgbClr val="FF0000"/>
                </a:solidFill>
                <a:ea typeface="DejaVu Sans" charset="0"/>
                <a:cs typeface="DejaVu Sans" charset="0"/>
              </a:rPr>
              <a:t>Enterprise</a:t>
            </a:r>
            <a:r>
              <a:rPr lang="en-US" sz="2400" dirty="0" smtClean="0">
                <a:solidFill>
                  <a:schemeClr val="tx2"/>
                </a:solidFill>
                <a:ea typeface="DejaVu Sans" charset="0"/>
                <a:cs typeface="DejaVu Sans" charset="0"/>
              </a:rPr>
              <a:t> class DB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chemeClr val="tx2"/>
                </a:solidFill>
                <a:ea typeface="DejaVu Sans" charset="0"/>
                <a:cs typeface="DejaVu Sans" charset="0"/>
              </a:rPr>
              <a:t>Solutions for high </a:t>
            </a:r>
            <a:r>
              <a:rPr lang="en-US" sz="2400" dirty="0" smtClean="0">
                <a:solidFill>
                  <a:srgbClr val="FF0000"/>
                </a:solidFill>
                <a:ea typeface="DejaVu Sans" charset="0"/>
                <a:cs typeface="DejaVu Sans" charset="0"/>
              </a:rPr>
              <a:t>availability</a:t>
            </a:r>
            <a:r>
              <a:rPr lang="en-US" sz="2400" dirty="0" smtClean="0">
                <a:solidFill>
                  <a:schemeClr val="tx2"/>
                </a:solidFill>
                <a:ea typeface="DejaVu Sans" charset="0"/>
                <a:cs typeface="DejaVu Sans" charset="0"/>
              </a:rPr>
              <a:t>, disaster </a:t>
            </a:r>
            <a:r>
              <a:rPr lang="en-US" sz="2400" dirty="0">
                <a:solidFill>
                  <a:schemeClr val="tx2"/>
                </a:solidFill>
                <a:ea typeface="DejaVu Sans" charset="0"/>
                <a:cs typeface="DejaVu Sans" charset="0"/>
              </a:rPr>
              <a:t>recovery, backup, </a:t>
            </a:r>
            <a:r>
              <a:rPr lang="en-US" sz="2400" dirty="0" smtClean="0">
                <a:solidFill>
                  <a:schemeClr val="tx2"/>
                </a:solidFill>
                <a:ea typeface="DejaVu Sans" charset="0"/>
                <a:cs typeface="DejaVu Sans" charset="0"/>
              </a:rPr>
              <a:t>monitoring, replication, proven for concurrent</a:t>
            </a:r>
            <a:r>
              <a:rPr lang="en-GB" sz="2400" dirty="0" smtClean="0">
                <a:solidFill>
                  <a:schemeClr val="tx2"/>
                </a:solidFill>
                <a:ea typeface="DejaVu Sans" charset="0"/>
                <a:cs typeface="DejaVu Sans" charset="0"/>
              </a:rPr>
              <a:t> transactional processing</a:t>
            </a:r>
            <a:endParaRPr lang="pl-PL" sz="2400" dirty="0">
              <a:solidFill>
                <a:srgbClr val="FF0000"/>
              </a:solidFill>
              <a:ea typeface="DejaVu Sans" charset="0"/>
              <a:cs typeface="DejaVu Sans" charset="0"/>
            </a:endParaRP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chemeClr val="tx2"/>
                </a:solidFill>
                <a:ea typeface="DejaVu Sans" charset="0"/>
                <a:cs typeface="DejaVu Sans" charset="0"/>
              </a:rPr>
              <a:t>Oracle DBAs available for </a:t>
            </a:r>
            <a:r>
              <a:rPr lang="en-GB" sz="2400" dirty="0" smtClean="0">
                <a:solidFill>
                  <a:srgbClr val="FF0000"/>
                </a:solidFill>
                <a:ea typeface="DejaVu Sans" charset="0"/>
                <a:cs typeface="DejaVu Sans" charset="0"/>
              </a:rPr>
              <a:t>consultancy 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 smtClean="0">
              <a:solidFill>
                <a:schemeClr val="tx2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2" name="Picture 2" descr="C:\mblaszcz private\PRESENTATIONS MAIN\aaa UKOUG 2013\pics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72" y="1187116"/>
            <a:ext cx="1411645" cy="134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mblaszcz private\PRESENTATIONS MAIN\aaa UKOUG 2013\pics\oracl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584" y="2370493"/>
            <a:ext cx="1223755" cy="44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1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300" dirty="0" smtClean="0"/>
              <a:t>DB on Demand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347290"/>
            <a:ext cx="8827129" cy="39605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Self-service for provisioning, management, backup</a:t>
            </a:r>
          </a:p>
          <a:p>
            <a:pPr lvl="1"/>
            <a:r>
              <a:rPr lang="en-US" dirty="0" smtClean="0"/>
              <a:t>The number of deployed instances is growing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MySQL</a:t>
            </a:r>
            <a:r>
              <a:rPr lang="en-GB" dirty="0"/>
              <a:t> (85%), PostgreSQL (10%) and Oracle (5%)</a:t>
            </a:r>
          </a:p>
          <a:p>
            <a:pPr marL="448056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64301" y="5785793"/>
            <a:ext cx="780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1670" y="3422708"/>
            <a:ext cx="1381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</a:t>
            </a:r>
          </a:p>
          <a:p>
            <a:r>
              <a:rPr lang="en-US" dirty="0" smtClean="0"/>
              <a:t>of deployed </a:t>
            </a:r>
            <a:r>
              <a:rPr lang="en-US" dirty="0" err="1" smtClean="0"/>
              <a:t>DBoD</a:t>
            </a:r>
            <a:r>
              <a:rPr lang="en-US" dirty="0" smtClean="0"/>
              <a:t> Instances</a:t>
            </a:r>
            <a:endParaRPr lang="en-GB" dirty="0"/>
          </a:p>
        </p:txBody>
      </p:sp>
      <p:pic>
        <p:nvPicPr>
          <p:cNvPr id="8" name="Content Placeholder 8" descr="graf1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1" b="2028"/>
          <a:stretch/>
        </p:blipFill>
        <p:spPr>
          <a:xfrm>
            <a:off x="1721098" y="2996268"/>
            <a:ext cx="6218845" cy="28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0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300" dirty="0" smtClean="0"/>
              <a:t>Additional Stats for </a:t>
            </a:r>
            <a:r>
              <a:rPr lang="en-US" sz="4300" dirty="0" err="1" smtClean="0"/>
              <a:t>DBoD</a:t>
            </a:r>
            <a:r>
              <a:rPr lang="en-US" sz="4300" dirty="0" smtClean="0"/>
              <a:t> 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347290"/>
            <a:ext cx="8827129" cy="3960575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8" descr="graf4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1" y="1092369"/>
            <a:ext cx="6707220" cy="43588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42347" y="1092369"/>
            <a:ext cx="27507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Openstack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Puppetdb</a:t>
            </a:r>
            <a:r>
              <a:rPr lang="en-GB" dirty="0" smtClean="0"/>
              <a:t> (MySQL)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LHCB-</a:t>
            </a:r>
            <a:r>
              <a:rPr lang="en-GB" dirty="0" err="1" smtClean="0"/>
              <a:t>dirac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Atlassian</a:t>
            </a:r>
            <a:r>
              <a:rPr lang="en-GB" dirty="0" smtClean="0"/>
              <a:t> databases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LCG VOMS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Geant4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Hammercloud</a:t>
            </a:r>
            <a:r>
              <a:rPr lang="en-GB" dirty="0" smtClean="0"/>
              <a:t> </a:t>
            </a:r>
            <a:r>
              <a:rPr lang="en-GB" dirty="0" err="1" smtClean="0"/>
              <a:t>dbs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Webcast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QC LHC Splice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FTS3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DRUPAL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CERNVM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VCS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IAXO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UNOSAT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55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DBoD new monitoring tool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DF8EC-8D06-164F-8C4D-FBE624E24E84}" type="slidenum">
              <a:rPr lang="en-US" smtClean="0"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25606"/>
            <a:ext cx="4517472" cy="4667421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Appdynamics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GB" dirty="0"/>
              <a:t>Allows </a:t>
            </a:r>
            <a:r>
              <a:rPr lang="en-GB" dirty="0" err="1"/>
              <a:t>DBoD</a:t>
            </a:r>
            <a:r>
              <a:rPr lang="en-GB" dirty="0"/>
              <a:t>  users to </a:t>
            </a:r>
            <a:r>
              <a:rPr lang="en-GB" dirty="0" smtClean="0">
                <a:solidFill>
                  <a:srgbClr val="FF0000"/>
                </a:solidFill>
              </a:rPr>
              <a:t>troubleshoot </a:t>
            </a:r>
            <a:r>
              <a:rPr lang="en-GB" dirty="0" smtClean="0"/>
              <a:t>performance </a:t>
            </a:r>
            <a:r>
              <a:rPr lang="en-GB" dirty="0"/>
              <a:t>problems </a:t>
            </a:r>
            <a:r>
              <a:rPr lang="en-GB" dirty="0" smtClean="0"/>
              <a:t>with a GUI interface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05" y="1435595"/>
            <a:ext cx="3818389" cy="455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0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DBoD</a:t>
            </a:r>
            <a:r>
              <a:rPr lang="en-GB" dirty="0" smtClean="0"/>
              <a:t> Evolution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DF8EC-8D06-164F-8C4D-FBE624E24E84}" type="slidenum">
              <a:rPr lang="en-US" smtClean="0"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325606"/>
            <a:ext cx="8317345" cy="4667421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Completed:</a:t>
            </a:r>
          </a:p>
          <a:p>
            <a:pPr lvl="1"/>
            <a:r>
              <a:rPr lang="en-GB" dirty="0" smtClean="0"/>
              <a:t>Migration to </a:t>
            </a:r>
            <a:r>
              <a:rPr lang="en-GB" dirty="0" smtClean="0">
                <a:solidFill>
                  <a:srgbClr val="FF6600"/>
                </a:solidFill>
              </a:rPr>
              <a:t>new HW </a:t>
            </a:r>
            <a:r>
              <a:rPr lang="en-GB" dirty="0" smtClean="0"/>
              <a:t>(servers and storage)</a:t>
            </a:r>
          </a:p>
          <a:p>
            <a:pPr lvl="1"/>
            <a:r>
              <a:rPr lang="en-GB" dirty="0" smtClean="0"/>
              <a:t>Migration to </a:t>
            </a:r>
            <a:r>
              <a:rPr lang="en-GB" dirty="0" smtClean="0">
                <a:solidFill>
                  <a:srgbClr val="FF6600"/>
                </a:solidFill>
              </a:rPr>
              <a:t>CERN Agile Infrastructure</a:t>
            </a:r>
          </a:p>
          <a:p>
            <a:pPr lvl="1"/>
            <a:r>
              <a:rPr lang="en-GB" dirty="0" smtClean="0">
                <a:solidFill>
                  <a:srgbClr val="FF6600"/>
                </a:solidFill>
              </a:rPr>
              <a:t>High Availability </a:t>
            </a:r>
            <a:r>
              <a:rPr lang="en-GB" dirty="0" smtClean="0"/>
              <a:t>cluster solution based on Oracle</a:t>
            </a:r>
          </a:p>
          <a:p>
            <a:r>
              <a:rPr lang="en-GB" dirty="0" smtClean="0"/>
              <a:t>Plans for 2015:</a:t>
            </a:r>
          </a:p>
          <a:p>
            <a:pPr lvl="1"/>
            <a:r>
              <a:rPr lang="en-GB" dirty="0">
                <a:solidFill>
                  <a:srgbClr val="FF6600"/>
                </a:solidFill>
              </a:rPr>
              <a:t>Automation</a:t>
            </a:r>
            <a:r>
              <a:rPr lang="en-GB" dirty="0"/>
              <a:t>: instance creation, storage, puppet…</a:t>
            </a:r>
          </a:p>
          <a:p>
            <a:pPr lvl="2"/>
            <a:r>
              <a:rPr lang="en-GB" dirty="0"/>
              <a:t>Reduce waiting time to obtain your instance</a:t>
            </a:r>
          </a:p>
          <a:p>
            <a:pPr lvl="1"/>
            <a:r>
              <a:rPr lang="en-GB" dirty="0">
                <a:solidFill>
                  <a:srgbClr val="FF6600"/>
                </a:solidFill>
              </a:rPr>
              <a:t>Cloning</a:t>
            </a:r>
          </a:p>
          <a:p>
            <a:pPr lvl="2"/>
            <a:r>
              <a:rPr lang="en-GB" dirty="0"/>
              <a:t>Backups </a:t>
            </a:r>
            <a:r>
              <a:rPr lang="en-GB" dirty="0" smtClean="0"/>
              <a:t>verification	</a:t>
            </a:r>
            <a:endParaRPr lang="en-GB" dirty="0"/>
          </a:p>
          <a:p>
            <a:pPr lvl="2"/>
            <a:r>
              <a:rPr lang="en-GB" dirty="0"/>
              <a:t>Test schema/DBMS upgrades</a:t>
            </a:r>
          </a:p>
          <a:p>
            <a:pPr lvl="1"/>
            <a:r>
              <a:rPr lang="en-GB" dirty="0">
                <a:solidFill>
                  <a:srgbClr val="FF6600"/>
                </a:solidFill>
              </a:rPr>
              <a:t>Replication</a:t>
            </a:r>
            <a:r>
              <a:rPr lang="en-GB" dirty="0"/>
              <a:t>: MySQL &amp; PostgreSQL</a:t>
            </a:r>
          </a:p>
          <a:p>
            <a:pPr lvl="2"/>
            <a:r>
              <a:rPr lang="en-GB" dirty="0"/>
              <a:t>Business continuity and data protection</a:t>
            </a:r>
          </a:p>
          <a:p>
            <a:pPr lvl="1"/>
            <a:r>
              <a:rPr lang="en-GB" dirty="0" smtClean="0">
                <a:solidFill>
                  <a:srgbClr val="FF6600"/>
                </a:solidFill>
              </a:rPr>
              <a:t>Upgrades</a:t>
            </a:r>
            <a:r>
              <a:rPr lang="en-GB" dirty="0"/>
              <a:t>: Oracle 12.1, MySQL 5.6.x, PostgreSQL </a:t>
            </a:r>
            <a:r>
              <a:rPr lang="en-GB" dirty="0" smtClean="0"/>
              <a:t>9.3.x</a:t>
            </a:r>
          </a:p>
          <a:p>
            <a:endParaRPr lang="en-US" dirty="0" smtClean="0"/>
          </a:p>
          <a:p>
            <a:r>
              <a:rPr lang="en-US" dirty="0" smtClean="0"/>
              <a:t>See also: CHEP </a:t>
            </a:r>
            <a:r>
              <a:rPr lang="en-US" dirty="0" smtClean="0">
                <a:solidFill>
                  <a:srgbClr val="FF0000"/>
                </a:solidFill>
              </a:rPr>
              <a:t>poster “Database on Demand” </a:t>
            </a:r>
            <a:r>
              <a:rPr lang="en-US" dirty="0" smtClean="0"/>
              <a:t>by Ruben Gaspar Aparicio and Ignacio Coterillo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764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300" dirty="0" smtClean="0"/>
              <a:t>Support Levels in RUN 2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314922"/>
            <a:ext cx="8827129" cy="3960575"/>
          </a:xfrm>
        </p:spPr>
        <p:txBody>
          <a:bodyPr>
            <a:noAutofit/>
          </a:bodyPr>
          <a:lstStyle/>
          <a:p>
            <a:r>
              <a:rPr lang="en-GB" sz="2400" dirty="0"/>
              <a:t>Oracle </a:t>
            </a:r>
            <a:r>
              <a:rPr lang="en-GB" sz="2400" dirty="0" smtClean="0"/>
              <a:t>Database Service support </a:t>
            </a:r>
          </a:p>
          <a:p>
            <a:pPr lvl="1"/>
            <a:r>
              <a:rPr lang="en-GB" sz="2400" dirty="0" smtClean="0"/>
              <a:t>24/7 CERN </a:t>
            </a:r>
            <a:r>
              <a:rPr lang="en-GB" sz="2400" dirty="0" smtClean="0">
                <a:solidFill>
                  <a:srgbClr val="FF0000"/>
                </a:solidFill>
              </a:rPr>
              <a:t>piquet</a:t>
            </a:r>
            <a:r>
              <a:rPr lang="en-GB" sz="2400" dirty="0" smtClean="0"/>
              <a:t> in </a:t>
            </a:r>
            <a:r>
              <a:rPr lang="en-GB" sz="2400" dirty="0" smtClean="0">
                <a:solidFill>
                  <a:srgbClr val="FF0000"/>
                </a:solidFill>
              </a:rPr>
              <a:t>Run 1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A </a:t>
            </a:r>
            <a:r>
              <a:rPr lang="en-GB" sz="2400" dirty="0">
                <a:solidFill>
                  <a:srgbClr val="FF0000"/>
                </a:solidFill>
              </a:rPr>
              <a:t>review has been made with the experiments for </a:t>
            </a:r>
            <a:r>
              <a:rPr lang="en-GB" sz="2400" dirty="0"/>
              <a:t>Run2</a:t>
            </a:r>
          </a:p>
          <a:p>
            <a:pPr lvl="1"/>
            <a:r>
              <a:rPr lang="en-GB" sz="2400" dirty="0"/>
              <a:t>Oracle piquet support will start </a:t>
            </a:r>
            <a:r>
              <a:rPr lang="en-GB" sz="2400" dirty="0">
                <a:solidFill>
                  <a:srgbClr val="FF0000"/>
                </a:solidFill>
              </a:rPr>
              <a:t>mid May 2015 </a:t>
            </a:r>
            <a:endParaRPr lang="en-GB" sz="2400" dirty="0" smtClean="0">
              <a:solidFill>
                <a:srgbClr val="FF0000"/>
              </a:solidFill>
            </a:endParaRPr>
          </a:p>
          <a:p>
            <a:pPr lvl="1"/>
            <a:r>
              <a:rPr lang="en-GB" sz="2400" dirty="0" smtClean="0"/>
              <a:t>We will then re-evaluate in 2016 if needed</a:t>
            </a:r>
            <a:endParaRPr lang="en-GB" sz="2400" dirty="0"/>
          </a:p>
          <a:p>
            <a:pPr lvl="1"/>
            <a:endParaRPr lang="en-GB" sz="2400" dirty="0" smtClean="0"/>
          </a:p>
          <a:p>
            <a:r>
              <a:rPr lang="en-GB" sz="2400" dirty="0" smtClean="0"/>
              <a:t>DB-on-demand </a:t>
            </a:r>
            <a:r>
              <a:rPr lang="en-GB" sz="2400" dirty="0"/>
              <a:t>services have grown from being “nice to have” to being essential to both experiment and Grid services</a:t>
            </a:r>
          </a:p>
          <a:p>
            <a:pPr lvl="2"/>
            <a:r>
              <a:rPr lang="en-GB" sz="2000" dirty="0" smtClean="0"/>
              <a:t>New </a:t>
            </a:r>
            <a:r>
              <a:rPr lang="en-GB" sz="2000" dirty="0"/>
              <a:t>management interface and </a:t>
            </a:r>
            <a:r>
              <a:rPr lang="en-GB" sz="2000" dirty="0" smtClean="0"/>
              <a:t>monitoring with </a:t>
            </a:r>
            <a:r>
              <a:rPr lang="en-GB" sz="2000" dirty="0" err="1" smtClean="0">
                <a:solidFill>
                  <a:srgbClr val="FF0000"/>
                </a:solidFill>
              </a:rPr>
              <a:t>AppDynamics</a:t>
            </a:r>
            <a:endParaRPr lang="en-GB" sz="2000" dirty="0"/>
          </a:p>
          <a:p>
            <a:pPr lvl="2"/>
            <a:r>
              <a:rPr lang="en-GB" sz="2000" dirty="0">
                <a:solidFill>
                  <a:srgbClr val="FF0000"/>
                </a:solidFill>
              </a:rPr>
              <a:t>A best effort SLA </a:t>
            </a:r>
            <a:r>
              <a:rPr lang="en-GB" sz="2000" dirty="0"/>
              <a:t>will be provided for a number of </a:t>
            </a:r>
            <a:r>
              <a:rPr lang="en-GB" sz="2000" dirty="0">
                <a:solidFill>
                  <a:srgbClr val="FF0000"/>
                </a:solidFill>
              </a:rPr>
              <a:t>critical </a:t>
            </a:r>
            <a:r>
              <a:rPr lang="en-GB" sz="2000" dirty="0" smtClean="0">
                <a:solidFill>
                  <a:srgbClr val="FF0000"/>
                </a:solidFill>
              </a:rPr>
              <a:t>databases, </a:t>
            </a:r>
            <a:r>
              <a:rPr lang="en-GB" sz="2000" dirty="0" smtClean="0"/>
              <a:t>details to be announced later in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19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Scale-out Databases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352826"/>
            <a:ext cx="8827129" cy="48888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Scale-out, shared-nothing architectures have appeared and are quickly growing in adoption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Performance and low-cost</a:t>
            </a:r>
            <a:r>
              <a:rPr lang="en-US" sz="2400" dirty="0" smtClean="0"/>
              <a:t> </a:t>
            </a:r>
          </a:p>
          <a:p>
            <a:pPr lvl="1"/>
            <a:r>
              <a:rPr lang="en-GB" sz="2400" dirty="0" smtClean="0"/>
              <a:t>Back-end: </a:t>
            </a:r>
            <a:r>
              <a:rPr lang="en-GB" sz="2400" dirty="0" smtClean="0">
                <a:solidFill>
                  <a:srgbClr val="FF0000"/>
                </a:solidFill>
              </a:rPr>
              <a:t>HADOOP</a:t>
            </a:r>
            <a:r>
              <a:rPr lang="en-GB" sz="2400" dirty="0" smtClean="0"/>
              <a:t> or DB-specific</a:t>
            </a:r>
          </a:p>
          <a:p>
            <a:pPr lvl="2"/>
            <a:r>
              <a:rPr lang="en-GB" dirty="0" smtClean="0"/>
              <a:t>Engine on top of HADOOP cluster</a:t>
            </a:r>
          </a:p>
          <a:p>
            <a:r>
              <a:rPr lang="en-US" sz="2800" dirty="0" smtClean="0"/>
              <a:t>Useful for</a:t>
            </a:r>
          </a:p>
          <a:p>
            <a:pPr lvl="1"/>
            <a:r>
              <a:rPr lang="en-US" sz="2400" dirty="0" smtClean="0"/>
              <a:t>Data warehousing, reporting, analytics workloads </a:t>
            </a:r>
            <a:endParaRPr lang="en-GB" sz="2400" dirty="0"/>
          </a:p>
          <a:p>
            <a:pPr lvl="1"/>
            <a:r>
              <a:rPr lang="en-US" sz="2400" dirty="0" smtClean="0"/>
              <a:t>Ex: Logging systems, controls dashboards, auditing, archives</a:t>
            </a:r>
            <a:endParaRPr lang="en-GB" sz="28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5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64" y="4859013"/>
            <a:ext cx="1095085" cy="168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476" y="3102966"/>
            <a:ext cx="893983" cy="167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lide Number Placeholder 28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6F20883-B84D-4217-B36D-525377B5EC18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348" y="261942"/>
            <a:ext cx="2209800" cy="59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readwrite.com/files/_hadoopelephant_rgb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282" y="3925366"/>
            <a:ext cx="2597194" cy="70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530287" y="434072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Interconnect</a:t>
            </a: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403" y="4847883"/>
            <a:ext cx="1095085" cy="168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02" y="4841896"/>
            <a:ext cx="1095085" cy="168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891286" y="5603735"/>
            <a:ext cx="0" cy="3386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84464" y="5612187"/>
            <a:ext cx="0" cy="3386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76583" y="5563468"/>
            <a:ext cx="0" cy="3386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5880" y="4829228"/>
            <a:ext cx="403986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05845" y="4829228"/>
            <a:ext cx="0" cy="31734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284464" y="4829228"/>
            <a:ext cx="0" cy="31734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76583" y="4841896"/>
            <a:ext cx="0" cy="31734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78085" y="5048705"/>
            <a:ext cx="1042039" cy="127043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ounded Rectangle 32"/>
          <p:cNvSpPr/>
          <p:nvPr/>
        </p:nvSpPr>
        <p:spPr>
          <a:xfrm>
            <a:off x="1736922" y="5062761"/>
            <a:ext cx="1042039" cy="127043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ounded Rectangle 33"/>
          <p:cNvSpPr/>
          <p:nvPr/>
        </p:nvSpPr>
        <p:spPr>
          <a:xfrm>
            <a:off x="3155563" y="5062761"/>
            <a:ext cx="1042039" cy="127043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TextBox 71"/>
          <p:cNvSpPr txBox="1"/>
          <p:nvPr/>
        </p:nvSpPr>
        <p:spPr>
          <a:xfrm>
            <a:off x="378085" y="5032433"/>
            <a:ext cx="675654" cy="2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Node 1</a:t>
            </a:r>
            <a:endParaRPr lang="en-GB" sz="11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1770474" y="5028719"/>
            <a:ext cx="675654" cy="2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Node 2</a:t>
            </a:r>
            <a:endParaRPr lang="en-GB" sz="11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3137971" y="5023923"/>
            <a:ext cx="675654" cy="2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Node n</a:t>
            </a:r>
            <a:endParaRPr lang="en-GB" sz="1100" b="1" dirty="0"/>
          </a:p>
        </p:txBody>
      </p:sp>
      <p:pic>
        <p:nvPicPr>
          <p:cNvPr id="5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9" y="261942"/>
            <a:ext cx="4227256" cy="336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38087" y="4987902"/>
            <a:ext cx="5151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Queries run in parallel on the cluster </a:t>
            </a:r>
            <a:r>
              <a:rPr lang="en-GB" sz="2000" dirty="0" smtClean="0"/>
              <a:t>nodes</a:t>
            </a:r>
          </a:p>
          <a:p>
            <a:r>
              <a:rPr lang="en-GB" sz="2000" dirty="0" smtClean="0"/>
              <a:t>The </a:t>
            </a:r>
            <a:r>
              <a:rPr lang="en-GB" sz="2000" dirty="0" smtClean="0">
                <a:solidFill>
                  <a:srgbClr val="FF0000"/>
                </a:solidFill>
              </a:rPr>
              <a:t>shared </a:t>
            </a:r>
            <a:r>
              <a:rPr lang="en-GB" sz="2000" dirty="0">
                <a:solidFill>
                  <a:srgbClr val="FF0000"/>
                </a:solidFill>
              </a:rPr>
              <a:t>nothing </a:t>
            </a:r>
            <a:r>
              <a:rPr lang="en-GB" sz="2000" dirty="0" smtClean="0"/>
              <a:t>architecture allows </a:t>
            </a:r>
            <a:r>
              <a:rPr lang="en-GB" sz="2000" dirty="0"/>
              <a:t>to </a:t>
            </a:r>
            <a:r>
              <a:rPr lang="en-GB" sz="2000" dirty="0">
                <a:solidFill>
                  <a:srgbClr val="FF0000"/>
                </a:solidFill>
              </a:rPr>
              <a:t>scale</a:t>
            </a:r>
            <a:r>
              <a:rPr lang="en-GB" sz="2000" dirty="0"/>
              <a:t> for high capacity and throughput on </a:t>
            </a:r>
            <a:r>
              <a:rPr lang="en-GB" sz="2000" dirty="0">
                <a:solidFill>
                  <a:srgbClr val="FF0000"/>
                </a:solidFill>
              </a:rPr>
              <a:t>commodity</a:t>
            </a:r>
            <a:r>
              <a:rPr lang="en-GB" sz="2000" dirty="0"/>
              <a:t> HW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430677" y="944832"/>
            <a:ext cx="4805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Example of Oracle RAC deployed with </a:t>
            </a:r>
            <a:r>
              <a:rPr lang="en-GB" sz="2000" dirty="0">
                <a:solidFill>
                  <a:srgbClr val="FF0000"/>
                </a:solidFill>
              </a:rPr>
              <a:t>shared </a:t>
            </a:r>
            <a:r>
              <a:rPr lang="en-GB" sz="2000" dirty="0" smtClean="0">
                <a:solidFill>
                  <a:srgbClr val="FF0000"/>
                </a:solidFill>
              </a:rPr>
              <a:t>storage</a:t>
            </a:r>
            <a:endParaRPr lang="en-GB" sz="2000" dirty="0"/>
          </a:p>
        </p:txBody>
      </p:sp>
      <p:pic>
        <p:nvPicPr>
          <p:cNvPr id="1028" name="Picture 4" descr="https://spark.apache.org/images/spark-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796" y="3824226"/>
            <a:ext cx="1668204" cy="88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0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Hadoop Ecosystem and Databases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510736"/>
            <a:ext cx="8827129" cy="3960575"/>
          </a:xfrm>
        </p:spPr>
        <p:txBody>
          <a:bodyPr>
            <a:normAutofit/>
          </a:bodyPr>
          <a:lstStyle/>
          <a:p>
            <a:r>
              <a:rPr lang="en-GB" sz="3200" dirty="0" smtClean="0"/>
              <a:t>It’s a full ecosystem, many components  </a:t>
            </a:r>
          </a:p>
          <a:p>
            <a:pPr lvl="1"/>
            <a:r>
              <a:rPr lang="en-GB" sz="2800" dirty="0" smtClean="0">
                <a:solidFill>
                  <a:srgbClr val="FF0000"/>
                </a:solidFill>
              </a:rPr>
              <a:t>HDFS</a:t>
            </a:r>
            <a:r>
              <a:rPr lang="en-GB" sz="2800" dirty="0" smtClean="0"/>
              <a:t> provides the shared-nothing scalability </a:t>
            </a:r>
          </a:p>
          <a:p>
            <a:pPr lvl="1"/>
            <a:r>
              <a:rPr lang="en-GB" sz="2800" dirty="0" smtClean="0"/>
              <a:t>Specialized data formats for</a:t>
            </a:r>
          </a:p>
          <a:p>
            <a:pPr lvl="2"/>
            <a:r>
              <a:rPr lang="en-GB" dirty="0" smtClean="0">
                <a:solidFill>
                  <a:srgbClr val="FF0000"/>
                </a:solidFill>
              </a:rPr>
              <a:t>compression, partitioning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FF0000"/>
                </a:solidFill>
              </a:rPr>
              <a:t>column-oriented</a:t>
            </a:r>
            <a:r>
              <a:rPr lang="en-GB" dirty="0" smtClean="0"/>
              <a:t> storage</a:t>
            </a:r>
          </a:p>
          <a:p>
            <a:pPr lvl="1"/>
            <a:r>
              <a:rPr lang="en-GB" sz="2800" dirty="0" smtClean="0"/>
              <a:t>Query engines</a:t>
            </a:r>
          </a:p>
          <a:p>
            <a:pPr lvl="2"/>
            <a:r>
              <a:rPr lang="en-US" dirty="0" smtClean="0"/>
              <a:t>Declarative (</a:t>
            </a:r>
            <a:r>
              <a:rPr lang="en-US" dirty="0" smtClean="0">
                <a:solidFill>
                  <a:srgbClr val="FF0000"/>
                </a:solidFill>
              </a:rPr>
              <a:t>SQL</a:t>
            </a:r>
            <a:r>
              <a:rPr lang="en-US" dirty="0" smtClean="0"/>
              <a:t>) Impala, Spark SQL, Hive</a:t>
            </a:r>
          </a:p>
          <a:p>
            <a:pPr lvl="2"/>
            <a:r>
              <a:rPr lang="en-US" dirty="0" smtClean="0"/>
              <a:t>Imperative: Yarn/Map Reduce, </a:t>
            </a:r>
            <a:r>
              <a:rPr lang="en-US" dirty="0" smtClean="0">
                <a:solidFill>
                  <a:srgbClr val="FF0000"/>
                </a:solidFill>
              </a:rPr>
              <a:t>Spark</a:t>
            </a:r>
          </a:p>
          <a:p>
            <a:pPr lvl="1"/>
            <a:r>
              <a:rPr lang="en-GB" dirty="0" smtClean="0"/>
              <a:t>Loading tools also important (</a:t>
            </a:r>
            <a:r>
              <a:rPr lang="en-GB" dirty="0" err="1" smtClean="0"/>
              <a:t>sqoop</a:t>
            </a:r>
            <a:r>
              <a:rPr lang="en-GB" dirty="0" smtClean="0"/>
              <a:t>, flume, ..)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51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Offloading Data into HADOOP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393290"/>
            <a:ext cx="8827129" cy="4730673"/>
          </a:xfrm>
        </p:spPr>
        <p:txBody>
          <a:bodyPr>
            <a:normAutofit fontScale="92500" lnSpcReduction="10000"/>
          </a:bodyPr>
          <a:lstStyle/>
          <a:p>
            <a:pPr marL="493776" lvl="1">
              <a:buSzPct val="80000"/>
            </a:pPr>
            <a:r>
              <a:rPr lang="en-US" sz="2800" dirty="0"/>
              <a:t>We are building HADOOP-based systems for </a:t>
            </a:r>
            <a:r>
              <a:rPr lang="en-GB" sz="3200" dirty="0" smtClean="0">
                <a:solidFill>
                  <a:srgbClr val="FF0000"/>
                </a:solidFill>
              </a:rPr>
              <a:t>offloading </a:t>
            </a:r>
            <a:r>
              <a:rPr lang="en-GB" sz="3200" dirty="0" smtClean="0"/>
              <a:t>resource-intensive </a:t>
            </a:r>
            <a:r>
              <a:rPr lang="en-GB" sz="3200" dirty="0" smtClean="0"/>
              <a:t>queries</a:t>
            </a:r>
          </a:p>
          <a:p>
            <a:pPr marL="681228" lvl="2">
              <a:buSzPct val="80000"/>
            </a:pPr>
            <a:r>
              <a:rPr lang="en-US" sz="2800" dirty="0" smtClean="0"/>
              <a:t>Controls </a:t>
            </a:r>
            <a:r>
              <a:rPr lang="en-US" sz="2800" dirty="0"/>
              <a:t>data (PVSS) </a:t>
            </a:r>
            <a:r>
              <a:rPr lang="en-US" sz="2800" dirty="0" smtClean="0"/>
              <a:t>write </a:t>
            </a:r>
            <a:r>
              <a:rPr lang="en-US" sz="2800" dirty="0"/>
              <a:t>once </a:t>
            </a:r>
            <a:r>
              <a:rPr lang="en-US" sz="2800" dirty="0" smtClean="0"/>
              <a:t>read-many</a:t>
            </a:r>
            <a:endParaRPr lang="en-GB" sz="2800" dirty="0"/>
          </a:p>
          <a:p>
            <a:pPr marL="681228" lvl="2">
              <a:buSzPct val="80000"/>
            </a:pPr>
            <a:r>
              <a:rPr lang="en-GB" sz="2800" dirty="0" smtClean="0"/>
              <a:t>Accelerator </a:t>
            </a:r>
            <a:r>
              <a:rPr lang="en-GB" sz="2800" dirty="0" smtClean="0"/>
              <a:t>log DB is now 200 TB + </a:t>
            </a:r>
            <a:r>
              <a:rPr lang="en-GB" sz="2800" dirty="0" smtClean="0">
                <a:solidFill>
                  <a:srgbClr val="FF0000"/>
                </a:solidFill>
              </a:rPr>
              <a:t>90 </a:t>
            </a:r>
            <a:r>
              <a:rPr lang="en-GB" sz="2800" dirty="0" smtClean="0">
                <a:solidFill>
                  <a:srgbClr val="FF0000"/>
                </a:solidFill>
              </a:rPr>
              <a:t>TB/year</a:t>
            </a:r>
          </a:p>
          <a:p>
            <a:pPr marL="681228" lvl="2">
              <a:buSzPct val="80000"/>
            </a:pPr>
            <a:r>
              <a:rPr lang="en-US" sz="2800" dirty="0" smtClean="0">
                <a:solidFill>
                  <a:srgbClr val="FF0000"/>
                </a:solidFill>
              </a:rPr>
              <a:t>Offline </a:t>
            </a:r>
            <a:r>
              <a:rPr lang="en-US" sz="2800" dirty="0" smtClean="0">
                <a:solidFill>
                  <a:srgbClr val="FF0000"/>
                </a:solidFill>
              </a:rPr>
              <a:t>database </a:t>
            </a:r>
            <a:r>
              <a:rPr lang="en-US" sz="2800" dirty="0" smtClean="0"/>
              <a:t>for SCADA (EN controls)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Analytics</a:t>
            </a:r>
            <a:r>
              <a:rPr lang="en-US" sz="3200" dirty="0" smtClean="0"/>
              <a:t>: w</a:t>
            </a:r>
            <a:r>
              <a:rPr lang="en-US" sz="2800" dirty="0" smtClean="0"/>
              <a:t>orking with CMS on popularity</a:t>
            </a:r>
          </a:p>
          <a:p>
            <a:pPr marL="493776" lvl="2" indent="-457200">
              <a:buSzPct val="80000"/>
            </a:pPr>
            <a:r>
              <a:rPr lang="en-US" sz="3000" dirty="0" smtClean="0"/>
              <a:t>Projects in collaboration </a:t>
            </a:r>
            <a:r>
              <a:rPr lang="en-US" sz="3000" dirty="0"/>
              <a:t>IT-DB and IT-DSS</a:t>
            </a:r>
            <a:endParaRPr lang="en-GB" sz="3000" dirty="0"/>
          </a:p>
          <a:p>
            <a:pPr marL="36576" indent="0">
              <a:buNone/>
            </a:pPr>
            <a:endParaRPr lang="en-GB" sz="3200" dirty="0" smtClean="0"/>
          </a:p>
          <a:p>
            <a:r>
              <a:rPr lang="en-GB" sz="3200" dirty="0" smtClean="0"/>
              <a:t>See </a:t>
            </a:r>
            <a:r>
              <a:rPr lang="en-GB" sz="3200" dirty="0"/>
              <a:t>also </a:t>
            </a:r>
            <a:r>
              <a:rPr lang="en-GB" sz="2800" dirty="0">
                <a:solidFill>
                  <a:srgbClr val="FF0000"/>
                </a:solidFill>
              </a:rPr>
              <a:t>CHEP poster </a:t>
            </a:r>
            <a:r>
              <a:rPr lang="en-GB" sz="2800" dirty="0"/>
              <a:t>“Scale out database for CERN use cases” Z. Baranowski et al.</a:t>
            </a:r>
          </a:p>
          <a:p>
            <a:pPr marL="448056" lvl="1" indent="0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92" y="1606689"/>
            <a:ext cx="6746658" cy="380955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Status, evolution and readiness for RUN 2 of Oracle database services</a:t>
            </a:r>
            <a:endParaRPr lang="en-GB" sz="2800" dirty="0" smtClean="0"/>
          </a:p>
          <a:p>
            <a:r>
              <a:rPr lang="en-US" sz="2800" dirty="0" smtClean="0"/>
              <a:t>DB on Demand service</a:t>
            </a:r>
          </a:p>
          <a:p>
            <a:r>
              <a:rPr lang="en-US" sz="2800" dirty="0" smtClean="0"/>
              <a:t>Scale-out Databases on HADOOP</a:t>
            </a:r>
            <a:endParaRPr lang="en-GB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006588"/>
            <a:ext cx="8422689" cy="53497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Oracle</a:t>
            </a:r>
            <a:r>
              <a:rPr lang="en-US" dirty="0" smtClean="0"/>
              <a:t> database services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Proven</a:t>
            </a:r>
            <a:r>
              <a:rPr lang="en-US" dirty="0" smtClean="0"/>
              <a:t> and stable infrastructure and support levels</a:t>
            </a:r>
          </a:p>
          <a:p>
            <a:pPr lvl="1"/>
            <a:r>
              <a:rPr lang="en-US" dirty="0" smtClean="0"/>
              <a:t>Hardware refresh and software upgrades during LS1</a:t>
            </a:r>
          </a:p>
          <a:p>
            <a:pPr marL="448056" lvl="1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Database on demand </a:t>
            </a:r>
            <a:r>
              <a:rPr lang="en-US" dirty="0" smtClean="0"/>
              <a:t>services </a:t>
            </a:r>
          </a:p>
          <a:p>
            <a:pPr lvl="1"/>
            <a:r>
              <a:rPr lang="en-US" dirty="0" smtClean="0"/>
              <a:t>Established platform and growing fast</a:t>
            </a:r>
          </a:p>
          <a:p>
            <a:pPr lvl="1"/>
            <a:r>
              <a:rPr lang="en-US" dirty="0" smtClean="0"/>
              <a:t>Offer </a:t>
            </a:r>
            <a:r>
              <a:rPr lang="en-US" dirty="0" smtClean="0">
                <a:solidFill>
                  <a:srgbClr val="FF0000"/>
                </a:solidFill>
              </a:rPr>
              <a:t>MySQL</a:t>
            </a:r>
            <a:r>
              <a:rPr lang="en-US" dirty="0" smtClean="0"/>
              <a:t>, PostgreSQL and Oracle services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HADOOP</a:t>
            </a:r>
            <a:r>
              <a:rPr lang="en-US" dirty="0"/>
              <a:t>-based </a:t>
            </a:r>
            <a:r>
              <a:rPr lang="en-US" dirty="0" smtClean="0"/>
              <a:t>databases </a:t>
            </a:r>
          </a:p>
          <a:p>
            <a:pPr lvl="1"/>
            <a:r>
              <a:rPr lang="en-US" dirty="0" smtClean="0"/>
              <a:t>For data warehouse, reporting and analytics</a:t>
            </a:r>
          </a:p>
          <a:p>
            <a:pPr lvl="1"/>
            <a:r>
              <a:rPr lang="en-US" dirty="0" smtClean="0"/>
              <a:t>First results very </a:t>
            </a:r>
            <a:r>
              <a:rPr lang="en-US" dirty="0" smtClean="0">
                <a:solidFill>
                  <a:srgbClr val="FF0000"/>
                </a:solidFill>
              </a:rPr>
              <a:t>promising</a:t>
            </a:r>
            <a:r>
              <a:rPr lang="en-US" dirty="0" smtClean="0"/>
              <a:t>, more development in progress</a:t>
            </a:r>
          </a:p>
          <a:p>
            <a:endParaRPr lang="en-US" dirty="0"/>
          </a:p>
          <a:p>
            <a:pPr marL="493776" lvl="1">
              <a:buSzPct val="80000"/>
            </a:pPr>
            <a:r>
              <a:rPr lang="en-US" sz="3100" dirty="0"/>
              <a:t>Many </a:t>
            </a:r>
            <a:r>
              <a:rPr lang="en-US" sz="3100" dirty="0">
                <a:solidFill>
                  <a:srgbClr val="FF0000"/>
                </a:solidFill>
              </a:rPr>
              <a:t>thanks</a:t>
            </a:r>
            <a:r>
              <a:rPr lang="en-US" sz="3100" dirty="0"/>
              <a:t> to the </a:t>
            </a:r>
            <a:r>
              <a:rPr lang="en-US" sz="3100" dirty="0" smtClean="0">
                <a:solidFill>
                  <a:srgbClr val="FF0000"/>
                </a:solidFill>
              </a:rPr>
              <a:t>experiments</a:t>
            </a:r>
            <a:r>
              <a:rPr lang="en-US" sz="3100" dirty="0" smtClean="0"/>
              <a:t>, application </a:t>
            </a:r>
            <a:r>
              <a:rPr lang="en-US" sz="3100" dirty="0" smtClean="0">
                <a:solidFill>
                  <a:srgbClr val="FF0000"/>
                </a:solidFill>
              </a:rPr>
              <a:t>DBAs</a:t>
            </a:r>
            <a:r>
              <a:rPr lang="en-US" sz="3100" dirty="0" smtClean="0"/>
              <a:t> and </a:t>
            </a:r>
            <a:r>
              <a:rPr lang="en-US" sz="3100" dirty="0" smtClean="0">
                <a:solidFill>
                  <a:srgbClr val="FF0000"/>
                </a:solidFill>
              </a:rPr>
              <a:t>Tier 1</a:t>
            </a:r>
            <a:r>
              <a:rPr lang="en-US" sz="3100" dirty="0" smtClean="0"/>
              <a:t> DBAs for </a:t>
            </a:r>
            <a:r>
              <a:rPr lang="en-US" sz="3100" dirty="0"/>
              <a:t>their </a:t>
            </a:r>
            <a:r>
              <a:rPr lang="en-US" sz="3100" dirty="0" smtClean="0"/>
              <a:t>help and collaboration</a:t>
            </a:r>
            <a:endParaRPr lang="en-US" sz="3100" dirty="0"/>
          </a:p>
          <a:p>
            <a:pPr marL="36576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3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Oracle Database Services – </a:t>
            </a:r>
            <a:br>
              <a:rPr lang="en-US" dirty="0" smtClean="0"/>
            </a:br>
            <a:r>
              <a:rPr lang="en-US" dirty="0" smtClean="0"/>
              <a:t>Evolution in </a:t>
            </a:r>
            <a:r>
              <a:rPr lang="pl-PL" dirty="0"/>
              <a:t>LS1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21908"/>
            <a:ext cx="8229600" cy="5301677"/>
          </a:xfrm>
        </p:spPr>
        <p:txBody>
          <a:bodyPr>
            <a:normAutofit/>
          </a:bodyPr>
          <a:lstStyle/>
          <a:p>
            <a:r>
              <a:rPr lang="en-US" dirty="0" smtClean="0"/>
              <a:t>Software upgrades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Upgraded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Oracle</a:t>
            </a:r>
            <a:r>
              <a:rPr lang="en-US" dirty="0"/>
              <a:t> version for all DBs</a:t>
            </a:r>
          </a:p>
          <a:p>
            <a:pPr lvl="1"/>
            <a:r>
              <a:rPr lang="en-US" dirty="0" smtClean="0"/>
              <a:t>Moved to RHEL6 and </a:t>
            </a:r>
            <a:r>
              <a:rPr lang="en-US" dirty="0" smtClean="0">
                <a:solidFill>
                  <a:srgbClr val="FF0000"/>
                </a:solidFill>
              </a:rPr>
              <a:t>puppet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Hardware upgrades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New generation </a:t>
            </a:r>
            <a:r>
              <a:rPr lang="en-US" dirty="0"/>
              <a:t>of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servers and storage</a:t>
            </a:r>
            <a:endParaRPr lang="en-US" dirty="0"/>
          </a:p>
          <a:p>
            <a:pPr lvl="1"/>
            <a:r>
              <a:rPr lang="en-US" dirty="0" smtClean="0"/>
              <a:t>Production now in the </a:t>
            </a:r>
            <a:r>
              <a:rPr lang="en-US" dirty="0"/>
              <a:t>BARN (critical power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Disaster-recovery</a:t>
            </a:r>
            <a:r>
              <a:rPr lang="en-US" dirty="0" smtClean="0"/>
              <a:t> from </a:t>
            </a:r>
            <a:r>
              <a:rPr lang="en-US" dirty="0" err="1" smtClean="0"/>
              <a:t>Safehost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FF0000"/>
                </a:solidFill>
              </a:rPr>
              <a:t>Wigner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SW upgrades have combined with HW move</a:t>
            </a:r>
            <a:endParaRPr lang="en-US" dirty="0"/>
          </a:p>
          <a:p>
            <a:pPr lvl="1"/>
            <a:r>
              <a:rPr lang="en-US" dirty="0" smtClean="0"/>
              <a:t>Has allowed to </a:t>
            </a:r>
            <a:r>
              <a:rPr lang="en-US" dirty="0"/>
              <a:t>reduce downtime and risk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z="1600" smtClean="0"/>
              <a:pPr/>
              <a:t>3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5130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mblaszcz private\PRESENTATIONS MAIN\aaa IT Technical forum\ADCR_performan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" y="3048000"/>
            <a:ext cx="914143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Servers – More Capacity</a:t>
            </a:r>
            <a:r>
              <a:rPr lang="pl-PL" dirty="0" smtClean="0"/>
              <a:t> 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25608"/>
            <a:ext cx="8229600" cy="1722393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en-US" sz="2400" dirty="0" smtClean="0"/>
              <a:t>New DB servers have more </a:t>
            </a:r>
            <a:r>
              <a:rPr lang="pl-PL" sz="2400" dirty="0" smtClean="0"/>
              <a:t>memory</a:t>
            </a:r>
          </a:p>
          <a:p>
            <a:r>
              <a:rPr lang="en-US" sz="2200" dirty="0" smtClean="0"/>
              <a:t>From </a:t>
            </a:r>
            <a:r>
              <a:rPr lang="pl-PL" sz="2200" dirty="0" smtClean="0">
                <a:solidFill>
                  <a:srgbClr val="FF0000"/>
                </a:solidFill>
              </a:rPr>
              <a:t>48GB </a:t>
            </a:r>
            <a:r>
              <a:rPr lang="pl-PL" sz="2200" dirty="0">
                <a:solidFill>
                  <a:srgbClr val="FF0000"/>
                </a:solidFill>
              </a:rPr>
              <a:t>-&gt; </a:t>
            </a:r>
            <a:r>
              <a:rPr lang="en-US" sz="2200" dirty="0" smtClean="0">
                <a:solidFill>
                  <a:srgbClr val="FF0000"/>
                </a:solidFill>
              </a:rPr>
              <a:t>to </a:t>
            </a:r>
            <a:r>
              <a:rPr lang="pl-PL" sz="2200" dirty="0" smtClean="0">
                <a:solidFill>
                  <a:srgbClr val="FF0000"/>
                </a:solidFill>
              </a:rPr>
              <a:t>128GB / 256GB</a:t>
            </a:r>
            <a:endParaRPr lang="en-US" sz="2200" dirty="0">
              <a:solidFill>
                <a:srgbClr val="FF0000"/>
              </a:solidFill>
            </a:endParaRPr>
          </a:p>
          <a:p>
            <a:r>
              <a:rPr lang="en-US" sz="2400" dirty="0" smtClean="0"/>
              <a:t>Beneficial for performance of transactional workloads</a:t>
            </a:r>
          </a:p>
          <a:p>
            <a:r>
              <a:rPr lang="en-US" sz="2400" dirty="0" smtClean="0"/>
              <a:t>Also increased CPU capacity (N# cores from 8 to 16)</a:t>
            </a:r>
          </a:p>
          <a:p>
            <a:pPr marL="36576" indent="0">
              <a:buNone/>
            </a:pPr>
            <a:endParaRPr lang="pl-PL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Arc 5"/>
          <p:cNvSpPr/>
          <p:nvPr/>
        </p:nvSpPr>
        <p:spPr>
          <a:xfrm rot="7872197" flipV="1">
            <a:off x="4972451" y="4612032"/>
            <a:ext cx="2473263" cy="565869"/>
          </a:xfrm>
          <a:prstGeom prst="arc">
            <a:avLst>
              <a:gd name="adj1" fmla="val 11693446"/>
              <a:gd name="adj2" fmla="val 21420368"/>
            </a:avLst>
          </a:prstGeom>
          <a:ln w="3810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37338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FF0000"/>
                </a:solidFill>
              </a:rPr>
              <a:t>HW Migration 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Storage Evolution: </a:t>
            </a:r>
            <a:br>
              <a:rPr lang="en-GB" dirty="0" smtClean="0"/>
            </a:br>
            <a:r>
              <a:rPr lang="en-GB" dirty="0" smtClean="0"/>
              <a:t>Increased Capacity and Performance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429792"/>
              </p:ext>
            </p:extLst>
          </p:nvPr>
        </p:nvGraphicFramePr>
        <p:xfrm>
          <a:off x="457200" y="2464073"/>
          <a:ext cx="8229902" cy="35635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09647"/>
                <a:gridCol w="2917130"/>
                <a:gridCol w="3003125"/>
              </a:tblGrid>
              <a:tr h="387957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110831" marR="110831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NetApp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dirty="0" smtClean="0"/>
                        <a:t>FAS3240 (OLD)</a:t>
                      </a:r>
                      <a:endParaRPr lang="en-GB" sz="1500" dirty="0"/>
                    </a:p>
                  </a:txBody>
                  <a:tcPr marL="110831" marR="110831"/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solidFill>
                            <a:srgbClr val="FF0000"/>
                          </a:solidFill>
                        </a:rPr>
                        <a:t>NetApp FAS8060 (NEW)</a:t>
                      </a:r>
                      <a:endParaRPr lang="en-GB" sz="1500" dirty="0">
                        <a:solidFill>
                          <a:srgbClr val="FF0000"/>
                        </a:solidFill>
                      </a:endParaRPr>
                    </a:p>
                  </a:txBody>
                  <a:tcPr marL="110831" marR="110831"/>
                </a:tc>
              </a:tr>
              <a:tr h="387957"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NVRAM</a:t>
                      </a:r>
                      <a:endParaRPr lang="en-GB" sz="1900" dirty="0"/>
                    </a:p>
                  </a:txBody>
                  <a:tcPr marL="110831" marR="110831"/>
                </a:tc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1.0 GB</a:t>
                      </a:r>
                      <a:endParaRPr lang="en-GB" sz="1900" dirty="0"/>
                    </a:p>
                  </a:txBody>
                  <a:tcPr marL="110831" marR="110831"/>
                </a:tc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8.0 GB</a:t>
                      </a:r>
                      <a:endParaRPr lang="en-GB" sz="1900" dirty="0"/>
                    </a:p>
                  </a:txBody>
                  <a:tcPr marL="110831" marR="110831"/>
                </a:tc>
              </a:tr>
              <a:tr h="387957"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System</a:t>
                      </a:r>
                      <a:r>
                        <a:rPr lang="en-GB" sz="1900" baseline="0" dirty="0" smtClean="0"/>
                        <a:t> memory</a:t>
                      </a:r>
                      <a:endParaRPr lang="en-GB" sz="1900" dirty="0"/>
                    </a:p>
                  </a:txBody>
                  <a:tcPr marL="110831" marR="110831"/>
                </a:tc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8GB</a:t>
                      </a:r>
                      <a:endParaRPr lang="en-GB" sz="1900" dirty="0"/>
                    </a:p>
                  </a:txBody>
                  <a:tcPr marL="110831" marR="110831"/>
                </a:tc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64GB</a:t>
                      </a:r>
                      <a:endParaRPr lang="en-GB" sz="1900" dirty="0"/>
                    </a:p>
                  </a:txBody>
                  <a:tcPr marL="110831" marR="110831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CPU</a:t>
                      </a:r>
                      <a:endParaRPr lang="en-GB" sz="1900" dirty="0"/>
                    </a:p>
                  </a:txBody>
                  <a:tcPr marL="110831" marR="110831"/>
                </a:tc>
                <a:tc>
                  <a:txBody>
                    <a:bodyPr/>
                    <a:lstStyle/>
                    <a:p>
                      <a:r>
                        <a:rPr kumimoji="0" lang="en-GB" sz="19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x 64-bit 4-core 2.33 </a:t>
                      </a:r>
                      <a:r>
                        <a:rPr kumimoji="0" lang="en-GB" sz="19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Ghz</a:t>
                      </a:r>
                      <a:endParaRPr lang="en-GB" sz="1900" dirty="0"/>
                    </a:p>
                  </a:txBody>
                  <a:tcPr marL="110831" marR="110831"/>
                </a:tc>
                <a:tc>
                  <a:txBody>
                    <a:bodyPr/>
                    <a:lstStyle/>
                    <a:p>
                      <a:r>
                        <a:rPr kumimoji="0" lang="en-GB" sz="19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x 64-bit 8-core </a:t>
                      </a:r>
                      <a:r>
                        <a:rPr kumimoji="0" lang="en-GB" sz="19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2.10 </a:t>
                      </a:r>
                      <a:r>
                        <a:rPr kumimoji="0" lang="en-GB" sz="19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Ghz</a:t>
                      </a:r>
                      <a:endParaRPr lang="en-GB" sz="1900" dirty="0"/>
                    </a:p>
                  </a:txBody>
                  <a:tcPr marL="110831" marR="110831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SSD layer (maximum)</a:t>
                      </a:r>
                      <a:endParaRPr lang="en-GB" sz="1900" dirty="0"/>
                    </a:p>
                  </a:txBody>
                  <a:tcPr marL="110831" marR="110831"/>
                </a:tc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512GB</a:t>
                      </a:r>
                      <a:endParaRPr lang="en-GB" sz="1900" dirty="0"/>
                    </a:p>
                  </a:txBody>
                  <a:tcPr marL="110831" marR="110831"/>
                </a:tc>
                <a:tc>
                  <a:txBody>
                    <a:bodyPr/>
                    <a:lstStyle/>
                    <a:p>
                      <a:r>
                        <a:rPr lang="en-GB" sz="1900" dirty="0" smtClean="0">
                          <a:solidFill>
                            <a:srgbClr val="FF0000"/>
                          </a:solidFill>
                        </a:rPr>
                        <a:t>8TB</a:t>
                      </a:r>
                      <a:endParaRPr lang="en-GB" sz="1900" dirty="0">
                        <a:solidFill>
                          <a:srgbClr val="FF0000"/>
                        </a:solidFill>
                      </a:endParaRPr>
                    </a:p>
                  </a:txBody>
                  <a:tcPr marL="110831" marR="110831"/>
                </a:tc>
              </a:tr>
              <a:tr h="387957"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Aggregate size</a:t>
                      </a:r>
                      <a:endParaRPr lang="en-GB" sz="1900" dirty="0"/>
                    </a:p>
                  </a:txBody>
                  <a:tcPr marL="110831" marR="110831"/>
                </a:tc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180TB</a:t>
                      </a:r>
                      <a:endParaRPr lang="en-GB" sz="1900" dirty="0"/>
                    </a:p>
                  </a:txBody>
                  <a:tcPr marL="110831" marR="110831"/>
                </a:tc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400TB</a:t>
                      </a:r>
                      <a:endParaRPr lang="en-GB" sz="1900" dirty="0"/>
                    </a:p>
                  </a:txBody>
                  <a:tcPr marL="110831" marR="110831"/>
                </a:tc>
              </a:tr>
              <a:tr h="669623"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OS controller</a:t>
                      </a:r>
                      <a:endParaRPr lang="en-GB" sz="1900" dirty="0"/>
                    </a:p>
                  </a:txBody>
                  <a:tcPr marL="110831" marR="1108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 smtClean="0"/>
                        <a:t>Data ONTAP®</a:t>
                      </a:r>
                    </a:p>
                    <a:p>
                      <a:r>
                        <a:rPr lang="en-GB" sz="1900" baseline="0" dirty="0" smtClean="0"/>
                        <a:t> 7-mode</a:t>
                      </a:r>
                      <a:endParaRPr lang="en-GB" sz="1900" dirty="0"/>
                    </a:p>
                  </a:txBody>
                  <a:tcPr marL="110831" marR="1108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 smtClean="0"/>
                        <a:t>Data ONTAP®</a:t>
                      </a:r>
                    </a:p>
                    <a:p>
                      <a:r>
                        <a:rPr lang="en-GB" sz="1900" dirty="0" smtClean="0"/>
                        <a:t> C-mode*</a:t>
                      </a:r>
                      <a:endParaRPr lang="en-GB" sz="1900" dirty="0"/>
                    </a:p>
                  </a:txBody>
                  <a:tcPr marL="110831" marR="110831"/>
                </a:tc>
              </a:tr>
            </a:tbl>
          </a:graphicData>
        </a:graphic>
      </p:graphicFrame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9D6DF8EC-8D06-164F-8C4D-FBE624E24E84}" type="slidenum">
              <a:rPr lang="en-US" sz="2000" smtClean="0">
                <a:solidFill>
                  <a:schemeClr val="bg2"/>
                </a:solidFill>
              </a:rPr>
              <a:pPr algn="r"/>
              <a:t>5</a:t>
            </a:fld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7396" y="6064608"/>
            <a:ext cx="7587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30" y="1766288"/>
            <a:ext cx="2124784" cy="4762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326" y="1415902"/>
            <a:ext cx="21600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32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Notable Software Changes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87684"/>
            <a:ext cx="8229600" cy="530167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Oracle version</a:t>
            </a:r>
            <a:r>
              <a:rPr lang="pl-PL" dirty="0">
                <a:solidFill>
                  <a:srgbClr val="2D9DFF"/>
                </a:solidFill>
              </a:rPr>
              <a:t> </a:t>
            </a:r>
            <a:r>
              <a:rPr lang="pl-PL" dirty="0"/>
              <a:t>evolution</a:t>
            </a:r>
          </a:p>
          <a:p>
            <a:pPr lvl="1"/>
            <a:r>
              <a:rPr lang="en-US" dirty="0" smtClean="0"/>
              <a:t>Production upgraded to Oracle </a:t>
            </a:r>
            <a:r>
              <a:rPr lang="en-US" dirty="0" smtClean="0">
                <a:solidFill>
                  <a:srgbClr val="FF0000"/>
                </a:solidFill>
              </a:rPr>
              <a:t>11.2.0.4</a:t>
            </a:r>
            <a:endParaRPr lang="en-US" dirty="0"/>
          </a:p>
          <a:p>
            <a:pPr lvl="2"/>
            <a:r>
              <a:rPr lang="en-US" dirty="0" smtClean="0"/>
              <a:t>Proven to be a </a:t>
            </a:r>
            <a:r>
              <a:rPr lang="en-US" dirty="0" smtClean="0">
                <a:solidFill>
                  <a:srgbClr val="FF0000"/>
                </a:solidFill>
              </a:rPr>
              <a:t>stable</a:t>
            </a:r>
            <a:r>
              <a:rPr lang="en-US" dirty="0" smtClean="0"/>
              <a:t> version, smooth upgrades</a:t>
            </a:r>
          </a:p>
          <a:p>
            <a:pPr lvl="1"/>
            <a:r>
              <a:rPr lang="en-US" dirty="0" smtClean="0"/>
              <a:t>12.1.0.2 is the latest available version</a:t>
            </a:r>
          </a:p>
          <a:p>
            <a:pPr lvl="2"/>
            <a:r>
              <a:rPr lang="en-US" dirty="0" smtClean="0"/>
              <a:t>Currently upgrading 12.1.0.1 DBs to this release</a:t>
            </a:r>
          </a:p>
          <a:p>
            <a:pPr lvl="1"/>
            <a:r>
              <a:rPr lang="en-US" dirty="0" smtClean="0"/>
              <a:t>Oracle has announced the next release, </a:t>
            </a:r>
            <a:r>
              <a:rPr lang="en-US" dirty="0" smtClean="0">
                <a:solidFill>
                  <a:srgbClr val="FF0000"/>
                </a:solidFill>
              </a:rPr>
              <a:t>12.2, </a:t>
            </a:r>
            <a:r>
              <a:rPr lang="en-US" dirty="0"/>
              <a:t>f</a:t>
            </a:r>
            <a:r>
              <a:rPr lang="en-US" dirty="0" smtClean="0"/>
              <a:t>or 2016</a:t>
            </a:r>
          </a:p>
          <a:p>
            <a:r>
              <a:rPr lang="en-US" dirty="0" smtClean="0"/>
              <a:t>PVSS </a:t>
            </a:r>
            <a:r>
              <a:rPr lang="en-US" dirty="0">
                <a:solidFill>
                  <a:srgbClr val="FF0000"/>
                </a:solidFill>
              </a:rPr>
              <a:t>upgrades</a:t>
            </a:r>
          </a:p>
          <a:p>
            <a:pPr lvl="1"/>
            <a:r>
              <a:rPr lang="en-US" dirty="0" smtClean="0"/>
              <a:t>Upgraded all WINCC/PVSS schemas to latest version 8.9 CERN 1.2</a:t>
            </a:r>
            <a:endParaRPr lang="pl-PL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z="1600" smtClean="0"/>
              <a:pPr/>
              <a:t>6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4738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Notable </a:t>
            </a:r>
            <a:r>
              <a:rPr lang="pl-PL" dirty="0" smtClean="0"/>
              <a:t>New </a:t>
            </a:r>
            <a:r>
              <a:rPr lang="en-US" dirty="0" smtClean="0"/>
              <a:t>Oracle </a:t>
            </a:r>
            <a:r>
              <a:rPr lang="pl-PL" dirty="0" smtClean="0"/>
              <a:t>DB </a:t>
            </a:r>
            <a:r>
              <a:rPr lang="en-US" dirty="0" smtClean="0"/>
              <a:t>S</a:t>
            </a:r>
            <a:r>
              <a:rPr lang="pl-PL" dirty="0" smtClean="0"/>
              <a:t>ervices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83662"/>
            <a:ext cx="8229600" cy="529956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3200" dirty="0" smtClean="0"/>
              <a:t>QPSR</a:t>
            </a:r>
          </a:p>
          <a:p>
            <a:r>
              <a:rPr lang="en-US" sz="2200" dirty="0" smtClean="0"/>
              <a:t>Quench Protection System </a:t>
            </a:r>
          </a:p>
          <a:p>
            <a:r>
              <a:rPr lang="en-US" sz="2200" dirty="0" err="1"/>
              <a:t>WinCC</a:t>
            </a:r>
            <a:r>
              <a:rPr lang="en-US" sz="2200" dirty="0"/>
              <a:t>/PVSS </a:t>
            </a:r>
            <a:r>
              <a:rPr lang="en-US" sz="2200" dirty="0" smtClean="0"/>
              <a:t>data, sustained rate </a:t>
            </a:r>
            <a:r>
              <a:rPr lang="en-US" sz="2200" b="1" dirty="0" smtClean="0">
                <a:solidFill>
                  <a:srgbClr val="FF0000"/>
                </a:solidFill>
              </a:rPr>
              <a:t>~150 K rows/second </a:t>
            </a:r>
            <a:endParaRPr lang="en-US" sz="2200" b="1" dirty="0">
              <a:solidFill>
                <a:srgbClr val="FF0000"/>
              </a:solidFill>
            </a:endParaRPr>
          </a:p>
          <a:p>
            <a:r>
              <a:rPr lang="en-US" sz="2200" b="1" u="sng" dirty="0" smtClean="0">
                <a:solidFill>
                  <a:srgbClr val="FF0000"/>
                </a:solidFill>
              </a:rPr>
              <a:t>1M rows/second</a:t>
            </a:r>
            <a:r>
              <a:rPr lang="en-US" sz="2200" b="1" dirty="0" smtClean="0">
                <a:solidFill>
                  <a:srgbClr val="FF0000"/>
                </a:solidFill>
              </a:rPr>
              <a:t> peak </a:t>
            </a:r>
            <a:r>
              <a:rPr lang="en-US" sz="2200" dirty="0" smtClean="0"/>
              <a:t>achieved during stress testing </a:t>
            </a:r>
            <a:endParaRPr lang="en-US" sz="2200" b="1" dirty="0" smtClean="0"/>
          </a:p>
          <a:p>
            <a:r>
              <a:rPr lang="en-US" sz="2200" dirty="0" smtClean="0"/>
              <a:t>Performance of the new HW instrumental to achieve this</a:t>
            </a:r>
          </a:p>
          <a:p>
            <a:endParaRPr lang="en-US" sz="1000" dirty="0" smtClean="0"/>
          </a:p>
          <a:p>
            <a:pPr marL="36576" indent="0">
              <a:buNone/>
            </a:pPr>
            <a:r>
              <a:rPr lang="en-US" sz="3200" dirty="0" smtClean="0"/>
              <a:t>SCADAR</a:t>
            </a:r>
          </a:p>
          <a:p>
            <a:r>
              <a:rPr lang="en-US" sz="2200" dirty="0" smtClean="0"/>
              <a:t>Consolidated </a:t>
            </a:r>
            <a:r>
              <a:rPr lang="en-US" sz="2200" dirty="0" err="1" smtClean="0"/>
              <a:t>WinCC</a:t>
            </a:r>
            <a:r>
              <a:rPr lang="en-US" sz="2200" dirty="0" smtClean="0"/>
              <a:t>/PVSS archive repository</a:t>
            </a:r>
          </a:p>
          <a:p>
            <a:r>
              <a:rPr lang="en-US" sz="2200" dirty="0" smtClean="0"/>
              <a:t>Will store </a:t>
            </a:r>
            <a:r>
              <a:rPr lang="en-US" sz="2200" dirty="0" smtClean="0">
                <a:solidFill>
                  <a:srgbClr val="FF0000"/>
                </a:solidFill>
              </a:rPr>
              <a:t>~50K rows/second </a:t>
            </a:r>
            <a:r>
              <a:rPr lang="en-US" sz="2200" dirty="0" smtClean="0"/>
              <a:t>(may increase in the future)</a:t>
            </a:r>
          </a:p>
          <a:p>
            <a:r>
              <a:rPr lang="en-US" sz="2200" dirty="0" smtClean="0"/>
              <a:t>the data retention varies depending on the application (from a few days to 5 years)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97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Replication </a:t>
            </a:r>
            <a:r>
              <a:rPr lang="en-US" dirty="0" smtClean="0"/>
              <a:t>Evolution</a:t>
            </a:r>
            <a:r>
              <a:rPr lang="pl-PL" dirty="0" smtClean="0"/>
              <a:t> 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46407"/>
            <a:ext cx="8229600" cy="5301677"/>
          </a:xfrm>
        </p:spPr>
        <p:txBody>
          <a:bodyPr>
            <a:normAutofit/>
          </a:bodyPr>
          <a:lstStyle/>
          <a:p>
            <a:r>
              <a:rPr lang="en-US" dirty="0" smtClean="0"/>
              <a:t>Technology evolution: </a:t>
            </a:r>
          </a:p>
          <a:p>
            <a:pPr lvl="1"/>
            <a:r>
              <a:rPr lang="en-US" dirty="0" smtClean="0"/>
              <a:t>Conditions replication to Atlas Tier 1 sites now uses </a:t>
            </a:r>
            <a:r>
              <a:rPr lang="en-US" dirty="0">
                <a:solidFill>
                  <a:srgbClr val="FF0000"/>
                </a:solidFill>
              </a:rPr>
              <a:t>Golden Gate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Replication from online to offline DBs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Active Data Guard</a:t>
            </a:r>
          </a:p>
          <a:p>
            <a:pPr lvl="2"/>
            <a:r>
              <a:rPr lang="en-US" dirty="0" smtClean="0"/>
              <a:t>Some reaming use of streams set to phase out</a:t>
            </a:r>
          </a:p>
          <a:p>
            <a:r>
              <a:rPr lang="en-US" dirty="0" smtClean="0"/>
              <a:t>See also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GB" dirty="0" smtClean="0">
                <a:solidFill>
                  <a:srgbClr val="FF0000"/>
                </a:solidFill>
              </a:rPr>
              <a:t>Evolution </a:t>
            </a:r>
            <a:r>
              <a:rPr lang="en-GB" dirty="0">
                <a:solidFill>
                  <a:srgbClr val="FF0000"/>
                </a:solidFill>
              </a:rPr>
              <a:t>of Database Replication Technologies for </a:t>
            </a:r>
            <a:r>
              <a:rPr lang="en-GB" dirty="0" smtClean="0">
                <a:solidFill>
                  <a:srgbClr val="FF0000"/>
                </a:solidFill>
              </a:rPr>
              <a:t>WLCG”</a:t>
            </a:r>
            <a:r>
              <a:rPr lang="en-GB" dirty="0" smtClean="0"/>
              <a:t>, </a:t>
            </a:r>
            <a:r>
              <a:rPr lang="en-GB" dirty="0"/>
              <a:t>CHEP Monday 13/4 at </a:t>
            </a:r>
            <a:r>
              <a:rPr lang="en-GB" dirty="0" smtClean="0"/>
              <a:t>14:15</a:t>
            </a:r>
            <a:endParaRPr lang="en-US" dirty="0" smtClean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z="1600" smtClean="0"/>
              <a:pPr/>
              <a:t>8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5658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300" dirty="0" smtClean="0"/>
              <a:t>Some Important Trends for Transactional Databases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515069"/>
            <a:ext cx="8827129" cy="460251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Server </a:t>
            </a:r>
            <a:r>
              <a:rPr lang="en-US" sz="2800" dirty="0" smtClean="0">
                <a:solidFill>
                  <a:srgbClr val="FF0000"/>
                </a:solidFill>
              </a:rPr>
              <a:t>capacity</a:t>
            </a:r>
            <a:r>
              <a:rPr lang="en-US" sz="2800" dirty="0" smtClean="0"/>
              <a:t> is growing fast also for commodity HW</a:t>
            </a:r>
          </a:p>
          <a:p>
            <a:pPr lvl="1"/>
            <a:r>
              <a:rPr lang="en-US" sz="2400" dirty="0" smtClean="0"/>
              <a:t>Large </a:t>
            </a:r>
            <a:r>
              <a:rPr lang="en-US" sz="2400" dirty="0"/>
              <a:t>increase in </a:t>
            </a:r>
            <a:r>
              <a:rPr lang="en-US" sz="2400" dirty="0" smtClean="0"/>
              <a:t>available </a:t>
            </a:r>
            <a:r>
              <a:rPr lang="en-US" sz="2400" dirty="0" smtClean="0">
                <a:solidFill>
                  <a:srgbClr val="FF0000"/>
                </a:solidFill>
              </a:rPr>
              <a:t>memory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SSD</a:t>
            </a:r>
            <a:r>
              <a:rPr lang="en-US" sz="2400" dirty="0" smtClean="0"/>
              <a:t> storage becoming more affordable</a:t>
            </a:r>
          </a:p>
          <a:p>
            <a:pPr lvl="1"/>
            <a:r>
              <a:rPr lang="en-US" sz="2400" dirty="0" smtClean="0"/>
              <a:t>Servers </a:t>
            </a:r>
            <a:r>
              <a:rPr lang="en-US" sz="2400" dirty="0"/>
              <a:t>have increasing </a:t>
            </a:r>
            <a:r>
              <a:rPr lang="en-US" sz="2400" dirty="0">
                <a:solidFill>
                  <a:srgbClr val="FF0000"/>
                </a:solidFill>
              </a:rPr>
              <a:t>CPU</a:t>
            </a:r>
            <a:r>
              <a:rPr lang="en-US" sz="2400" dirty="0"/>
              <a:t> power (typically more cores)</a:t>
            </a:r>
          </a:p>
          <a:p>
            <a:pPr marL="448056" lvl="1" indent="0">
              <a:buNone/>
            </a:pPr>
            <a:endParaRPr lang="en-US" sz="2400" dirty="0" smtClean="0"/>
          </a:p>
          <a:p>
            <a:r>
              <a:rPr lang="en-US" sz="2800" dirty="0" smtClean="0"/>
              <a:t>Opportunities</a:t>
            </a:r>
            <a:endParaRPr lang="en-US" sz="2800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Consolidation</a:t>
            </a:r>
            <a:r>
              <a:rPr lang="en-US" dirty="0" smtClean="0"/>
              <a:t>: reduce HW and management </a:t>
            </a:r>
            <a:r>
              <a:rPr lang="en-US" dirty="0" smtClean="0">
                <a:solidFill>
                  <a:srgbClr val="FF0000"/>
                </a:solidFill>
              </a:rPr>
              <a:t>costs </a:t>
            </a:r>
          </a:p>
          <a:p>
            <a:pPr lvl="1"/>
            <a:r>
              <a:rPr lang="en-US" dirty="0"/>
              <a:t>Review of application </a:t>
            </a:r>
            <a:r>
              <a:rPr lang="en-US" dirty="0" smtClean="0">
                <a:solidFill>
                  <a:srgbClr val="FF0000"/>
                </a:solidFill>
              </a:rPr>
              <a:t>architectures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More and more DB workloads fit into server memory</a:t>
            </a:r>
          </a:p>
          <a:p>
            <a:pPr lvl="2"/>
            <a:r>
              <a:rPr lang="en-US" dirty="0" smtClean="0"/>
              <a:t>Opportunity to </a:t>
            </a:r>
            <a:r>
              <a:rPr lang="en-US" dirty="0" smtClean="0">
                <a:solidFill>
                  <a:srgbClr val="FF0000"/>
                </a:solidFill>
              </a:rPr>
              <a:t>reduce complexity </a:t>
            </a:r>
            <a:r>
              <a:rPr lang="en-US" dirty="0" smtClean="0"/>
              <a:t>in </a:t>
            </a:r>
            <a:r>
              <a:rPr lang="en-US" dirty="0" err="1" smtClean="0"/>
              <a:t>favour</a:t>
            </a:r>
            <a:r>
              <a:rPr lang="en-US" dirty="0" smtClean="0"/>
              <a:t> of simpler architectures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7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CERNCorporate4-3</Template>
  <TotalTime>20040</TotalTime>
  <Words>1043</Words>
  <Application>Microsoft Office PowerPoint</Application>
  <PresentationFormat>On-screen Show (4:3)</PresentationFormat>
  <Paragraphs>232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CERNCorporate4-3</vt:lpstr>
      <vt:lpstr>Database Services During Run2</vt:lpstr>
      <vt:lpstr>Outline</vt:lpstr>
      <vt:lpstr>Oracle Database Services –  Evolution in LS1</vt:lpstr>
      <vt:lpstr>New Servers – More Capacity </vt:lpstr>
      <vt:lpstr>Storage Evolution:  Increased Capacity and Performance</vt:lpstr>
      <vt:lpstr>Notable Software Changes</vt:lpstr>
      <vt:lpstr>Notable New Oracle DB Services</vt:lpstr>
      <vt:lpstr>Replication Evolution  </vt:lpstr>
      <vt:lpstr>Some Important Trends for Transactional Databases</vt:lpstr>
      <vt:lpstr>CERN Oracle Databases have run successfully in RUN1</vt:lpstr>
      <vt:lpstr>DB on Demand</vt:lpstr>
      <vt:lpstr>Additional Stats for DBoD </vt:lpstr>
      <vt:lpstr>DBoD new monitoring tool</vt:lpstr>
      <vt:lpstr>DBoD Evolution</vt:lpstr>
      <vt:lpstr>Support Levels in RUN 2</vt:lpstr>
      <vt:lpstr>Scale-out Databases</vt:lpstr>
      <vt:lpstr>PowerPoint Presentation</vt:lpstr>
      <vt:lpstr>Hadoop Ecosystem and Databases</vt:lpstr>
      <vt:lpstr>Offloading Data into HADOOP</vt:lpstr>
      <vt:lpstr>Conclusions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canali</dc:creator>
  <cp:lastModifiedBy>Luca Canali</cp:lastModifiedBy>
  <cp:revision>351</cp:revision>
  <dcterms:created xsi:type="dcterms:W3CDTF">2013-10-30T15:50:13Z</dcterms:created>
  <dcterms:modified xsi:type="dcterms:W3CDTF">2015-04-08T09:54:54Z</dcterms:modified>
</cp:coreProperties>
</file>