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6"/>
  </p:notesMasterIdLst>
  <p:sldIdLst>
    <p:sldId id="454" r:id="rId2"/>
    <p:sldId id="367" r:id="rId3"/>
    <p:sldId id="368" r:id="rId4"/>
    <p:sldId id="579" r:id="rId5"/>
    <p:sldId id="565" r:id="rId6"/>
    <p:sldId id="494" r:id="rId7"/>
    <p:sldId id="543" r:id="rId8"/>
    <p:sldId id="558" r:id="rId9"/>
    <p:sldId id="552" r:id="rId10"/>
    <p:sldId id="566" r:id="rId11"/>
    <p:sldId id="561" r:id="rId12"/>
    <p:sldId id="585" r:id="rId13"/>
    <p:sldId id="554" r:id="rId14"/>
    <p:sldId id="568" r:id="rId15"/>
    <p:sldId id="571" r:id="rId16"/>
    <p:sldId id="562" r:id="rId17"/>
    <p:sldId id="587" r:id="rId18"/>
    <p:sldId id="586" r:id="rId19"/>
    <p:sldId id="572" r:id="rId20"/>
    <p:sldId id="588" r:id="rId21"/>
    <p:sldId id="570" r:id="rId22"/>
    <p:sldId id="581" r:id="rId23"/>
    <p:sldId id="555" r:id="rId24"/>
    <p:sldId id="573" r:id="rId25"/>
    <p:sldId id="574" r:id="rId26"/>
    <p:sldId id="576" r:id="rId27"/>
    <p:sldId id="608" r:id="rId28"/>
    <p:sldId id="578" r:id="rId29"/>
    <p:sldId id="604" r:id="rId30"/>
    <p:sldId id="575" r:id="rId31"/>
    <p:sldId id="577" r:id="rId32"/>
    <p:sldId id="580" r:id="rId33"/>
    <p:sldId id="583" r:id="rId34"/>
    <p:sldId id="595" r:id="rId35"/>
    <p:sldId id="589" r:id="rId36"/>
    <p:sldId id="591" r:id="rId37"/>
    <p:sldId id="594" r:id="rId38"/>
    <p:sldId id="592" r:id="rId39"/>
    <p:sldId id="593" r:id="rId40"/>
    <p:sldId id="481" r:id="rId41"/>
    <p:sldId id="590" r:id="rId42"/>
    <p:sldId id="537" r:id="rId43"/>
    <p:sldId id="539" r:id="rId44"/>
    <p:sldId id="596" r:id="rId45"/>
    <p:sldId id="598" r:id="rId46"/>
    <p:sldId id="605" r:id="rId47"/>
    <p:sldId id="597" r:id="rId48"/>
    <p:sldId id="599" r:id="rId49"/>
    <p:sldId id="606" r:id="rId50"/>
    <p:sldId id="601" r:id="rId51"/>
    <p:sldId id="607" r:id="rId52"/>
    <p:sldId id="603" r:id="rId53"/>
    <p:sldId id="602" r:id="rId54"/>
    <p:sldId id="30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0"/>
    <a:srgbClr val="820000"/>
    <a:srgbClr val="104282"/>
    <a:srgbClr val="0B387C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16" autoAdjust="0"/>
  </p:normalViewPr>
  <p:slideViewPr>
    <p:cSldViewPr snapToGrid="0" snapToObjects="1">
      <p:cViewPr varScale="1">
        <p:scale>
          <a:sx n="86" d="100"/>
          <a:sy n="86" d="100"/>
        </p:scale>
        <p:origin x="10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54"/>
    </p:cViewPr>
  </p:sorterViewPr>
  <p:notesViewPr>
    <p:cSldViewPr snapToGrid="0" snapToObjects="1">
      <p:cViewPr varScale="1">
        <p:scale>
          <a:sx n="88" d="100"/>
          <a:sy n="88" d="100"/>
        </p:scale>
        <p:origin x="-270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225C9-8A45-449D-B6BF-9561CFC91C02}" type="datetimeFigureOut">
              <a:rPr lang="en-GB" smtClean="0"/>
              <a:t>14/12/2015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92EDC-2977-4363-922C-84DC3B1A40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16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78F9ADF3-4A8A-4C9F-B37B-88CEB09A466B}" type="slidenum">
              <a:rPr lang="en-US" sz="1200" smtClean="0">
                <a:latin typeface="Calibri" pitchFamily="34" charset="0"/>
              </a:rPr>
              <a:pPr eaLnBrk="1" hangingPunct="1"/>
              <a:t>1</a:t>
            </a:fld>
            <a:endParaRPr lang="en-US" sz="120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96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067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199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</a:p>
          <a:p>
            <a:endParaRPr lang="en-GB" dirty="0" smtClean="0"/>
          </a:p>
          <a:p>
            <a:r>
              <a:rPr lang="en-GB" dirty="0" smtClean="0"/>
              <a:t>lsstack64</a:t>
            </a:r>
          </a:p>
          <a:p>
            <a:r>
              <a:rPr lang="en-GB" dirty="0" smtClean="0"/>
              <a:t>https://github.com/jarun/lsstack64</a:t>
            </a:r>
          </a:p>
          <a:p>
            <a:endParaRPr lang="en-GB" dirty="0" smtClean="0"/>
          </a:p>
          <a:p>
            <a:r>
              <a:rPr lang="en-GB" dirty="0" smtClean="0"/>
              <a:t>requires install libunwind8 libunwind8-dev and </a:t>
            </a:r>
            <a:r>
              <a:rPr lang="en-GB" dirty="0" err="1" smtClean="0"/>
              <a:t>binutils</a:t>
            </a:r>
            <a:r>
              <a:rPr lang="en-GB" dirty="0" smtClean="0"/>
              <a:t> including </a:t>
            </a:r>
            <a:r>
              <a:rPr lang="en-GB" dirty="0" err="1" smtClean="0"/>
              <a:t>devel</a:t>
            </a:r>
            <a:endParaRPr lang="en-GB" dirty="0" smtClean="0"/>
          </a:p>
          <a:p>
            <a:r>
              <a:rPr lang="en-GB" dirty="0" smtClean="0"/>
              <a:t>requires binutils-devel.x86_64 (for </a:t>
            </a:r>
            <a:r>
              <a:rPr lang="en-GB" dirty="0" err="1" smtClean="0"/>
              <a:t>bfd.h</a:t>
            </a:r>
            <a:r>
              <a:rPr lang="en-GB" dirty="0" smtClean="0"/>
              <a:t>)</a:t>
            </a:r>
          </a:p>
          <a:p>
            <a:r>
              <a:rPr lang="en-GB" dirty="0" smtClean="0"/>
              <a:t>export LD_LIBRARY_PATH=/</a:t>
            </a:r>
            <a:r>
              <a:rPr lang="en-GB" dirty="0" err="1" smtClean="0"/>
              <a:t>usr</a:t>
            </a:r>
            <a:r>
              <a:rPr lang="en-GB" dirty="0" smtClean="0"/>
              <a:t>/local/lib</a:t>
            </a:r>
          </a:p>
          <a:p>
            <a:endParaRPr lang="en-US" dirty="0" smtClean="0"/>
          </a:p>
          <a:p>
            <a:r>
              <a:rPr lang="en-US" dirty="0" smtClean="0"/>
              <a:t>----</a:t>
            </a:r>
            <a:r>
              <a:rPr lang="en-US" dirty="0" err="1" smtClean="0"/>
              <a:t>tbstack</a:t>
            </a:r>
            <a:endParaRPr lang="en-US" dirty="0" smtClean="0"/>
          </a:p>
          <a:p>
            <a:r>
              <a:rPr lang="en-US" dirty="0" smtClean="0"/>
              <a:t>https://github.com/tbricks/tbstack</a:t>
            </a:r>
          </a:p>
          <a:p>
            <a:r>
              <a:rPr lang="en-US" dirty="0" smtClean="0"/>
              <a:t>requires install </a:t>
            </a:r>
            <a:r>
              <a:rPr lang="en-US" dirty="0" err="1" smtClean="0"/>
              <a:t>libunwind</a:t>
            </a:r>
            <a:r>
              <a:rPr lang="en-US" dirty="0" smtClean="0"/>
              <a:t> and </a:t>
            </a:r>
            <a:r>
              <a:rPr lang="en-US" dirty="0" err="1" smtClean="0"/>
              <a:t>libelf</a:t>
            </a:r>
            <a:r>
              <a:rPr lang="en-US" dirty="0" smtClean="0"/>
              <a:t> (including </a:t>
            </a:r>
            <a:r>
              <a:rPr lang="en-US" dirty="0" err="1" smtClean="0"/>
              <a:t>devel</a:t>
            </a:r>
            <a:r>
              <a:rPr lang="en-US" dirty="0" smtClean="0"/>
              <a:t>)</a:t>
            </a:r>
          </a:p>
          <a:p>
            <a:r>
              <a:rPr lang="en-US" dirty="0" smtClean="0"/>
              <a:t>yum install elfutils-libelf-devel.x86_64</a:t>
            </a:r>
          </a:p>
          <a:p>
            <a:endParaRPr lang="en-US" dirty="0" smtClean="0"/>
          </a:p>
          <a:p>
            <a:r>
              <a:rPr lang="en-US" dirty="0" smtClean="0"/>
              <a:t>make LIBUNWIND_DIR=/root/libunwind-1.1/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export LD_LIBRARY_PATH=/</a:t>
            </a:r>
            <a:r>
              <a:rPr lang="en-GB" dirty="0" err="1" smtClean="0"/>
              <a:t>usr</a:t>
            </a:r>
            <a:r>
              <a:rPr lang="en-GB" dirty="0" smtClean="0"/>
              <a:t>/local/lib</a:t>
            </a:r>
          </a:p>
          <a:p>
            <a:endParaRPr lang="en-US" dirty="0" smtClean="0"/>
          </a:p>
          <a:p>
            <a:r>
              <a:rPr lang="en-US" dirty="0" smtClean="0"/>
              <a:t>When using fedora just install </a:t>
            </a:r>
            <a:r>
              <a:rPr lang="en-US" dirty="0" err="1" smtClean="0"/>
              <a:t>dnf</a:t>
            </a:r>
            <a:r>
              <a:rPr lang="en-US" dirty="0" smtClean="0"/>
              <a:t> install </a:t>
            </a:r>
            <a:r>
              <a:rPr lang="en-US" dirty="0" err="1" smtClean="0"/>
              <a:t>libunwind</a:t>
            </a:r>
            <a:r>
              <a:rPr lang="en-US" dirty="0" smtClean="0"/>
              <a:t>*</a:t>
            </a:r>
          </a:p>
          <a:p>
            <a:r>
              <a:rPr lang="en-US" dirty="0" smtClean="0"/>
              <a:t>For OL/RHEL</a:t>
            </a:r>
            <a:r>
              <a:rPr lang="en-US" baseline="0" dirty="0" smtClean="0"/>
              <a:t> install </a:t>
            </a:r>
            <a:r>
              <a:rPr lang="en-US" baseline="0" dirty="0" err="1" smtClean="0"/>
              <a:t>libunwind</a:t>
            </a:r>
            <a:r>
              <a:rPr lang="en-US" baseline="0" dirty="0" smtClean="0"/>
              <a:t> from source</a:t>
            </a:r>
          </a:p>
          <a:p>
            <a:r>
              <a:rPr lang="en-US" baseline="0" dirty="0" smtClean="0"/>
              <a:t>https://github.com/pathscale/libunwind</a:t>
            </a:r>
          </a:p>
          <a:p>
            <a:r>
              <a:rPr lang="en-US" baseline="0" dirty="0" smtClean="0"/>
              <a:t>http://download.savannah.gnu.org/releases/libunwind/?C=M;O=A</a:t>
            </a:r>
          </a:p>
          <a:p>
            <a:r>
              <a:rPr lang="en-US" dirty="0" smtClean="0"/>
              <a:t>This may be needed: </a:t>
            </a:r>
          </a:p>
          <a:p>
            <a:r>
              <a:rPr lang="en-US" baseline="0" dirty="0" smtClean="0"/>
              <a:t>c</a:t>
            </a:r>
            <a:r>
              <a:rPr lang="en-US" dirty="0" smtClean="0"/>
              <a:t>d </a:t>
            </a:r>
            <a:r>
              <a:rPr lang="en-US" dirty="0" err="1" smtClean="0"/>
              <a:t>libunwind</a:t>
            </a:r>
            <a:r>
              <a:rPr lang="en-US" dirty="0" smtClean="0"/>
              <a:t>/include </a:t>
            </a:r>
          </a:p>
          <a:p>
            <a:r>
              <a:rPr lang="en-US" dirty="0" smtClean="0"/>
              <a:t>ln -s </a:t>
            </a:r>
            <a:r>
              <a:rPr lang="en-US" dirty="0" err="1" smtClean="0"/>
              <a:t>tdep</a:t>
            </a:r>
            <a:r>
              <a:rPr lang="en-US" dirty="0" smtClean="0"/>
              <a:t>/dwarf-</a:t>
            </a:r>
            <a:r>
              <a:rPr lang="en-US" dirty="0" err="1" smtClean="0"/>
              <a:t>config.h</a:t>
            </a:r>
            <a:r>
              <a:rPr lang="en-US" dirty="0" smtClean="0"/>
              <a:t> .</a:t>
            </a:r>
          </a:p>
          <a:p>
            <a:endParaRPr lang="en-US" baseline="0" dirty="0" smtClean="0"/>
          </a:p>
          <a:p>
            <a:r>
              <a:rPr lang="en-US" baseline="0" dirty="0" smtClean="0"/>
              <a:t>./configure</a:t>
            </a:r>
          </a:p>
          <a:p>
            <a:r>
              <a:rPr lang="en-US" baseline="0" dirty="0" smtClean="0"/>
              <a:t>make</a:t>
            </a:r>
          </a:p>
          <a:p>
            <a:r>
              <a:rPr lang="en-US" baseline="0" dirty="0" smtClean="0"/>
              <a:t>make install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938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484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58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817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427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211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this is intended as a simple example that can be analysed both with Oracle wait events and with flame graphs, therefore</a:t>
            </a:r>
            <a:r>
              <a:rPr lang="en-GB" baseline="0" dirty="0" smtClean="0"/>
              <a:t> providing a control of the result.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673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43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663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43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782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138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190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382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9004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503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3927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20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4893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5574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3045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0016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3062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user tool for performance analyzing and proces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profiling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available in Linux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capable of statistical profiling of the entire system</a:t>
            </a:r>
            <a:endParaRPr lang="en-US" dirty="0" smtClean="0"/>
          </a:p>
          <a:p>
            <a:r>
              <a:rPr lang="en-US" dirty="0" smtClean="0"/>
              <a:t>It leverages </a:t>
            </a:r>
            <a:r>
              <a:rPr lang="en-US" dirty="0" err="1" smtClean="0"/>
              <a:t>perf_event</a:t>
            </a:r>
            <a:r>
              <a:rPr lang="en-US" dirty="0" smtClean="0"/>
              <a:t> interface which is available in all </a:t>
            </a:r>
            <a:r>
              <a:rPr lang="en-US" baseline="0" dirty="0" smtClean="0"/>
              <a:t>kernel version since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3DDA-82AD-CF44-BE74-4B9F9E62275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555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045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test purposes: alter session set </a:t>
            </a:r>
            <a:r>
              <a:rPr lang="en-US" baseline="0" dirty="0" err="1" smtClean="0"/>
              <a:t>optimizer_mode</a:t>
            </a:r>
            <a:r>
              <a:rPr lang="en-US" baseline="0" dirty="0" smtClean="0"/>
              <a:t>=RULE;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8493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8199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7602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726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7255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r>
              <a:rPr lang="en-US" baseline="0" dirty="0" smtClean="0"/>
              <a:t> count(distinct COL) requires sorting data proportional to the cardinality of COL. In some cases this can be very large and need to spill to TEMP, therefore very slow.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0487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effectLst/>
              </a:rPr>
              <a:t>Kernel Cache Buffers Get Consistent Read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0" dirty="0" smtClean="0">
                <a:effectLst/>
              </a:rPr>
              <a:t>Used for consistent reads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5967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4491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6548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7941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6359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Compression used: for query high</a:t>
            </a:r>
          </a:p>
          <a:p>
            <a:r>
              <a:rPr lang="en-US" dirty="0" smtClean="0"/>
              <a:t>Compressed</a:t>
            </a:r>
            <a:r>
              <a:rPr lang="en-US" baseline="0" dirty="0" smtClean="0"/>
              <a:t> size: 46 GB</a:t>
            </a:r>
          </a:p>
          <a:p>
            <a:r>
              <a:rPr lang="en-US" baseline="0" dirty="0" smtClean="0"/>
              <a:t>Number of columns: 23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7832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Compression used: for query high</a:t>
            </a:r>
          </a:p>
          <a:p>
            <a:r>
              <a:rPr lang="en-US" dirty="0" smtClean="0"/>
              <a:t>Compressed</a:t>
            </a:r>
            <a:r>
              <a:rPr lang="en-US" baseline="0" dirty="0" smtClean="0"/>
              <a:t> size: 46 GB</a:t>
            </a:r>
          </a:p>
          <a:p>
            <a:r>
              <a:rPr lang="en-US" baseline="0" dirty="0" smtClean="0"/>
              <a:t>Number of columns: 23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3447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98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7631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source code for </a:t>
            </a:r>
            <a:r>
              <a:rPr lang="en-GB" dirty="0" err="1" smtClean="0"/>
              <a:t>ora_hprof</a:t>
            </a:r>
            <a:r>
              <a:rPr lang="en-GB" dirty="0" smtClean="0"/>
              <a:t># is distributed by Martin </a:t>
            </a:r>
            <a:r>
              <a:rPr lang="en-GB" dirty="0" err="1" smtClean="0"/>
              <a:t>Buechi</a:t>
            </a:r>
            <a:endParaRPr lang="en-GB" dirty="0" smtClean="0"/>
          </a:p>
          <a:p>
            <a:r>
              <a:rPr lang="en-GB" dirty="0" smtClean="0"/>
              <a:t>Download Links can be found at: OOW 2015, CON2082: Best Practices for Interpreting PL/SQL Hierarchical Profiles for Effective Tuning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9020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5886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0270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316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381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17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RNlogo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1916113"/>
            <a:ext cx="1223962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066800"/>
            <a:ext cx="4800600" cy="21336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_tradnl" smtClean="0"/>
              <a:t>Cliquez et modifiez le titre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429000"/>
            <a:ext cx="4800600" cy="1219200"/>
          </a:xfrm>
        </p:spPr>
        <p:txBody>
          <a:bodyPr/>
          <a:lstStyle>
            <a:lvl1pPr marL="0" indent="0" algn="r">
              <a:buFont typeface="Wingdings" pitchFamily="32" charset="2"/>
              <a:buNone/>
              <a:defRPr sz="2400"/>
            </a:lvl1pPr>
          </a:lstStyle>
          <a:p>
            <a:r>
              <a:rPr lang="es-ES_tradnl" smtClean="0"/>
              <a:t>Cliquez pour modifier le style des sous-titres du masque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24300" y="6381750"/>
            <a:ext cx="4686300" cy="476250"/>
          </a:xfrm>
          <a:prstGeom prst="rect">
            <a:avLst/>
          </a:prstGeo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r>
              <a:rPr lang="en-GB"/>
              <a:t>Testing Storage for RAC 11g – Luca Canali, Dawid Wojcik</a:t>
            </a:r>
            <a:endParaRPr lang="en-GB"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29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6870" y="2444814"/>
            <a:ext cx="8618899" cy="940443"/>
          </a:xfrm>
        </p:spPr>
        <p:txBody>
          <a:bodyPr/>
          <a:lstStyle>
            <a:lvl1pPr algn="l"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938257" y="6348114"/>
            <a:ext cx="491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316870" y="3391124"/>
            <a:ext cx="6283106" cy="990753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2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Outline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961" y="1566229"/>
            <a:ext cx="6138251" cy="3376963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0" eaLnBrk="1" latinLnBrk="0" hangingPunct="1"/>
            <a:r>
              <a:rPr lang="en-US" dirty="0" smtClean="0"/>
              <a:t>Second level</a:t>
            </a:r>
          </a:p>
          <a:p>
            <a:pPr lvl="0" eaLnBrk="1" latinLnBrk="0" hangingPunct="1"/>
            <a:r>
              <a:rPr lang="en-US" dirty="0" smtClean="0"/>
              <a:t>Third level</a:t>
            </a:r>
          </a:p>
          <a:p>
            <a:pPr lvl="0" eaLnBrk="1" latinLnBrk="0" hangingPunct="1"/>
            <a:r>
              <a:rPr lang="en-US" dirty="0" smtClean="0"/>
              <a:t>Fourth level</a:t>
            </a:r>
          </a:p>
          <a:p>
            <a:pPr lvl="0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 descr="C:\Users\sskorupi\AppData\Local\Microsoft\Windows\Temporary Internet Files\Content.IE5\Z4ITRD5P\MP900438680[1]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2554" y="1570251"/>
            <a:ext cx="2578721" cy="22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96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162961" y="142962"/>
            <a:ext cx="882712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</a:t>
            </a:r>
            <a:r>
              <a:rPr kumimoji="0" lang="en-US" noProof="0" dirty="0" err="1" smtClean="0"/>
              <a:t>modifiez</a:t>
            </a:r>
            <a:r>
              <a:rPr kumimoji="0" lang="fr-CH" dirty="0" smtClean="0"/>
              <a:t>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162961" y="1176950"/>
            <a:ext cx="8827129" cy="48888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83" r:id="rId8"/>
    <p:sldLayoutId id="2147483664" r:id="rId9"/>
    <p:sldLayoutId id="2147483665" r:id="rId10"/>
    <p:sldLayoutId id="2147483667" r:id="rId11"/>
    <p:sldLayoutId id="2147483668" r:id="rId12"/>
    <p:sldLayoutId id="2147483669" r:id="rId13"/>
    <p:sldLayoutId id="2147483674" r:id="rId14"/>
    <p:sldLayoutId id="2147483692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rendangregg/FlameGraph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4" b="12329"/>
          <a:stretch>
            <a:fillRect/>
          </a:stretch>
        </p:blipFill>
        <p:spPr bwMode="auto">
          <a:xfrm>
            <a:off x="228600" y="3429000"/>
            <a:ext cx="872331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ctrTitle"/>
          </p:nvPr>
        </p:nvSpPr>
        <p:spPr>
          <a:xfrm>
            <a:off x="161924" y="614887"/>
            <a:ext cx="8856663" cy="77295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Stack Traces </a:t>
            </a:r>
            <a:r>
              <a:rPr lang="en-GB" b="1" dirty="0" smtClean="0"/>
              <a:t>and </a:t>
            </a:r>
            <a:r>
              <a:rPr lang="en-GB" b="1" dirty="0"/>
              <a:t>Flame Graphs for Oracle Troubleshooting</a:t>
            </a:r>
            <a:endParaRPr lang="en-US" sz="30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207963" y="1874425"/>
            <a:ext cx="6629400" cy="132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  <a:defRPr/>
            </a:pPr>
            <a:r>
              <a:rPr lang="en-US" sz="2200" b="1" kern="0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Luca Canali</a:t>
            </a:r>
            <a:r>
              <a:rPr lang="en-US" sz="2200" kern="0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, </a:t>
            </a:r>
            <a:r>
              <a:rPr lang="en-US" sz="2200" kern="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CERN</a:t>
            </a:r>
          </a:p>
          <a:p>
            <a:pPr defTabSz="91440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  <a:defRPr/>
            </a:pPr>
            <a:r>
              <a:rPr lang="en-US" sz="2200" i="1" kern="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UKOUG, Birmingham, December 6</a:t>
            </a:r>
            <a:r>
              <a:rPr lang="en-US" sz="2200" i="1" kern="0" baseline="3000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th</a:t>
            </a:r>
            <a:r>
              <a:rPr lang="en-US" sz="2200" i="1" kern="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, 2015</a:t>
            </a:r>
            <a:endParaRPr lang="en-US" sz="2200" i="1" kern="0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Stack Traces, SQL Trace and Wait Events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Advanced</a:t>
            </a:r>
            <a:r>
              <a:rPr lang="en-GB" dirty="0" smtClean="0"/>
              <a:t> syntax for </a:t>
            </a:r>
            <a:r>
              <a:rPr lang="en-GB" dirty="0" smtClean="0">
                <a:solidFill>
                  <a:srgbClr val="FF0000"/>
                </a:solidFill>
              </a:rPr>
              <a:t>events</a:t>
            </a:r>
            <a:r>
              <a:rPr lang="en-GB" dirty="0" smtClean="0"/>
              <a:t> and tracing</a:t>
            </a:r>
          </a:p>
          <a:p>
            <a:pPr lvl="1"/>
            <a:r>
              <a:rPr lang="en-US" dirty="0" smtClean="0"/>
              <a:t>Credits: I first learned about this from </a:t>
            </a:r>
            <a:r>
              <a:rPr lang="en-US" dirty="0" err="1" smtClean="0"/>
              <a:t>Tanel</a:t>
            </a:r>
            <a:r>
              <a:rPr lang="en-US" dirty="0" smtClean="0"/>
              <a:t> </a:t>
            </a:r>
            <a:r>
              <a:rPr lang="en-US" dirty="0" err="1" smtClean="0"/>
              <a:t>Poder</a:t>
            </a:r>
            <a:endParaRPr lang="en-US" dirty="0" smtClean="0"/>
          </a:p>
          <a:p>
            <a:pPr lvl="1"/>
            <a:r>
              <a:rPr lang="en-US" dirty="0" smtClean="0"/>
              <a:t>Examples: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1520" y="3764597"/>
            <a:ext cx="8170442" cy="2581082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SQL&gt; </a:t>
            </a:r>
            <a:r>
              <a:rPr lang="en-GB" sz="1600" dirty="0">
                <a:solidFill>
                  <a:schemeClr val="bg1"/>
                </a:solidFill>
                <a:latin typeface="Courier"/>
                <a:cs typeface="Courier"/>
              </a:rPr>
              <a:t>alter session set events '</a:t>
            </a:r>
            <a:r>
              <a:rPr lang="en-GB" sz="1600" dirty="0" err="1">
                <a:solidFill>
                  <a:schemeClr val="bg1"/>
                </a:solidFill>
                <a:latin typeface="Courier"/>
                <a:cs typeface="Courier"/>
              </a:rPr>
              <a:t>sql_trace</a:t>
            </a:r>
            <a:r>
              <a:rPr lang="en-GB" sz="160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Courier"/>
                <a:cs typeface="Courier"/>
              </a:rPr>
              <a:t>callstack</a:t>
            </a:r>
            <a:r>
              <a:rPr lang="en-GB" sz="1600" dirty="0">
                <a:solidFill>
                  <a:schemeClr val="bg1"/>
                </a:solidFill>
                <a:latin typeface="Courier"/>
                <a:cs typeface="Courier"/>
              </a:rPr>
              <a:t>(1</a:t>
            </a:r>
            <a:r>
              <a:rPr lang="en-GB" sz="1600" dirty="0" smtClean="0">
                <a:solidFill>
                  <a:schemeClr val="bg1"/>
                </a:solidFill>
                <a:latin typeface="Courier"/>
                <a:cs typeface="Courier"/>
              </a:rPr>
              <a:t>)'; --11g</a:t>
            </a:r>
          </a:p>
          <a:p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SQL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&gt; </a:t>
            </a:r>
            <a:r>
              <a:rPr lang="en-GB" sz="1600" b="1" dirty="0">
                <a:solidFill>
                  <a:schemeClr val="bg1"/>
                </a:solidFill>
                <a:latin typeface="Courier"/>
                <a:cs typeface="Courier"/>
              </a:rPr>
              <a:t>alter session set events '</a:t>
            </a:r>
            <a:r>
              <a:rPr lang="en-GB" sz="1600" b="1" dirty="0" err="1">
                <a:solidFill>
                  <a:schemeClr val="bg1"/>
                </a:solidFill>
                <a:latin typeface="Courier"/>
                <a:cs typeface="Courier"/>
              </a:rPr>
              <a:t>wait_event</a:t>
            </a:r>
            <a:r>
              <a:rPr lang="en-GB" sz="1600" b="1" dirty="0">
                <a:solidFill>
                  <a:schemeClr val="bg1"/>
                </a:solidFill>
                <a:latin typeface="Courier"/>
                <a:cs typeface="Courier"/>
              </a:rPr>
              <a:t>["&lt;wait event name&gt;"]  trace</a:t>
            </a:r>
            <a:r>
              <a:rPr lang="en-GB" sz="1600" b="1" dirty="0" smtClean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GB" sz="1600" b="1" dirty="0">
                <a:solidFill>
                  <a:schemeClr val="bg1"/>
                </a:solidFill>
                <a:latin typeface="Courier"/>
                <a:cs typeface="Courier"/>
              </a:rPr>
              <a:t>"</a:t>
            </a:r>
            <a:r>
              <a:rPr lang="en-GB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shortstack</a:t>
            </a:r>
            <a:r>
              <a:rPr lang="en-GB" sz="1600" b="1" dirty="0">
                <a:solidFill>
                  <a:schemeClr val="bg1"/>
                </a:solidFill>
                <a:latin typeface="Courier"/>
                <a:cs typeface="Courier"/>
              </a:rPr>
              <a:t>: %s\n", </a:t>
            </a:r>
            <a:r>
              <a:rPr lang="en-GB" sz="1600" b="1" dirty="0" err="1">
                <a:solidFill>
                  <a:schemeClr val="bg1"/>
                </a:solidFill>
                <a:latin typeface="Courier"/>
                <a:cs typeface="Courier"/>
              </a:rPr>
              <a:t>shortstack</a:t>
            </a:r>
            <a:r>
              <a:rPr lang="en-GB" sz="1600" b="1" dirty="0">
                <a:solidFill>
                  <a:schemeClr val="bg1"/>
                </a:solidFill>
                <a:latin typeface="Courier"/>
                <a:cs typeface="Courier"/>
              </a:rPr>
              <a:t>())'; --</a:t>
            </a:r>
            <a:r>
              <a:rPr lang="en-GB" sz="1600" b="1" dirty="0" smtClean="0">
                <a:solidFill>
                  <a:schemeClr val="bg1"/>
                </a:solidFill>
                <a:latin typeface="Courier"/>
                <a:cs typeface="Courier"/>
              </a:rPr>
              <a:t>12c</a:t>
            </a:r>
            <a:endParaRPr lang="en-GB" sz="1600" b="1" dirty="0">
              <a:solidFill>
                <a:schemeClr val="bg1"/>
              </a:solidFill>
              <a:latin typeface="Courier"/>
              <a:cs typeface="Courier"/>
            </a:endParaRPr>
          </a:p>
          <a:p>
            <a:endParaRPr lang="en-US" sz="1600" b="1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shortstack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Courier"/>
                <a:cs typeface="Courier"/>
              </a:rPr>
              <a:t>kslwtectx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&lt;-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ksfdafRequest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&lt;-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ksfdafIO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&lt;-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ksfd_io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&lt;-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ksfdread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&lt;-kcfrbd1&lt;-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kcbzib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&lt;-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kcbgtcr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&lt;-ktrget2&lt;-qeilbk1&lt;-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qeilsr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&lt;-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qerixtFetch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&lt;-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qertbFetchByRowID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&lt;-opifch2&lt;-opiall0&lt;-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opikpr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&lt;-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opiodr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&lt;-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rpidrus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&lt;-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skgmstack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&lt;-rpiswu2&lt;-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kprball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&lt;-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kqdobr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&lt;-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kqrReadFromDB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&lt;-kqrpre1&lt;-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kqlhdlod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&lt;-</a:t>
            </a:r>
            <a:r>
              <a:rPr lang="en-US" sz="1600" dirty="0" err="1" smtClean="0">
                <a:solidFill>
                  <a:schemeClr val="bg1"/>
                </a:solidFill>
                <a:latin typeface="Courier"/>
                <a:cs typeface="Courier"/>
              </a:rPr>
              <a:t>kqls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77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Stack Traces with OS tools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511549"/>
            <a:ext cx="8827129" cy="4121275"/>
          </a:xfrm>
        </p:spPr>
        <p:txBody>
          <a:bodyPr>
            <a:normAutofit/>
          </a:bodyPr>
          <a:lstStyle/>
          <a:p>
            <a:r>
              <a:rPr lang="en-GB" dirty="0" smtClean="0"/>
              <a:t>Standard OS tools for stack tracing:</a:t>
            </a:r>
          </a:p>
          <a:p>
            <a:pPr lvl="1"/>
            <a:r>
              <a:rPr lang="en-GB" dirty="0" err="1" smtClean="0">
                <a:solidFill>
                  <a:srgbClr val="FF0000"/>
                </a:solidFill>
              </a:rPr>
              <a:t>gdb</a:t>
            </a:r>
            <a:r>
              <a:rPr lang="en-GB" dirty="0" smtClean="0"/>
              <a:t>, gnu debugger, use ‘</a:t>
            </a:r>
            <a:r>
              <a:rPr lang="en-GB" dirty="0" err="1" smtClean="0"/>
              <a:t>bt</a:t>
            </a:r>
            <a:r>
              <a:rPr lang="en-GB" dirty="0" smtClean="0"/>
              <a:t>’ command for stack </a:t>
            </a:r>
            <a:r>
              <a:rPr lang="en-GB" dirty="0" err="1" smtClean="0"/>
              <a:t>backtrace</a:t>
            </a:r>
            <a:endParaRPr lang="en-GB" dirty="0" smtClean="0"/>
          </a:p>
          <a:p>
            <a:pPr lvl="1"/>
            <a:r>
              <a:rPr lang="en-GB" dirty="0" smtClean="0"/>
              <a:t>Wrappers on top of </a:t>
            </a:r>
            <a:r>
              <a:rPr lang="en-GB" dirty="0" err="1" smtClean="0"/>
              <a:t>gdb</a:t>
            </a:r>
            <a:r>
              <a:rPr lang="en-GB" dirty="0" smtClean="0"/>
              <a:t>: </a:t>
            </a:r>
            <a:r>
              <a:rPr lang="en-GB" dirty="0" err="1" smtClean="0">
                <a:solidFill>
                  <a:srgbClr val="FF0000"/>
                </a:solidFill>
              </a:rPr>
              <a:t>pstack</a:t>
            </a:r>
            <a:r>
              <a:rPr lang="en-GB" dirty="0" smtClean="0"/>
              <a:t>, </a:t>
            </a:r>
            <a:r>
              <a:rPr lang="en-GB" dirty="0" err="1" smtClean="0"/>
              <a:t>gstack</a:t>
            </a:r>
            <a:endParaRPr lang="en-GB" dirty="0" smtClean="0"/>
          </a:p>
          <a:p>
            <a:r>
              <a:rPr lang="en-US" dirty="0" smtClean="0"/>
              <a:t>Example: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2233" y="3926744"/>
            <a:ext cx="8014567" cy="2919636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US" sz="1400" b="1" dirty="0" err="1">
                <a:solidFill>
                  <a:schemeClr val="bg1"/>
                </a:solidFill>
                <a:latin typeface="Courier"/>
                <a:cs typeface="Courier"/>
              </a:rPr>
              <a:t>pstack</a:t>
            </a:r>
            <a:r>
              <a:rPr lang="en-US" sz="1400" b="1" dirty="0">
                <a:solidFill>
                  <a:schemeClr val="bg1"/>
                </a:solidFill>
                <a:latin typeface="Courier"/>
                <a:cs typeface="Courier"/>
              </a:rPr>
              <a:t> 24318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#0  0x000000340ae0f0c3 in __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pread_nocancel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() from /lib64/libpthread.so.0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#1  0x000000000cda5bd7 in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skgfqio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()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#2  0x000000000cc81bcf in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ksfd_skgfqio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()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#3  0x000000000cc7ca57 in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ksfd_io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()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#4  0x000000000cc7c156 in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ksfdread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()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#5  0x00000000060ada9d in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kfk_ufs_sync_io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()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#6  0x00000000060acba8 in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kfk_submit_ufs_io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()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#7  0x00000000060ab612 in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kfk_submit_io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()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#8  0x00000000060a848d in kfk_io1 ()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#9  0x00000000060a7e90 in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kfkRequest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urier"/>
                <a:cs typeface="Courier"/>
              </a:rPr>
              <a:t>()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urier"/>
                <a:cs typeface="Courier"/>
              </a:rPr>
              <a:t>...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#55 0x0000000000bbd83c in main </a:t>
            </a:r>
            <a:r>
              <a:rPr lang="en-US" sz="1400" dirty="0" smtClean="0">
                <a:solidFill>
                  <a:schemeClr val="bg1"/>
                </a:solidFill>
                <a:latin typeface="Courier"/>
                <a:cs typeface="Courier"/>
              </a:rPr>
              <a:t>()</a:t>
            </a:r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8309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Linux Tools for Stack Tracing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518848"/>
            <a:ext cx="8827129" cy="4121275"/>
          </a:xfrm>
        </p:spPr>
        <p:txBody>
          <a:bodyPr>
            <a:normAutofit/>
          </a:bodyPr>
          <a:lstStyle/>
          <a:p>
            <a:r>
              <a:rPr lang="en-GB" dirty="0" smtClean="0"/>
              <a:t>Lsstack64 using </a:t>
            </a:r>
            <a:r>
              <a:rPr lang="en-GB" dirty="0" err="1" smtClean="0"/>
              <a:t>ptrace</a:t>
            </a:r>
            <a:r>
              <a:rPr lang="en-GB" dirty="0" smtClean="0"/>
              <a:t> and </a:t>
            </a:r>
            <a:r>
              <a:rPr lang="en-GB" dirty="0" err="1" smtClean="0"/>
              <a:t>libunwind</a:t>
            </a:r>
            <a:r>
              <a:rPr lang="en-GB" dirty="0" smtClean="0"/>
              <a:t>: </a:t>
            </a: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github.com/jarun/lsstack64</a:t>
            </a:r>
          </a:p>
          <a:p>
            <a:r>
              <a:rPr lang="en-US" dirty="0" err="1" smtClean="0"/>
              <a:t>Tbstack</a:t>
            </a:r>
            <a:r>
              <a:rPr lang="en-US" dirty="0" smtClean="0"/>
              <a:t>: more lightweight, </a:t>
            </a:r>
            <a:r>
              <a:rPr lang="en-US" dirty="0" err="1" smtClean="0"/>
              <a:t>async</a:t>
            </a:r>
            <a:r>
              <a:rPr lang="en-US" dirty="0" smtClean="0"/>
              <a:t> stack unwinding -&gt; https</a:t>
            </a:r>
            <a:r>
              <a:rPr lang="en-US" dirty="0"/>
              <a:t>://</a:t>
            </a:r>
            <a:r>
              <a:rPr lang="en-US" dirty="0" smtClean="0"/>
              <a:t>github.com/tbricks/</a:t>
            </a:r>
            <a:r>
              <a:rPr lang="en-US" dirty="0" smtClean="0">
                <a:solidFill>
                  <a:srgbClr val="FF0000"/>
                </a:solidFill>
              </a:rPr>
              <a:t>tbstack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3151" y="3599109"/>
            <a:ext cx="7858141" cy="3135080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US" sz="1400" b="1" dirty="0" smtClean="0">
                <a:solidFill>
                  <a:schemeClr val="bg1"/>
                </a:solidFill>
                <a:latin typeface="Courier"/>
                <a:cs typeface="Courier"/>
              </a:rPr>
              <a:t>./</a:t>
            </a:r>
            <a:r>
              <a:rPr lang="en-US" sz="1400" b="1" dirty="0" err="1">
                <a:solidFill>
                  <a:schemeClr val="bg1"/>
                </a:solidFill>
                <a:latin typeface="Courier"/>
                <a:cs typeface="Courier"/>
              </a:rPr>
              <a:t>tbstack</a:t>
            </a:r>
            <a:r>
              <a:rPr lang="en-US" sz="1400" b="1" dirty="0">
                <a:solidFill>
                  <a:schemeClr val="bg1"/>
                </a:solidFill>
                <a:latin typeface="Courier"/>
                <a:cs typeface="Courier"/>
              </a:rPr>
              <a:t> 24970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--------------------  thread 1 (24970)  --------------------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000000340ae0f0c3  pread64 + 0x13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000000000cda5bd7 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skgfqio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+ 0x227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000000000cc81bcf 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ksfd_skgfqio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+ 0x12f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000000000cc7ca57 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ksfd_io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+ 0x337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000000000cc7c156 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ksfdread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+ 0xb6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00000000060ada9d 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kfk_ufs_sync_io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+ 0x31d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00000000060acba8 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kfk_submit_ufs_io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+ 0x58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urier"/>
                <a:cs typeface="Courier"/>
              </a:rPr>
              <a:t>. . .</a:t>
            </a:r>
          </a:p>
          <a:p>
            <a:r>
              <a:rPr lang="en-GB" sz="1400" dirty="0">
                <a:solidFill>
                  <a:schemeClr val="bg1"/>
                </a:solidFill>
                <a:latin typeface="Courier"/>
                <a:cs typeface="Courier"/>
              </a:rPr>
              <a:t> 000000340aa1ed5d  __</a:t>
            </a:r>
            <a:r>
              <a:rPr lang="en-GB" sz="1400" dirty="0" err="1">
                <a:solidFill>
                  <a:schemeClr val="bg1"/>
                </a:solidFill>
                <a:latin typeface="Courier"/>
                <a:cs typeface="Courier"/>
              </a:rPr>
              <a:t>libc_start_main</a:t>
            </a:r>
            <a:r>
              <a:rPr lang="en-GB" sz="1400" dirty="0">
                <a:solidFill>
                  <a:schemeClr val="bg1"/>
                </a:solidFill>
                <a:latin typeface="Courier"/>
                <a:cs typeface="Courier"/>
              </a:rPr>
              <a:t> + 0xfd</a:t>
            </a:r>
          </a:p>
          <a:p>
            <a:r>
              <a:rPr lang="en-GB" sz="1400" dirty="0">
                <a:solidFill>
                  <a:schemeClr val="bg1"/>
                </a:solidFill>
                <a:latin typeface="Courier"/>
                <a:cs typeface="Courier"/>
              </a:rPr>
              <a:t> 0000000000bbd679  _start + 0x29</a:t>
            </a:r>
          </a:p>
          <a:p>
            <a:r>
              <a:rPr lang="en-GB" sz="1400" dirty="0">
                <a:solidFill>
                  <a:schemeClr val="bg1"/>
                </a:solidFill>
                <a:latin typeface="Courier"/>
                <a:cs typeface="Courier"/>
              </a:rPr>
              <a:t>-----------------------  summary  --------------------------</a:t>
            </a:r>
          </a:p>
          <a:p>
            <a:r>
              <a:rPr lang="en-GB" sz="140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400" b="1" dirty="0">
                <a:solidFill>
                  <a:schemeClr val="bg1"/>
                </a:solidFill>
                <a:latin typeface="Courier"/>
                <a:cs typeface="Courier"/>
              </a:rPr>
              <a:t>time the process was frozen: 0ms 808us</a:t>
            </a:r>
          </a:p>
        </p:txBody>
      </p:sp>
    </p:spTree>
    <p:extLst>
      <p:ext uri="{BB962C8B-B14F-4D97-AF65-F5344CB8AC3E}">
        <p14:creationId xmlns:p14="http://schemas.microsoft.com/office/powerpoint/2010/main" val="16883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Kernel Stack </a:t>
            </a:r>
            <a:r>
              <a:rPr lang="en-US" dirty="0" err="1" smtClean="0"/>
              <a:t>Backtrace</a:t>
            </a:r>
            <a:r>
              <a:rPr lang="en-US" dirty="0" smtClean="0"/>
              <a:t> From /proc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853107"/>
            <a:ext cx="8827129" cy="4121275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/proc/&lt;</a:t>
            </a:r>
            <a:r>
              <a:rPr lang="en-GB" sz="2800" dirty="0" err="1" smtClean="0">
                <a:solidFill>
                  <a:srgbClr val="FF0000"/>
                </a:solidFill>
              </a:rPr>
              <a:t>pid</a:t>
            </a:r>
            <a:r>
              <a:rPr lang="en-GB" sz="2800" dirty="0" smtClean="0">
                <a:solidFill>
                  <a:srgbClr val="FF0000"/>
                </a:solidFill>
              </a:rPr>
              <a:t>&gt;/stack</a:t>
            </a:r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 smtClean="0"/>
              <a:t>Requires kernel built with CONFIG_STACKTRACE</a:t>
            </a:r>
            <a:endParaRPr lang="en-US" sz="2800" dirty="0" smtClean="0"/>
          </a:p>
          <a:p>
            <a:pPr lvl="1"/>
            <a:r>
              <a:rPr lang="en-US" sz="2400" dirty="0" smtClean="0"/>
              <a:t>Notably, available in RHEL6 / OL6 </a:t>
            </a:r>
          </a:p>
          <a:p>
            <a:pPr lvl="1"/>
            <a:r>
              <a:rPr lang="en-US" sz="2400" dirty="0" smtClean="0"/>
              <a:t>Check: </a:t>
            </a:r>
            <a:r>
              <a:rPr lang="en-GB" sz="2400" dirty="0"/>
              <a:t>grep CONFIG_STACKTRACE /boot/</a:t>
            </a:r>
            <a:r>
              <a:rPr lang="en-GB" sz="2400" dirty="0" err="1"/>
              <a:t>config</a:t>
            </a:r>
            <a:r>
              <a:rPr lang="en-GB" sz="2400" dirty="0"/>
              <a:t>-`</a:t>
            </a:r>
            <a:r>
              <a:rPr lang="en-GB" sz="2400" dirty="0" err="1"/>
              <a:t>uname</a:t>
            </a:r>
            <a:r>
              <a:rPr lang="en-GB" sz="2400" dirty="0"/>
              <a:t> -r`</a:t>
            </a:r>
            <a:endParaRPr lang="en-US" sz="2400" dirty="0" smtClean="0"/>
          </a:p>
          <a:p>
            <a:pPr marL="448056" lvl="1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3151" y="4232726"/>
            <a:ext cx="8014567" cy="2488749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US" sz="1400" b="1" dirty="0" smtClean="0">
                <a:solidFill>
                  <a:schemeClr val="bg1"/>
                </a:solidFill>
                <a:latin typeface="Courier"/>
                <a:cs typeface="Courier"/>
              </a:rPr>
              <a:t>cat /proc/25894/stack</a:t>
            </a:r>
            <a:endParaRPr lang="en-US" sz="1400" b="1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[&lt;ffffffff811d260d&gt;] __blockdev_direct_IO_newtrunc+0xb7d/0x1270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[&lt;ffffffff811d2d77&gt;] __blockdev_direct_IO+0x77/0xe0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[&lt;ffffffff811ceff7&gt;] blkdev_direct_IO+0x57/0x60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[&lt;ffffffff811293db&gt;] generic_file_aio_read+0x6bb/0x700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[&lt;ffffffff811ce4e1&gt;] blkdev_aio_read+0x51/0x80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[&lt;ffffffff811918da&gt;] do_sync_read+0xfa/0x140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[&lt;ffffffff811921d5&gt;] vfs_read+0xb5/0x1a0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[&lt;ffffffff8119233a&gt;] sys_pread64+0x7a/0x90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[&lt;ffffffff8100b0d2&gt;] system_call_fastpath+0x16/0x1b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[&lt;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ffffffffffffffff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&gt;] 0xffffffffffffffff</a:t>
            </a:r>
          </a:p>
        </p:txBody>
      </p:sp>
    </p:spTree>
    <p:extLst>
      <p:ext uri="{BB962C8B-B14F-4D97-AF65-F5344CB8AC3E}">
        <p14:creationId xmlns:p14="http://schemas.microsoft.com/office/powerpoint/2010/main" val="26389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Stack Profiling and Sampling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/>
          </a:bodyPr>
          <a:lstStyle/>
          <a:p>
            <a:r>
              <a:rPr lang="en-GB" dirty="0" smtClean="0"/>
              <a:t>Evolves from typical usage of stack info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Repeated</a:t>
            </a:r>
            <a:r>
              <a:rPr lang="en-GB" dirty="0" smtClean="0"/>
              <a:t> samples of stack </a:t>
            </a:r>
            <a:r>
              <a:rPr lang="en-GB" dirty="0" err="1" smtClean="0"/>
              <a:t>backtraces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Answer questions</a:t>
            </a:r>
          </a:p>
          <a:p>
            <a:pPr lvl="1"/>
            <a:r>
              <a:rPr lang="en-GB" dirty="0" smtClean="0"/>
              <a:t>Is anything </a:t>
            </a:r>
            <a:r>
              <a:rPr lang="en-GB" dirty="0" smtClean="0">
                <a:solidFill>
                  <a:srgbClr val="FF0000"/>
                </a:solidFill>
              </a:rPr>
              <a:t>changing</a:t>
            </a:r>
            <a:r>
              <a:rPr lang="en-GB" dirty="0" smtClean="0"/>
              <a:t> between samples? </a:t>
            </a:r>
          </a:p>
          <a:p>
            <a:pPr lvl="1"/>
            <a:r>
              <a:rPr lang="en-US" dirty="0" smtClean="0"/>
              <a:t>What are the most common </a:t>
            </a:r>
            <a:r>
              <a:rPr lang="en-US" dirty="0" smtClean="0">
                <a:solidFill>
                  <a:srgbClr val="FF0000"/>
                </a:solidFill>
              </a:rPr>
              <a:t>code paths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Analogy: the flip book</a:t>
            </a:r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AutoShape 4" descr="Image result for flip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29" y="4991829"/>
            <a:ext cx="2857899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example: Workload with a Network Bottleneck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826014"/>
            <a:ext cx="8827129" cy="41212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SQL</a:t>
            </a:r>
            <a:r>
              <a:rPr lang="en-US" dirty="0" smtClean="0"/>
              <a:t>&gt; </a:t>
            </a:r>
            <a:r>
              <a:rPr lang="en-GB" dirty="0" smtClean="0"/>
              <a:t>SELECT </a:t>
            </a:r>
            <a:r>
              <a:rPr lang="en-GB" dirty="0"/>
              <a:t>* FROM </a:t>
            </a:r>
            <a:r>
              <a:rPr lang="en-GB" dirty="0" smtClean="0"/>
              <a:t>LARGETABLE;</a:t>
            </a:r>
          </a:p>
          <a:p>
            <a:pPr lvl="1"/>
            <a:r>
              <a:rPr lang="en-US" dirty="0" smtClean="0"/>
              <a:t>Note also </a:t>
            </a:r>
            <a:r>
              <a:rPr lang="en-US" dirty="0"/>
              <a:t>SQL&gt; SET AUTOTRACE </a:t>
            </a:r>
            <a:r>
              <a:rPr lang="en-US" dirty="0" smtClean="0"/>
              <a:t>TRACEONLY</a:t>
            </a:r>
            <a:endParaRPr lang="en-GB" dirty="0" smtClean="0"/>
          </a:p>
          <a:p>
            <a:r>
              <a:rPr lang="en-US" dirty="0" smtClean="0"/>
              <a:t>Data transfer over </a:t>
            </a:r>
            <a:r>
              <a:rPr lang="en-US" dirty="0" smtClean="0">
                <a:solidFill>
                  <a:srgbClr val="FF0000"/>
                </a:solidFill>
              </a:rPr>
              <a:t>slow network </a:t>
            </a:r>
          </a:p>
          <a:p>
            <a:pPr lvl="1"/>
            <a:r>
              <a:rPr lang="en-US" dirty="0" smtClean="0"/>
              <a:t>port forwarding into a VM: </a:t>
            </a:r>
            <a:r>
              <a:rPr lang="en-GB" dirty="0" smtClean="0"/>
              <a:t>putty </a:t>
            </a:r>
            <a:r>
              <a:rPr lang="en-GB" dirty="0"/>
              <a:t>-P &lt;</a:t>
            </a:r>
            <a:r>
              <a:rPr lang="en-GB" dirty="0" err="1"/>
              <a:t>forwarded_port</a:t>
            </a:r>
            <a:r>
              <a:rPr lang="en-GB" dirty="0"/>
              <a:t>&gt; -L </a:t>
            </a:r>
            <a:r>
              <a:rPr lang="en-GB" dirty="0" smtClean="0"/>
              <a:t>1111:DB_server:1521 </a:t>
            </a:r>
            <a:r>
              <a:rPr lang="en-GB" dirty="0" err="1" smtClean="0"/>
              <a:t>oracle@VM_host</a:t>
            </a:r>
            <a:endParaRPr lang="en-GB" dirty="0" smtClean="0"/>
          </a:p>
          <a:p>
            <a:r>
              <a:rPr lang="en-US" dirty="0" smtClean="0"/>
              <a:t>Oracle process cannot “pump data”: mostly idle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2289" y="4880741"/>
            <a:ext cx="8297801" cy="1842418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urier"/>
                <a:cs typeface="Courier"/>
              </a:rPr>
              <a:t>[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root@MYDB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]#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pidstat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-p 9124 1 10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Linux 2.6.32-573.7.1.el6.x86_64 (MYDB)          10/22/2015      _x86_64_        (4 CPU)</a:t>
            </a:r>
          </a:p>
          <a:p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10:10:28 PM       PID    %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%system  %guest    %CPU  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CPU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 Command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10:10:29 PM      9124    0.00    4.00    0.00    4.00     0  oracle_9124_orc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10:10:30 PM      9124    4.85    4.85    0.00    9.71     2  oracle_9124_orc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10:10:31 PM      9124    1.00    2.00    0.00    3.00     2  </a:t>
            </a:r>
            <a:r>
              <a:rPr lang="en-US" sz="1400" dirty="0" smtClean="0">
                <a:solidFill>
                  <a:schemeClr val="bg1"/>
                </a:solidFill>
                <a:latin typeface="Courier"/>
                <a:cs typeface="Courier"/>
              </a:rPr>
              <a:t>oracle_9124_orc</a:t>
            </a:r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6197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err="1" smtClean="0"/>
              <a:t>KStackSampler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/>
          </a:bodyPr>
          <a:lstStyle/>
          <a:p>
            <a:r>
              <a:rPr lang="en-US" dirty="0" smtClean="0"/>
              <a:t>A basic sampler of the kernel </a:t>
            </a:r>
            <a:r>
              <a:rPr lang="en-US" dirty="0" smtClean="0">
                <a:solidFill>
                  <a:srgbClr val="FF0000"/>
                </a:solidFill>
              </a:rPr>
              <a:t>stack</a:t>
            </a:r>
            <a:r>
              <a:rPr lang="en-US" dirty="0" smtClean="0"/>
              <a:t> and process </a:t>
            </a:r>
            <a:r>
              <a:rPr lang="en-US" dirty="0" smtClean="0">
                <a:solidFill>
                  <a:srgbClr val="FF0000"/>
                </a:solidFill>
              </a:rPr>
              <a:t>state</a:t>
            </a:r>
            <a:r>
              <a:rPr lang="en-US" dirty="0" smtClean="0"/>
              <a:t>, written in shell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7704" y="3277605"/>
            <a:ext cx="8625461" cy="3073525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...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for 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x in $(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seq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1 $iterations); do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  cat /proc/$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pid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stack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        # get kernel stack trace from /proc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            # this is an approximation as the process state may 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have 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            # changed to runnable in the meantime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   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grep -m 1 State /proc/$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pid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status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  echo "1"  # this makes the output 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ingestible 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by </a:t>
            </a:r>
            <a:endParaRPr lang="en-US" sz="16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            # FlameGraph/stackcollapse-stap.pl</a:t>
            </a:r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  echo ""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  sleep $interval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done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847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Kernel Stack Sampling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/>
          </a:bodyPr>
          <a:lstStyle/>
          <a:p>
            <a:r>
              <a:rPr lang="en-US" dirty="0" smtClean="0"/>
              <a:t>Step1</a:t>
            </a:r>
            <a:r>
              <a:rPr lang="en-US" dirty="0"/>
              <a:t>: </a:t>
            </a:r>
            <a:r>
              <a:rPr lang="en-US" dirty="0" smtClean="0"/>
              <a:t>Kernel stack and OS state </a:t>
            </a:r>
            <a:r>
              <a:rPr lang="en-US" dirty="0" smtClean="0">
                <a:solidFill>
                  <a:srgbClr val="FF0000"/>
                </a:solidFill>
              </a:rPr>
              <a:t>sampling</a:t>
            </a:r>
          </a:p>
          <a:p>
            <a:pPr lvl="1"/>
            <a:r>
              <a:rPr lang="en-US" dirty="0" smtClean="0"/>
              <a:t>Using https</a:t>
            </a:r>
            <a:r>
              <a:rPr lang="en-US" dirty="0"/>
              <a:t>://github.com/LucaCanali/Stack_Profiling</a:t>
            </a:r>
            <a:endParaRPr lang="en-GB" dirty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Step2 : </a:t>
            </a:r>
            <a:r>
              <a:rPr lang="en-US" dirty="0" smtClean="0">
                <a:solidFill>
                  <a:srgbClr val="FF0000"/>
                </a:solidFill>
              </a:rPr>
              <a:t>Flame Graph</a:t>
            </a:r>
          </a:p>
          <a:p>
            <a:pPr lvl="1"/>
            <a:r>
              <a:rPr lang="en-US" dirty="0"/>
              <a:t>Using https://github.com/brendangregg/FlameGraph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4955" y="3060013"/>
            <a:ext cx="8074938" cy="857533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US" sz="1600" b="1" dirty="0">
                <a:solidFill>
                  <a:schemeClr val="bg1"/>
                </a:solidFill>
                <a:latin typeface="Courier"/>
                <a:cs typeface="Courier"/>
              </a:rPr>
              <a:t>./kstacksampler.sh 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-p 9124 -n 100 -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i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.05 | grep -v 0xffffffffffffffff | 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sed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's/State:\t//g'| 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sed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's/\[&lt;.*&gt;] //g' &gt;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stack_sample_example1.txt</a:t>
            </a:r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4955" y="5085178"/>
            <a:ext cx="8074938" cy="1103755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cat stack_sample_example1.txt | ../FlameGraph/</a:t>
            </a:r>
            <a:r>
              <a:rPr lang="en-US" sz="1600" b="1" dirty="0">
                <a:solidFill>
                  <a:schemeClr val="bg1"/>
                </a:solidFill>
                <a:latin typeface="Courier"/>
                <a:cs typeface="Courier"/>
              </a:rPr>
              <a:t>stackcollapse-stap.pl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| ../FlameGraph/</a:t>
            </a:r>
            <a:r>
              <a:rPr lang="en-US" sz="1600" b="1" dirty="0">
                <a:solidFill>
                  <a:schemeClr val="bg1"/>
                </a:solidFill>
                <a:latin typeface="Courier"/>
                <a:cs typeface="Courier"/>
              </a:rPr>
              <a:t>flamegraph.pl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--title "Kernel stack profiling - Example 1, network-related bottleneck"&gt; 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kstacksampler_network_bottleneck_Fig1.svg</a:t>
            </a:r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267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Flame Graph for Analysis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419614"/>
            <a:ext cx="8827129" cy="54383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Stack traces and OS status are collapsed and sorted, </a:t>
            </a:r>
            <a:r>
              <a:rPr lang="en-US" dirty="0" err="1" smtClean="0">
                <a:solidFill>
                  <a:srgbClr val="FF0000"/>
                </a:solidFill>
              </a:rPr>
              <a:t>colours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added to provide contrast</a:t>
            </a:r>
          </a:p>
          <a:p>
            <a:r>
              <a:rPr lang="en-US" dirty="0" smtClean="0"/>
              <a:t>Line length proportional to the number of samples (most popular functions have longer lines)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Finding: Oracle process is </a:t>
            </a:r>
            <a:r>
              <a:rPr lang="en-US" dirty="0" smtClean="0">
                <a:solidFill>
                  <a:srgbClr val="FF0000"/>
                </a:solidFill>
              </a:rPr>
              <a:t>waiting for network messages</a:t>
            </a:r>
          </a:p>
          <a:p>
            <a:pPr lvl="1"/>
            <a:r>
              <a:rPr lang="en-US" dirty="0" smtClean="0"/>
              <a:t>Confirmed with </a:t>
            </a:r>
            <a:r>
              <a:rPr lang="en-US" dirty="0" smtClean="0">
                <a:solidFill>
                  <a:srgbClr val="FF0000"/>
                </a:solidFill>
              </a:rPr>
              <a:t>Oracle wait </a:t>
            </a:r>
            <a:r>
              <a:rPr lang="en-US" dirty="0" smtClean="0"/>
              <a:t>interface: session mostly </a:t>
            </a:r>
            <a:r>
              <a:rPr lang="en-US" dirty="0"/>
              <a:t>waiting for </a:t>
            </a:r>
            <a:r>
              <a:rPr lang="en-US" dirty="0" smtClean="0"/>
              <a:t>“SQL*Net </a:t>
            </a:r>
            <a:r>
              <a:rPr lang="en-US" dirty="0"/>
              <a:t>message from </a:t>
            </a:r>
            <a:r>
              <a:rPr lang="en-US" dirty="0" smtClean="0"/>
              <a:t>client”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6386" name="Picture 2" descr="http://2.bp.blogspot.com/-kJOLPMApTLo/VintD1-3YxI/AAAAAAAAEuo/m4hRcyFryZo/s1600/kstacksampler_Example1_network_bottleneck_Fi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1" y="3390277"/>
            <a:ext cx="8219428" cy="149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Actionable Information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783680"/>
            <a:ext cx="8827129" cy="483324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From previous graph we see a </a:t>
            </a:r>
            <a:r>
              <a:rPr lang="en-GB" dirty="0" smtClean="0">
                <a:solidFill>
                  <a:srgbClr val="FF0000"/>
                </a:solidFill>
              </a:rPr>
              <a:t>network bottleneck</a:t>
            </a:r>
          </a:p>
          <a:p>
            <a:r>
              <a:rPr lang="en-US" dirty="0" smtClean="0"/>
              <a:t>How to make improve the throughput?</a:t>
            </a:r>
            <a:endParaRPr lang="en-GB" dirty="0" smtClean="0"/>
          </a:p>
          <a:p>
            <a:pPr lvl="1"/>
            <a:r>
              <a:rPr lang="en-GB" dirty="0" smtClean="0"/>
              <a:t>Action: reduce impact of round trips</a:t>
            </a:r>
          </a:p>
          <a:p>
            <a:pPr lvl="1"/>
            <a:r>
              <a:rPr lang="en-US" dirty="0" err="1" smtClean="0"/>
              <a:t>Sqlplus</a:t>
            </a:r>
            <a:r>
              <a:rPr lang="en-US" dirty="0" smtClean="0"/>
              <a:t>: </a:t>
            </a:r>
            <a:r>
              <a:rPr lang="en-GB" dirty="0"/>
              <a:t>"</a:t>
            </a:r>
            <a:r>
              <a:rPr lang="en-GB" b="1" dirty="0"/>
              <a:t>SET ARRAYSIZE 5000</a:t>
            </a:r>
            <a:r>
              <a:rPr lang="en-GB" dirty="0"/>
              <a:t>"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Results:</a:t>
            </a:r>
          </a:p>
          <a:p>
            <a:pPr lvl="1"/>
            <a:r>
              <a:rPr lang="en-US" dirty="0" smtClean="0"/>
              <a:t>The flame graph shows more time is spent </a:t>
            </a:r>
            <a:r>
              <a:rPr lang="en-US" dirty="0" smtClean="0">
                <a:solidFill>
                  <a:srgbClr val="FF0000"/>
                </a:solidFill>
              </a:rPr>
              <a:t>running</a:t>
            </a:r>
            <a:r>
              <a:rPr lang="en-US" dirty="0" smtClean="0"/>
              <a:t> in </a:t>
            </a:r>
            <a:r>
              <a:rPr lang="en-US" dirty="0" err="1" smtClean="0"/>
              <a:t>userspace</a:t>
            </a:r>
            <a:r>
              <a:rPr lang="en-US" dirty="0" smtClean="0"/>
              <a:t> mode (</a:t>
            </a:r>
            <a:r>
              <a:rPr lang="en-US" dirty="0" smtClean="0">
                <a:solidFill>
                  <a:srgbClr val="FF0000"/>
                </a:solidFill>
              </a:rPr>
              <a:t>more work </a:t>
            </a:r>
            <a:r>
              <a:rPr lang="en-US" dirty="0" smtClean="0"/>
              <a:t>being done)</a:t>
            </a:r>
          </a:p>
          <a:p>
            <a:pPr lvl="1"/>
            <a:r>
              <a:rPr lang="en-US" dirty="0" smtClean="0"/>
              <a:t>DB metrics confirm data throughput increase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9458" name="Picture 2" descr="http://1.bp.blogspot.com/-XH4tj92OOQc/VinyIhKXPpI/AAAAAAAAEu4/XIEWEa76Tr8/s1600/kstacksampler_Example1_network_bottleneck_Fig1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3" y="3478311"/>
            <a:ext cx="8440057" cy="144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3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Luca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Senior </a:t>
            </a:r>
            <a:r>
              <a:rPr lang="en-US" dirty="0" smtClean="0">
                <a:solidFill>
                  <a:srgbClr val="FF0000"/>
                </a:solidFill>
              </a:rPr>
              <a:t>DBA</a:t>
            </a:r>
            <a:r>
              <a:rPr lang="en-US" dirty="0" smtClean="0"/>
              <a:t> and team lead at </a:t>
            </a:r>
            <a:r>
              <a:rPr lang="en-US" dirty="0" smtClean="0">
                <a:solidFill>
                  <a:srgbClr val="FF0000"/>
                </a:solidFill>
              </a:rPr>
              <a:t>CERN</a:t>
            </a:r>
            <a:r>
              <a:rPr lang="en-US" dirty="0" smtClean="0"/>
              <a:t> IT </a:t>
            </a:r>
          </a:p>
          <a:p>
            <a:pPr lvl="1"/>
            <a:r>
              <a:rPr lang="en-US" dirty="0" smtClean="0"/>
              <a:t>Joined CERN in 2005</a:t>
            </a:r>
          </a:p>
          <a:p>
            <a:pPr lvl="1"/>
            <a:r>
              <a:rPr lang="en-US" dirty="0" smtClean="0"/>
              <a:t>Working with </a:t>
            </a:r>
            <a:r>
              <a:rPr lang="en-US" dirty="0"/>
              <a:t>Oracle </a:t>
            </a:r>
            <a:r>
              <a:rPr lang="en-US" dirty="0" smtClean="0"/>
              <a:t>RDBMS since 2000</a:t>
            </a:r>
            <a:endParaRPr lang="en-US" dirty="0"/>
          </a:p>
          <a:p>
            <a:r>
              <a:rPr lang="en-GB" dirty="0" smtClean="0"/>
              <a:t>Passionate </a:t>
            </a:r>
            <a:r>
              <a:rPr lang="en-GB" dirty="0"/>
              <a:t>to </a:t>
            </a:r>
            <a:r>
              <a:rPr lang="en-GB" dirty="0" smtClean="0"/>
              <a:t>learn and share knowledge, how to get most value from database technology</a:t>
            </a:r>
          </a:p>
          <a:p>
            <a:r>
              <a:rPr lang="en-GB" dirty="0" smtClean="0"/>
              <a:t>      @</a:t>
            </a:r>
            <a:r>
              <a:rPr lang="en-GB" dirty="0" err="1" smtClean="0"/>
              <a:t>LucaCanaliDB</a:t>
            </a:r>
            <a:r>
              <a:rPr lang="en-GB" dirty="0" smtClean="0"/>
              <a:t> and http://cern.ch/canali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100" name="Picture 4" descr="C:\Working_Set\Activities\blog\figures_blog_entry_calibrate_io\SLOB_test_850_slaves_with_latency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69" y="4467444"/>
            <a:ext cx="3445792" cy="225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ak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40" y="4542501"/>
            <a:ext cx="3517244" cy="208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designshack.co.uk/wp-content/uploads/larrybird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8" y="3660578"/>
            <a:ext cx="861351" cy="6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1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Comments on Flame Graphs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525447"/>
            <a:ext cx="8827129" cy="4121275"/>
          </a:xfrm>
        </p:spPr>
        <p:txBody>
          <a:bodyPr>
            <a:noAutofit/>
          </a:bodyPr>
          <a:lstStyle/>
          <a:p>
            <a:r>
              <a:rPr lang="en-GB" sz="2000" dirty="0" smtClean="0"/>
              <a:t>Help to identify most common </a:t>
            </a:r>
            <a:r>
              <a:rPr lang="en-GB" sz="2000" dirty="0" smtClean="0">
                <a:solidFill>
                  <a:srgbClr val="FF0000"/>
                </a:solidFill>
              </a:rPr>
              <a:t>code paths</a:t>
            </a:r>
          </a:p>
          <a:p>
            <a:pPr lvl="1"/>
            <a:r>
              <a:rPr lang="en-GB" sz="1800" dirty="0" smtClean="0"/>
              <a:t>where most </a:t>
            </a:r>
            <a:r>
              <a:rPr lang="en-GB" sz="1800" dirty="0" smtClean="0">
                <a:solidFill>
                  <a:srgbClr val="FF0000"/>
                </a:solidFill>
              </a:rPr>
              <a:t>time</a:t>
            </a:r>
            <a:r>
              <a:rPr lang="en-GB" sz="1800" dirty="0" smtClean="0"/>
              <a:t> is spent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current</a:t>
            </a:r>
            <a:r>
              <a:rPr lang="en-US" sz="2000" dirty="0" smtClean="0"/>
              <a:t> function is at the top of the stack</a:t>
            </a:r>
          </a:p>
          <a:p>
            <a:pPr lvl="1"/>
            <a:r>
              <a:rPr lang="en-US" sz="1800" dirty="0" smtClean="0"/>
              <a:t>Parent functions in lower layers add </a:t>
            </a:r>
            <a:r>
              <a:rPr lang="en-US" sz="1800" dirty="0" smtClean="0">
                <a:solidFill>
                  <a:srgbClr val="FF0000"/>
                </a:solidFill>
              </a:rPr>
              <a:t>context</a:t>
            </a:r>
          </a:p>
          <a:p>
            <a:endParaRPr lang="en-US" sz="2000" dirty="0" smtClean="0"/>
          </a:p>
          <a:p>
            <a:r>
              <a:rPr lang="en-US" sz="2000" dirty="0" err="1" smtClean="0">
                <a:solidFill>
                  <a:srgbClr val="FF0000"/>
                </a:solidFill>
              </a:rPr>
              <a:t>Gotcha</a:t>
            </a:r>
            <a:r>
              <a:rPr lang="en-US" sz="2000" dirty="0" smtClean="0"/>
              <a:t>: the horizontal axis is not time!</a:t>
            </a:r>
          </a:p>
          <a:p>
            <a:pPr lvl="1"/>
            <a:r>
              <a:rPr lang="en-US" sz="1800" dirty="0" smtClean="0"/>
              <a:t>Stacks are collapsed and sorted</a:t>
            </a:r>
          </a:p>
          <a:p>
            <a:endParaRPr lang="en-US" sz="2000" dirty="0"/>
          </a:p>
          <a:p>
            <a:r>
              <a:rPr lang="en-US" sz="2000" dirty="0" err="1" smtClean="0"/>
              <a:t>Gotcha</a:t>
            </a:r>
            <a:r>
              <a:rPr lang="en-US" sz="2000" dirty="0" smtClean="0"/>
              <a:t>: sampling </a:t>
            </a:r>
            <a:r>
              <a:rPr lang="en-US" sz="2000" dirty="0" smtClean="0">
                <a:solidFill>
                  <a:srgbClr val="FF0000"/>
                </a:solidFill>
              </a:rPr>
              <a:t>frequency</a:t>
            </a:r>
            <a:r>
              <a:rPr lang="en-US" sz="2000" dirty="0" smtClean="0"/>
              <a:t> is important</a:t>
            </a:r>
          </a:p>
          <a:p>
            <a:pPr lvl="1"/>
            <a:r>
              <a:rPr lang="en-US" sz="1800" dirty="0" smtClean="0"/>
              <a:t>Trade off accuracy vs. overhead</a:t>
            </a:r>
          </a:p>
          <a:p>
            <a:endParaRPr lang="en-US" sz="2000" dirty="0"/>
          </a:p>
          <a:p>
            <a:r>
              <a:rPr lang="en-US" sz="2000" dirty="0" err="1" smtClean="0"/>
              <a:t>Gotcha</a:t>
            </a:r>
            <a:r>
              <a:rPr lang="en-US" sz="2000" dirty="0" smtClean="0"/>
              <a:t>: need to know if you are capturing all workload or only </a:t>
            </a:r>
            <a:r>
              <a:rPr lang="en-US" sz="2000" dirty="0" smtClean="0">
                <a:solidFill>
                  <a:srgbClr val="FF0000"/>
                </a:solidFill>
              </a:rPr>
              <a:t>parts</a:t>
            </a:r>
          </a:p>
          <a:p>
            <a:pPr lvl="1"/>
            <a:r>
              <a:rPr lang="en-US" sz="1800" dirty="0" smtClean="0"/>
              <a:t>Perf for example only captures processes </a:t>
            </a:r>
            <a:r>
              <a:rPr lang="en-US" sz="1800" dirty="0" smtClean="0">
                <a:solidFill>
                  <a:srgbClr val="FF0000"/>
                </a:solidFill>
              </a:rPr>
              <a:t>on CPU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2492" y="234156"/>
            <a:ext cx="8971508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Example: Wait Event Investigation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567557"/>
            <a:ext cx="8827129" cy="529044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AWR </a:t>
            </a:r>
            <a:r>
              <a:rPr lang="en-US" dirty="0" smtClean="0"/>
              <a:t>report shows: </a:t>
            </a:r>
            <a:r>
              <a:rPr lang="en-US" dirty="0"/>
              <a:t>%CPU + %WAIT &gt; 100% </a:t>
            </a:r>
            <a:endParaRPr lang="en-US" dirty="0" smtClean="0"/>
          </a:p>
          <a:p>
            <a:r>
              <a:rPr lang="en-GB" dirty="0" smtClean="0"/>
              <a:t>Will use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e</a:t>
            </a:r>
            <a:r>
              <a:rPr lang="en-GB" dirty="0" smtClean="0">
                <a:solidFill>
                  <a:srgbClr val="FF0000"/>
                </a:solidFill>
              </a:rPr>
              <a:t>xtended stack profiling</a:t>
            </a:r>
            <a:r>
              <a:rPr lang="en-GB" dirty="0" smtClean="0"/>
              <a:t> for investigating</a:t>
            </a:r>
          </a:p>
          <a:p>
            <a:pPr lvl="1"/>
            <a:r>
              <a:rPr lang="en-GB" sz="3100" dirty="0" smtClean="0"/>
              <a:t>Wait events and CPU usage</a:t>
            </a:r>
          </a:p>
          <a:p>
            <a:r>
              <a:rPr lang="en-US" dirty="0" smtClean="0"/>
              <a:t>Extract from the AWR report:</a:t>
            </a:r>
            <a:endParaRPr lang="en-GB" dirty="0" smtClean="0"/>
          </a:p>
          <a:p>
            <a:pPr marL="448056" lvl="1" indent="0">
              <a:buNone/>
            </a:pPr>
            <a:endParaRPr lang="en-GB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900" dirty="0" smtClean="0"/>
          </a:p>
          <a:p>
            <a:endParaRPr lang="en-US" sz="1900" dirty="0" smtClean="0"/>
          </a:p>
          <a:p>
            <a:r>
              <a:rPr lang="en-US" sz="1900" dirty="0" smtClean="0"/>
              <a:t>Case first discussed </a:t>
            </a:r>
            <a:r>
              <a:rPr lang="en-US" sz="1900" dirty="0"/>
              <a:t>by John </a:t>
            </a:r>
            <a:r>
              <a:rPr lang="en-US" sz="1900" dirty="0" err="1"/>
              <a:t>Beresniewicz</a:t>
            </a:r>
            <a:r>
              <a:rPr lang="en-US" sz="1900" dirty="0"/>
              <a:t> (</a:t>
            </a:r>
            <a:r>
              <a:rPr lang="en-US" sz="1900" dirty="0" smtClean="0"/>
              <a:t>JB) at Oak Table World 2015</a:t>
            </a:r>
            <a:r>
              <a:rPr lang="en-US" dirty="0" smtClean="0"/>
              <a:t>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122" name="Picture 2" descr="http://4.bp.blogspot.com/-Up8w-PG6ogI/VkIUXJZr9OI/AAAAAAAAEv4/QYaXK5POFP4/s640/AWR_SLOB_edi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3" y="3273797"/>
            <a:ext cx="7828704" cy="308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The Test System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/>
          </a:bodyPr>
          <a:lstStyle/>
          <a:p>
            <a:r>
              <a:rPr lang="en-GB" dirty="0" smtClean="0"/>
              <a:t>Workload: Oracle process random read</a:t>
            </a:r>
          </a:p>
          <a:p>
            <a:r>
              <a:rPr lang="en-GB" dirty="0" smtClean="0"/>
              <a:t>Tool: http</a:t>
            </a:r>
            <a:r>
              <a:rPr lang="en-GB" dirty="0"/>
              <a:t>://kevinclosson.net/</a:t>
            </a:r>
            <a:r>
              <a:rPr lang="en-GB" dirty="0">
                <a:solidFill>
                  <a:srgbClr val="FF0000"/>
                </a:solidFill>
              </a:rPr>
              <a:t>slob</a:t>
            </a:r>
            <a:r>
              <a:rPr lang="en-GB" dirty="0" smtClean="0"/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Test system is in a VM</a:t>
            </a:r>
          </a:p>
          <a:p>
            <a:pPr lvl="1"/>
            <a:r>
              <a:rPr lang="en-US" dirty="0" smtClean="0"/>
              <a:t>Oracle 12.1.0.2 with ASM (block device storage)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Fast I/O</a:t>
            </a:r>
            <a:r>
              <a:rPr lang="en-US" dirty="0" smtClean="0"/>
              <a:t>, DB files are cached in host RAM (128 GB)</a:t>
            </a:r>
          </a:p>
          <a:p>
            <a:pPr lvl="1"/>
            <a:r>
              <a:rPr lang="en-US" dirty="0"/>
              <a:t>Only one active process</a:t>
            </a:r>
            <a:endParaRPr lang="en-GB" dirty="0"/>
          </a:p>
          <a:p>
            <a:pPr lvl="1"/>
            <a:r>
              <a:rPr lang="en-US" dirty="0" smtClean="0"/>
              <a:t>No significant additional load on the system</a:t>
            </a:r>
            <a:endParaRPr lang="en-GB" dirty="0" smtClean="0"/>
          </a:p>
          <a:p>
            <a:endParaRPr lang="en-US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 descr="C:\Users\luca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180" y="2282535"/>
            <a:ext cx="1384910" cy="13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0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err="1" smtClean="0"/>
              <a:t>Tanel’s</a:t>
            </a:r>
            <a:r>
              <a:rPr lang="en-US" dirty="0" smtClean="0"/>
              <a:t> Snapper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148" name="Picture 4" descr="http://4.bp.blogspot.com/-LokDNXDkDBE/Vk94_ozhVTI/AAAAAAAAExw/gQyBhf2RKyU/s640/Snapper_edited_b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74" y="1287408"/>
            <a:ext cx="7130232" cy="561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GB" dirty="0"/>
              <a:t>Extended </a:t>
            </a:r>
            <a:r>
              <a:rPr lang="en-GB" dirty="0" smtClean="0"/>
              <a:t>Stack Profiling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ORA_KStackProfiler</a:t>
            </a:r>
            <a:r>
              <a:rPr lang="en-GB" dirty="0"/>
              <a:t> </a:t>
            </a:r>
            <a:r>
              <a:rPr lang="en-GB" dirty="0" smtClean="0"/>
              <a:t>a tool for:</a:t>
            </a:r>
          </a:p>
          <a:p>
            <a:pPr lvl="1"/>
            <a:r>
              <a:rPr lang="en-GB" dirty="0" smtClean="0"/>
              <a:t>sampling </a:t>
            </a:r>
            <a:r>
              <a:rPr lang="en-GB" dirty="0"/>
              <a:t>/proc/&lt;</a:t>
            </a:r>
            <a:r>
              <a:rPr lang="en-GB" dirty="0" err="1"/>
              <a:t>pid</a:t>
            </a:r>
            <a:r>
              <a:rPr lang="en-GB" dirty="0"/>
              <a:t>&gt;/</a:t>
            </a:r>
            <a:r>
              <a:rPr lang="en-GB" dirty="0">
                <a:solidFill>
                  <a:srgbClr val="FF0000"/>
                </a:solidFill>
              </a:rPr>
              <a:t>stack</a:t>
            </a:r>
            <a:r>
              <a:rPr lang="en-GB" dirty="0"/>
              <a:t> to sample the kernel stack trace if </a:t>
            </a:r>
            <a:r>
              <a:rPr lang="en-GB" dirty="0" smtClean="0"/>
              <a:t>any</a:t>
            </a:r>
          </a:p>
          <a:p>
            <a:pPr lvl="1"/>
            <a:r>
              <a:rPr lang="en-GB" dirty="0"/>
              <a:t>sampling of /proc/&lt;</a:t>
            </a:r>
            <a:r>
              <a:rPr lang="en-GB" dirty="0" err="1"/>
              <a:t>pid</a:t>
            </a:r>
            <a:r>
              <a:rPr lang="en-GB" dirty="0"/>
              <a:t>&gt;/</a:t>
            </a:r>
            <a:r>
              <a:rPr lang="en-GB" dirty="0">
                <a:solidFill>
                  <a:srgbClr val="FF0000"/>
                </a:solidFill>
              </a:rPr>
              <a:t>stat</a:t>
            </a:r>
            <a:r>
              <a:rPr lang="en-GB" dirty="0"/>
              <a:t> to measure the process state (Running, </a:t>
            </a:r>
            <a:r>
              <a:rPr lang="en-GB" dirty="0" smtClean="0"/>
              <a:t>Sleeping, </a:t>
            </a:r>
            <a:r>
              <a:rPr lang="en-GB" dirty="0"/>
              <a:t>Disk, </a:t>
            </a:r>
            <a:r>
              <a:rPr lang="en-GB" dirty="0" err="1"/>
              <a:t>etc</a:t>
            </a:r>
            <a:r>
              <a:rPr lang="en-GB" dirty="0" smtClean="0"/>
              <a:t>),</a:t>
            </a:r>
          </a:p>
          <a:p>
            <a:pPr lvl="1"/>
            <a:r>
              <a:rPr lang="en-GB" dirty="0" smtClean="0"/>
              <a:t>sampling </a:t>
            </a:r>
            <a:r>
              <a:rPr lang="en-GB" dirty="0"/>
              <a:t>the status of the Oracle session (</a:t>
            </a:r>
            <a:r>
              <a:rPr lang="en-GB" dirty="0" smtClean="0"/>
              <a:t>on CPU </a:t>
            </a:r>
            <a:r>
              <a:rPr lang="en-GB" dirty="0"/>
              <a:t>of waiting for a wait event). </a:t>
            </a:r>
            <a:endParaRPr lang="en-GB" dirty="0" smtClean="0"/>
          </a:p>
          <a:p>
            <a:pPr lvl="2"/>
            <a:r>
              <a:rPr lang="en-GB" dirty="0" smtClean="0"/>
              <a:t>The </a:t>
            </a:r>
            <a:r>
              <a:rPr lang="en-GB" dirty="0"/>
              <a:t>sampling is done </a:t>
            </a:r>
            <a:r>
              <a:rPr lang="en-GB" dirty="0" smtClean="0"/>
              <a:t>directly </a:t>
            </a:r>
            <a:r>
              <a:rPr lang="en-GB" dirty="0"/>
              <a:t>from </a:t>
            </a:r>
            <a:r>
              <a:rPr lang="en-GB" dirty="0" smtClean="0"/>
              <a:t>SGA (</a:t>
            </a:r>
            <a:r>
              <a:rPr lang="en-GB" dirty="0" smtClean="0">
                <a:solidFill>
                  <a:srgbClr val="FF0000"/>
                </a:solidFill>
              </a:rPr>
              <a:t>X$KSUSE</a:t>
            </a:r>
            <a:r>
              <a:rPr lang="en-GB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err="1" smtClean="0"/>
              <a:t>ORA_KStackProfiler</a:t>
            </a:r>
            <a:r>
              <a:rPr lang="en-US" dirty="0" smtClean="0"/>
              <a:t> - 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6401" y="1222216"/>
            <a:ext cx="8826500" cy="5160250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36576" indent="0"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Courier"/>
                <a:cs typeface="Courier"/>
              </a:rPr>
              <a:t>SQL</a:t>
            </a:r>
            <a:r>
              <a:rPr lang="en-US" sz="1400" b="1" dirty="0">
                <a:solidFill>
                  <a:schemeClr val="bg1"/>
                </a:solidFill>
                <a:latin typeface="Courier"/>
                <a:cs typeface="Courier"/>
              </a:rPr>
              <a:t>&gt; @</a:t>
            </a:r>
            <a:r>
              <a:rPr lang="en-US" sz="1400" b="1" dirty="0" err="1">
                <a:solidFill>
                  <a:schemeClr val="bg1"/>
                </a:solidFill>
                <a:latin typeface="Courier"/>
                <a:cs typeface="Courier"/>
              </a:rPr>
              <a:t>find_pid_ksustim_ksuseopc.sql</a:t>
            </a:r>
            <a:endParaRPr lang="en-US" sz="1400" b="1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36576" indent="0">
              <a:buNone/>
            </a:pP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This script finds the OS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pid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and address of X$KSUSE.KSUSEOPC and X$KSUSE.KSUSETIM for a given Oracle session. To be used together with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ora_kstackprofiler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. Run as user SYS.</a:t>
            </a:r>
          </a:p>
          <a:p>
            <a:pPr marL="36576" indent="0">
              <a:buNone/>
            </a:pPr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36576" indent="0">
              <a:buNone/>
            </a:pP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Enter Oracle SID to be investigated: 111</a:t>
            </a:r>
          </a:p>
          <a:p>
            <a:pPr marL="36576" indent="0">
              <a:buNone/>
            </a:pP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OS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pid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= 1234,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ksuseopc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= 5796061762,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ksusetim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= 5796061792</a:t>
            </a:r>
          </a:p>
          <a:p>
            <a:pPr marL="36576" indent="0">
              <a:buNone/>
            </a:pPr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36576" indent="0">
              <a:buNone/>
            </a:pP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3. Stack traces sampling extended with Oracle wait event data as in the following example:</a:t>
            </a:r>
          </a:p>
          <a:p>
            <a:pPr marL="36576" indent="0">
              <a:buNone/>
            </a:pPr>
            <a:endParaRPr lang="en-US" sz="1400" b="1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36576" indent="0">
              <a:buNone/>
            </a:pPr>
            <a:r>
              <a:rPr lang="en-US" sz="1400" b="1" dirty="0">
                <a:solidFill>
                  <a:schemeClr val="bg1"/>
                </a:solidFill>
                <a:latin typeface="Courier"/>
                <a:cs typeface="Courier"/>
              </a:rPr>
              <a:t>./</a:t>
            </a:r>
            <a:r>
              <a:rPr lang="en-US" sz="1400" b="1" dirty="0" err="1">
                <a:solidFill>
                  <a:schemeClr val="bg1"/>
                </a:solidFill>
                <a:latin typeface="Courier"/>
                <a:cs typeface="Courier"/>
              </a:rPr>
              <a:t>ora_kstackprofiler</a:t>
            </a:r>
            <a:r>
              <a:rPr lang="en-US" sz="1400" b="1" dirty="0">
                <a:solidFill>
                  <a:schemeClr val="bg1"/>
                </a:solidFill>
                <a:latin typeface="Courier"/>
                <a:cs typeface="Courier"/>
              </a:rPr>
              <a:t> --</a:t>
            </a:r>
            <a:r>
              <a:rPr lang="en-US" sz="1400" b="1" dirty="0" err="1">
                <a:solidFill>
                  <a:schemeClr val="bg1"/>
                </a:solidFill>
                <a:latin typeface="Courier"/>
                <a:cs typeface="Courier"/>
              </a:rPr>
              <a:t>pid</a:t>
            </a:r>
            <a:r>
              <a:rPr lang="en-US" sz="1400" b="1" dirty="0">
                <a:solidFill>
                  <a:schemeClr val="bg1"/>
                </a:solidFill>
                <a:latin typeface="Courier"/>
                <a:cs typeface="Courier"/>
              </a:rPr>
              <a:t> 1234 --delay 100 --count 1000 --</a:t>
            </a:r>
            <a:r>
              <a:rPr lang="en-US" sz="1400" b="1" dirty="0" err="1">
                <a:solidFill>
                  <a:schemeClr val="bg1"/>
                </a:solidFill>
                <a:latin typeface="Courier"/>
                <a:cs typeface="Courier"/>
              </a:rPr>
              <a:t>ksuseopc</a:t>
            </a:r>
            <a:r>
              <a:rPr lang="en-US" sz="1400" b="1" dirty="0">
                <a:solidFill>
                  <a:schemeClr val="bg1"/>
                </a:solidFill>
                <a:latin typeface="Courier"/>
                <a:cs typeface="Courier"/>
              </a:rPr>
              <a:t> 5796061762 </a:t>
            </a:r>
            <a:r>
              <a:rPr lang="en-US" sz="1400" b="1" dirty="0" smtClean="0">
                <a:solidFill>
                  <a:schemeClr val="bg1"/>
                </a:solidFill>
                <a:latin typeface="Courier"/>
                <a:cs typeface="Courier"/>
              </a:rPr>
              <a:t> --</a:t>
            </a:r>
            <a:r>
              <a:rPr lang="en-US" sz="1400" b="1" dirty="0" err="1">
                <a:solidFill>
                  <a:schemeClr val="bg1"/>
                </a:solidFill>
                <a:latin typeface="Courier"/>
                <a:cs typeface="Courier"/>
              </a:rPr>
              <a:t>ksusetim</a:t>
            </a:r>
            <a:r>
              <a:rPr lang="en-US" sz="1400" b="1" dirty="0">
                <a:solidFill>
                  <a:schemeClr val="bg1"/>
                </a:solidFill>
                <a:latin typeface="Courier"/>
                <a:cs typeface="Courier"/>
              </a:rPr>
              <a:t> 5796061792 &gt; ora_stack_slob_fastio.txt</a:t>
            </a:r>
          </a:p>
          <a:p>
            <a:pPr marL="36576" indent="0">
              <a:buNone/>
            </a:pPr>
            <a:endParaRPr lang="en-US" sz="1400" b="1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36576" indent="0">
              <a:buNone/>
            </a:pP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4. Process the output with additional filtering and with flame graphs for visualization using https://github.com/brendangregg/FlameGraph</a:t>
            </a:r>
          </a:p>
          <a:p>
            <a:pPr marL="36576" indent="0">
              <a:buNone/>
            </a:pPr>
            <a:endParaRPr lang="en-US" sz="1400" b="1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36576" indent="0">
              <a:buNone/>
            </a:pPr>
            <a:r>
              <a:rPr lang="en-US" sz="1400" b="1" dirty="0">
                <a:solidFill>
                  <a:schemeClr val="bg1"/>
                </a:solidFill>
                <a:latin typeface="Courier"/>
                <a:cs typeface="Courier"/>
              </a:rPr>
              <a:t>cat ora_stack_slob_fastio.txt| grep -v 0xffffffffffffffff | </a:t>
            </a:r>
            <a:r>
              <a:rPr lang="en-US" sz="1400" b="1" dirty="0" smtClean="0">
                <a:solidFill>
                  <a:schemeClr val="bg1"/>
                </a:solidFill>
                <a:latin typeface="Courier"/>
                <a:cs typeface="Courier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Courier"/>
                <a:cs typeface="Courier"/>
              </a:rPr>
            </a:br>
            <a:r>
              <a:rPr lang="en-US" sz="1400" b="1" dirty="0" err="1" smtClean="0">
                <a:solidFill>
                  <a:schemeClr val="bg1"/>
                </a:solidFill>
                <a:latin typeface="Courier"/>
                <a:cs typeface="Courier"/>
              </a:rPr>
              <a:t>sed</a:t>
            </a:r>
            <a:r>
              <a:rPr lang="en-US" sz="1400" b="1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Courier"/>
                <a:cs typeface="Courier"/>
              </a:rPr>
              <a:t>-f </a:t>
            </a:r>
            <a:r>
              <a:rPr lang="en-US" sz="1400" b="1" dirty="0" err="1">
                <a:solidFill>
                  <a:schemeClr val="bg1"/>
                </a:solidFill>
                <a:latin typeface="Courier"/>
                <a:cs typeface="Courier"/>
              </a:rPr>
              <a:t>oracle_scripts</a:t>
            </a:r>
            <a:r>
              <a:rPr lang="en-US" sz="1400" b="1" dirty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US" sz="1400" b="1" dirty="0" err="1">
                <a:solidFill>
                  <a:schemeClr val="bg1"/>
                </a:solidFill>
                <a:latin typeface="Courier"/>
                <a:cs typeface="Courier"/>
              </a:rPr>
              <a:t>eventsname.sed</a:t>
            </a:r>
            <a:r>
              <a:rPr lang="en-US" sz="1400" b="1" dirty="0">
                <a:solidFill>
                  <a:schemeClr val="bg1"/>
                </a:solidFill>
                <a:latin typeface="Courier"/>
                <a:cs typeface="Courier"/>
              </a:rPr>
              <a:t> | ../</a:t>
            </a:r>
            <a:r>
              <a:rPr lang="en-US" sz="1400" b="1" dirty="0" err="1">
                <a:solidFill>
                  <a:schemeClr val="bg1"/>
                </a:solidFill>
                <a:latin typeface="Courier"/>
                <a:cs typeface="Courier"/>
              </a:rPr>
              <a:t>FlameGraph</a:t>
            </a:r>
            <a:r>
              <a:rPr lang="en-US" sz="1400" b="1" dirty="0">
                <a:solidFill>
                  <a:schemeClr val="bg1"/>
                </a:solidFill>
                <a:latin typeface="Courier"/>
                <a:cs typeface="Courier"/>
              </a:rPr>
              <a:t>/stackcollapse-stap.pl| ../FlameGraph/flamegraph.pl --title </a:t>
            </a:r>
            <a:r>
              <a:rPr lang="en-US" sz="1400" b="1" dirty="0" smtClean="0">
                <a:solidFill>
                  <a:schemeClr val="bg1"/>
                </a:solidFill>
                <a:latin typeface="Courier"/>
                <a:cs typeface="Courier"/>
              </a:rPr>
              <a:t>"Flame Graph of </a:t>
            </a:r>
            <a:r>
              <a:rPr lang="en-US" sz="1400" b="1" dirty="0">
                <a:solidFill>
                  <a:schemeClr val="bg1"/>
                </a:solidFill>
                <a:latin typeface="Courier"/>
                <a:cs typeface="Courier"/>
              </a:rPr>
              <a:t>Oracle random I/O (</a:t>
            </a:r>
            <a:r>
              <a:rPr lang="en-US" sz="1400" b="1" dirty="0" smtClean="0">
                <a:solidFill>
                  <a:schemeClr val="bg1"/>
                </a:solidFill>
                <a:latin typeface="Courier"/>
                <a:cs typeface="Courier"/>
              </a:rPr>
              <a:t>SLOB)“</a:t>
            </a:r>
            <a:br>
              <a:rPr lang="en-US" sz="1400" b="1" dirty="0" smtClean="0">
                <a:solidFill>
                  <a:schemeClr val="bg1"/>
                </a:solidFill>
                <a:latin typeface="Courier"/>
                <a:cs typeface="Courier"/>
              </a:rPr>
            </a:br>
            <a:r>
              <a:rPr lang="en-US" sz="1400" b="1" dirty="0" smtClean="0">
                <a:solidFill>
                  <a:schemeClr val="bg1"/>
                </a:solidFill>
                <a:latin typeface="Courier"/>
                <a:cs typeface="Courier"/>
              </a:rPr>
              <a:t>&gt; </a:t>
            </a:r>
            <a:r>
              <a:rPr lang="en-US" sz="1400" b="1" dirty="0" err="1" smtClean="0">
                <a:solidFill>
                  <a:schemeClr val="bg1"/>
                </a:solidFill>
                <a:latin typeface="Courier"/>
                <a:cs typeface="Courier"/>
              </a:rPr>
              <a:t>ora_stack_slob_fastio.svg</a:t>
            </a:r>
            <a:endParaRPr lang="en-US" sz="1400" b="1" dirty="0">
              <a:solidFill>
                <a:schemeClr val="bg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7194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/>
              <a:t>Flame </a:t>
            </a:r>
            <a:r>
              <a:rPr lang="en-US" dirty="0" smtClean="0"/>
              <a:t>Graph and Analysis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0825" y="1504280"/>
            <a:ext cx="8983175" cy="4121275"/>
          </a:xfrm>
        </p:spPr>
        <p:txBody>
          <a:bodyPr>
            <a:normAutofit/>
          </a:bodyPr>
          <a:lstStyle/>
          <a:p>
            <a:r>
              <a:rPr lang="en-GB" dirty="0" smtClean="0"/>
              <a:t>Kernel stack, with OS state and wait events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Finding</a:t>
            </a:r>
            <a:r>
              <a:rPr lang="en-US" dirty="0" smtClean="0"/>
              <a:t>: many CPU cycles inside I/O wait events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172" name="Picture 4" descr="http://3.bp.blogspot.com/-42fHrK3txic/VkX32sImyMI/AAAAAAAAEww/54L0QWu4P2U/s1600/ora_stack_fastio_EDI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9" y="3085861"/>
            <a:ext cx="9173158" cy="350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2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Is the Added Value of The Flame Graph Analysis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41180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Extended stack profiling and flame graph </a:t>
            </a:r>
          </a:p>
          <a:p>
            <a:pPr lvl="1"/>
            <a:r>
              <a:rPr lang="en-GB" dirty="0" smtClean="0"/>
              <a:t>Provide </a:t>
            </a:r>
            <a:r>
              <a:rPr lang="en-GB" dirty="0" smtClean="0">
                <a:solidFill>
                  <a:srgbClr val="FF0000"/>
                </a:solidFill>
              </a:rPr>
              <a:t>direct evidence </a:t>
            </a:r>
            <a:r>
              <a:rPr lang="en-GB" dirty="0" smtClean="0"/>
              <a:t>that CPU is used inside the wait event</a:t>
            </a:r>
          </a:p>
          <a:p>
            <a:r>
              <a:rPr lang="en-GB" dirty="0" smtClean="0"/>
              <a:t>Why CPU Time + Wait Time &gt; DB Time?</a:t>
            </a:r>
          </a:p>
          <a:p>
            <a:pPr lvl="1"/>
            <a:r>
              <a:rPr lang="en-GB" dirty="0" smtClean="0"/>
              <a:t>Oracle measures wait events by timing the begin and end of the related operations (in this case system calls for I/O)</a:t>
            </a:r>
          </a:p>
          <a:p>
            <a:pPr lvl="1"/>
            <a:r>
              <a:rPr lang="en-GB" dirty="0" smtClean="0"/>
              <a:t>CPU time is measured by OS, independently of Oracle</a:t>
            </a:r>
          </a:p>
          <a:p>
            <a:pPr lvl="1"/>
            <a:r>
              <a:rPr lang="en-GB" dirty="0" smtClean="0"/>
              <a:t>The two measurements overlap (</a:t>
            </a:r>
            <a:r>
              <a:rPr lang="en-GB" dirty="0" smtClean="0">
                <a:solidFill>
                  <a:srgbClr val="FF0000"/>
                </a:solidFill>
              </a:rPr>
              <a:t>double counting </a:t>
            </a:r>
            <a:r>
              <a:rPr lang="en-GB" dirty="0" smtClean="0"/>
              <a:t>of CPU which can be important, as in the previous example)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817186"/>
            <a:ext cx="3189727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Stack Profiling with </a:t>
            </a:r>
            <a:r>
              <a:rPr lang="en-US" dirty="0" err="1" smtClean="0"/>
              <a:t>Userspace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171972" y="2790825"/>
            <a:ext cx="3114153" cy="3847042"/>
          </a:xfrm>
        </p:spPr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Ptrace_Profiler</a:t>
            </a:r>
            <a:r>
              <a:rPr lang="en-US" dirty="0" smtClean="0"/>
              <a:t>:</a:t>
            </a:r>
          </a:p>
          <a:p>
            <a:r>
              <a:rPr lang="en-US" dirty="0" smtClean="0"/>
              <a:t>/proc/</a:t>
            </a:r>
            <a:r>
              <a:rPr lang="en-US" dirty="0" err="1" smtClean="0"/>
              <a:t>pid</a:t>
            </a:r>
            <a:r>
              <a:rPr lang="en-US" dirty="0" smtClean="0"/>
              <a:t>/stack</a:t>
            </a:r>
          </a:p>
          <a:p>
            <a:r>
              <a:rPr lang="en-US" dirty="0" err="1" smtClean="0"/>
              <a:t>Userspace</a:t>
            </a:r>
            <a:r>
              <a:rPr lang="en-US" dirty="0" smtClean="0"/>
              <a:t> trace</a:t>
            </a:r>
          </a:p>
          <a:p>
            <a:r>
              <a:rPr lang="en-US" dirty="0" smtClean="0"/>
              <a:t>/proc/</a:t>
            </a:r>
            <a:r>
              <a:rPr lang="en-US" dirty="0" err="1" smtClean="0"/>
              <a:t>pid</a:t>
            </a:r>
            <a:r>
              <a:rPr lang="en-US" dirty="0" smtClean="0"/>
              <a:t>/stat</a:t>
            </a:r>
          </a:p>
          <a:p>
            <a:r>
              <a:rPr lang="en-US" dirty="0" smtClean="0"/>
              <a:t>Wait Event from X$KSUSE/SGA</a:t>
            </a:r>
          </a:p>
          <a:p>
            <a:endParaRPr lang="en-US" dirty="0"/>
          </a:p>
          <a:p>
            <a:r>
              <a:rPr lang="en-US" dirty="0"/>
              <a:t>Adds</a:t>
            </a:r>
            <a:r>
              <a:rPr lang="en-US" dirty="0" smtClean="0">
                <a:solidFill>
                  <a:srgbClr val="FF0000"/>
                </a:solidFill>
              </a:rPr>
              <a:t> context</a:t>
            </a:r>
            <a:r>
              <a:rPr lang="en-US" dirty="0" smtClean="0"/>
              <a:t> to understand workload </a:t>
            </a:r>
          </a:p>
          <a:p>
            <a:pPr marL="36576" indent="0">
              <a:buNone/>
            </a:pP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0"/>
            <a:ext cx="586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GB" dirty="0" smtClean="0"/>
              <a:t>Notes on </a:t>
            </a:r>
            <a:r>
              <a:rPr lang="en-GB" dirty="0" err="1" smtClean="0"/>
              <a:t>Ptrace_Profiler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77692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On-off</a:t>
            </a:r>
            <a:r>
              <a:rPr lang="en-GB" dirty="0" smtClean="0"/>
              <a:t> CPU sampling </a:t>
            </a:r>
          </a:p>
          <a:p>
            <a:pPr lvl="1"/>
            <a:r>
              <a:rPr lang="en-GB" dirty="0" smtClean="0"/>
              <a:t>Written in C, profiles stack, OS, wait events from SGA</a:t>
            </a:r>
          </a:p>
          <a:p>
            <a:pPr lvl="1"/>
            <a:r>
              <a:rPr lang="en-US" dirty="0" smtClean="0"/>
              <a:t>Gathers data both if the session is on or off CPU</a:t>
            </a:r>
            <a:endParaRPr lang="en-GB" dirty="0" smtClean="0"/>
          </a:p>
          <a:p>
            <a:pPr lvl="1"/>
            <a:r>
              <a:rPr lang="en-GB" dirty="0" smtClean="0"/>
              <a:t>Not only for Oracle, use mainly for non CPU-bound.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dirty="0" smtClean="0"/>
              <a:t>Important limitations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Inaccurate</a:t>
            </a:r>
            <a:r>
              <a:rPr lang="en-US" dirty="0" smtClean="0"/>
              <a:t> as collection from different data sources is not atomic</a:t>
            </a:r>
          </a:p>
          <a:p>
            <a:pPr lvl="1"/>
            <a:r>
              <a:rPr lang="en-US" dirty="0" smtClean="0"/>
              <a:t>Important </a:t>
            </a:r>
            <a:r>
              <a:rPr lang="en-US" dirty="0" smtClean="0">
                <a:solidFill>
                  <a:srgbClr val="FF0000"/>
                </a:solidFill>
              </a:rPr>
              <a:t>overhead</a:t>
            </a:r>
            <a:r>
              <a:rPr lang="en-US" dirty="0" smtClean="0"/>
              <a:t> from </a:t>
            </a:r>
            <a:r>
              <a:rPr lang="en-US" dirty="0" err="1" smtClean="0"/>
              <a:t>userspace</a:t>
            </a:r>
            <a:r>
              <a:rPr lang="en-US" dirty="0" smtClean="0"/>
              <a:t> stack collection and unwinding, currently using </a:t>
            </a:r>
            <a:r>
              <a:rPr lang="en-US" dirty="0" err="1" smtClean="0"/>
              <a:t>libunwind-ptrace</a:t>
            </a:r>
            <a:endParaRPr lang="en-US" dirty="0"/>
          </a:p>
          <a:p>
            <a:r>
              <a:rPr lang="en-US" dirty="0"/>
              <a:t>Link: </a:t>
            </a:r>
            <a:endParaRPr lang="en-US" dirty="0" smtClean="0"/>
          </a:p>
          <a:p>
            <a:pPr lvl="1"/>
            <a:r>
              <a:rPr lang="en-US" dirty="0" smtClean="0"/>
              <a:t>https</a:t>
            </a:r>
            <a:r>
              <a:rPr lang="en-US" dirty="0"/>
              <a:t>://github.com/LucaCanali/Stack_Profiling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Large Hadron Collider </a:t>
            </a:r>
            <a:r>
              <a:rPr lang="en-US" dirty="0" smtClean="0"/>
              <a:t>– Run 2:</a:t>
            </a:r>
            <a:br>
              <a:rPr lang="en-US" dirty="0" smtClean="0"/>
            </a:br>
            <a:r>
              <a:rPr lang="en-US" dirty="0" smtClean="0"/>
              <a:t>Resumed Operations </a:t>
            </a:r>
            <a:r>
              <a:rPr lang="en-US" dirty="0"/>
              <a:t>after </a:t>
            </a:r>
            <a:r>
              <a:rPr lang="en-US" dirty="0" smtClean="0"/>
              <a:t>Upgrades</a:t>
            </a:r>
            <a:endParaRPr lang="en-GB" dirty="0"/>
          </a:p>
        </p:txBody>
      </p:sp>
      <p:sp>
        <p:nvSpPr>
          <p:cNvPr id="2" name="AutoShape 2" descr="data:image/jpeg;base64,/9j/4AAQSkZJRgABAQAAAQABAAD/2wCEAAkGBxQPEBQUEg8VFhQWEBYZFxcUFhUUFRUWFhQXFxQVGhcYHCggGBonGxUVIjEhJSkrLi4uFx8/OjMsNygtLysBCgoKDg0OGxAQGzQkHyQ0LSwsMzgsLCw0LC0sLCwsLCwyNCwsLCwsLCwsLCwsLC8sLCwsLCwsLCwsLCwsLDQsLP/AABEIALoBDwMBEQACEQEDEQH/xAAcAAEAAQUBAQAAAAAAAAAAAAAABgIDBAUHAQj/xABDEAABAwIDBQQHBgQFAwUAAAABAAIDBBEFITEGEkFRYSJxgZEHEzJCUqGxFCNicpLRM1OCwUNEotLxFlTCFSSTsvD/xAAaAQEAAwEBAQAAAAAAAAAAAAAAAgMEBQEG/8QAMhEBAAIBAwEFBgcAAgMAAAAAAAECAwQRITESIjJBoRMUUWGRsQVCUnGB0fDh8RUjwf/aAAwDAQACEQMRAD8A7ggICAgICAgICAgICAgICAgICAgICAgICAgICAgICAgICAgICAgICAgICAgICAgICAgIMauxCKnbvSytYPxGxPcNT4KVaWvO1Y3QvkrSN7TsjNd6QIGZRRvkPM/dt+efyWumivPinZjv+IUjwxv6NJU7fVDvYZGwdxcfMm3yV9dFSOszLLb8QyT0iIYMm1lW7/MEdzWD/wAVZGmxR5KZ1mafzfZbG0VV/wBzJ5j9l77DH+lH3rN+qV6PaaqH+Zd4hp+oXk6fF8HsavNH5vsz6fbSpb7W4/vbY/6SFXOkxz0W11+WOu0txRbcsOUsLm9WEOHkbH6qi2jn8stNPxKs+KNvVIqDFYaj+HKHHlo4f0nNZb47U8UNuPNjyeGWaoLRAQEBAQEBAQEBAQEBAQEBAQEBAQEBBYrayOBhfK8MYNSfp1PQKVazadqwje9aRvaeHPcd2/fJdtK3cb/McAXnuGjfG57l0cWiiOb8uZm11p4x8fND5pnSOLnuLnHVziXE+JW2IiI2hz5mZneQI8XoIXP9hjnflBd9FG1ojrL2K2t4Y3bCLA6h2lO/xAb9bKqdRij8y2NLmn8sshuzdT/IP6mf7lH3nF8fu99zz/p9Y/sOz9SP8B3gWn6Fe+84viTpM0fl+yxLQSs9qF472ut52UoyUnpKq2HJXrWfosgqapdjdY3BsRoRkQvDokuD7VyRWbLeRnP3x4+94+ay5dLW3NeJb8GvvTi/Mev/ACm1FWsmYHRuBB+XQjgVz7Vms7S6+PJXJXtVneGQopiAgICAgICAgICAgICAgICAgINJtBtVTUA++l7driNnakPLs+6OrrBXYtPfJ4Y4U5M9MfWWvpdqnfZjV1EYihd/AivvSy30cToLjMADIXJJyVk6eJv7OvM+c+UK/eNqe0txHlHnLnWOY5LWyb8rsh7LB7LB05nmdT8l08WGuONquVlzWyzvZi0tM+V27GwudyaL/wDA6qVrRWN7SrrS1p2rG6WYVsNI+xmfuj4WZu/Uch81iya6I8EN2P8AD5nm87JXh+yVPFpECeb+2fnkPBY76jJbrLbTS4qdI/8ArdR0bWiwCpaF0Qjkg99WOSB6sckHhhHJBhVeDRS+3G09SM/PVTrktXpKu+Kl/FG7QV+xjdYnlp5O7TfPUfNaaay0eKN2LJ+HUnwTt6o1XYZLTm0jLDg4ZtPj+62Uy1v4ZczLgyYvFC5hWJPpn7zD+ZvBw5H90yY4yRtJhz2xW3r/ANuj4bXNnjD2nI+YPEHquTek0naX0GLLXJWLVZSisEBAQEBAQEBAQEBAQEBAQYuJ4lFSxmSaRrGDi7ieQGpPQZqVKWvO1YRtetY3s5VtR6SpZ7spAYY9N8/xXd3CMeZ6hdTDoq15vzLnZdXa3FOIR/Y/CfttWPWG8bbyTFxvcA6Enmdel1dqMvs6cdekKcGP2l+enWWw2mxs1s5dpG3sxN0AbztzNr+Q4LzBh9nXbz80NRm9pbfy8mds1sq+qs992RcPif3ch1VefVRj7teZ+yzBpJyd63Efd0vCsFjp27rGBo6anqTqSuXe9rzvaXVpjrSNqw2jWAKCapAQEBAQEBAQWpoGvBDgCCMwRcFexO3MPJiJjaUPx3Zfcu+AXGpZqR1b+y24dTvxf6uVqdDt3sf0/pibK4gYpg0nsvNu53un+3irNTj7Vd/OFOhzdjJ2Z6T90/abrmu49QEBAQEBAQEBAQEBAQEEZ2v2yhw5u7/EnIu2MHTk5591vzPDppwaa2XnpCjNqK4+PNxjHMamrpPWTybx90DJjBya3gPmeJK6+PFXHG1YcrJktkney9gOzk9c77plmXzkdkwc7fEeg+Sjlz0xdevwSxYb5OnROMTwVuE4dIGvLpKh7I3ONhcWJcABoN0PHH2lix5J1GaJnpHLVlpGDDMR1nhh7E7MfaSJpW/dA9lp/wAQjUn8I+Z7lZqtR2O5Xr9lWl03b79un3dUp6cNGi5Tqr6AgICAgICAgICAg8IQRHavB9z7+MWzu8DgeDx46/8AK3abNv3Lfx/Tla7Tbf8Atp/P9pRRSbzGu+JoPmLrFaNpmHTrbtVifivrxIQEBAQEBAQEBAQEBBBtvduhR3gpyHVFu07VsN+fN/IcOPI7dNpe33rdPuyajU9ju16/Zx6aV0ji57i5zjcucSXOJ4k8SutEREbQ5kzM8ynWyGwLpbS1QIbqItCer+Q/DrztoufqNbt3cf1/ptwaTfvX+n9uq0VC2Joa1oAAsAAAAOQA0XNmZmd5dCIiOIRvb3DHVb6OFtwHTu3iPdaGXce+29bqQtWlyRji1vky6rHOSa1+aTUdI2JrWsaA1rQGgaAAWAWWZmZ3lqiIiNoZK8eiAgICAgICAgICAgIKZGBwIIuCCCOYOoXsTty8mImNpWKQBlogfYiZ5doD/wCqlbnvfHdCm1e5HlEf70ZKgsEBAQEBAQEBAQEBBBvSJtp9jaYKd3/uHDtO19S08fzngOGvK+3S6bt963T7smp1HY7tev2cdF3u4uc53Uuc4nzJJK63EQ5fV03YzZJlMBPUlvrNQHEBsXici/rw4c1ytRqpydynT7ung08U71+v2TH/AKloosjWwX6SNP0KzRgyz+WfovnPjj80fV4Ns6D/AL2L9Sl7tl/TLz3jF+qGVTY7STEblXA5w0tIwnPXK91CcWSvWJ+iUZKW6TDZgqtY9QEBAQEBAQEBAQEBAQEGhwCv9fUVTgezeMN/K3fF/G1/Fac1OxSsfuw6XL7TLkny429W+WZuEBAQEBAQEBAQEEa262oGHQdmxnkuI2nhzkI+EfM2C06bB7W3PSOqjUZvZ146uFTSukc5z3FznOJc45kk5kldqIiI2hyJned5e087o3BzHFrhoRqL5ZHgeqWrFo2ki0xO8KZpXSG73OcebiXHzKRER0JnfryouvXjzeHNNnm8PbXR6zsOxeemN4aiSPo1x3fFvsnxChfHS/ijdOt7V8M7JtgXpSlYQ2qiEjfjjAa8dS32XeG6sWTQVnmk7NWPW2ji8bul4PjMNZHvwSh7eNsnNPJzTm09652THbHO1ob6ZK3jess9QTEBAQEBAQEBAQEEe2uxgQx+qYfvHjO3usOp7zoPFatNh7U9qekMGu1HYr2K9Z9IYOwrLCR3NzR+kE/+SnrJ5iFf4bXu2t/v9yl6xOmICAgICAgICAgx8QrWU8T5ZHWYxpc49By5nopVrNpisI2tFYmZfPe0OMPrqh80nvGzW8GMHssHd8yTzXexY4x1isOLkyTe02li0VFJO/cijc93JovbqToB1Kle9aRvadnla2tO1Y3TTCPRpLJYzyhg+Fg33eLjkPmsOTX1jwRu100Vp8U7JbQejqkjtvRGQ85HE/IWb8lltrMtvPZprpMUeW7dU+zFNH7NLCO6Nn7KmcuSetp+q6MVI6RH0ZX/AKLD/Jj/AEN/ZR7dvil2Y+Dm/pY2ZEfqZ4WBjbujkDAGi57THEDLg8X7lt0mS1pmu7Fq6VrEW2RfZ6gp5T6upe6Mk9iVpFgfhe0i1uuXVbMlstY3rz8mTHGK07W4+baYz6O6mAF0RE7Pw9mS35Cc/Ak9FDHrcduLcLMmjvXmOUcwzEZqKbfic6ORpsQQRfmx7TqOh+RWm9K5K7TzCil7UtvHEu47H7TMxGHeHZkbYSMvfdPAjm02Nj38lxc+CcVtp6eTrYc0ZK7x1b9ULhAQEBAQEBAQaLaLaJlKC1tnSkZN4N6u/bUrRh085OZ6Mep1dcUbRzb/AHVz6Wd0jy5xLnONyTqSunERWNocO1ptO88zLouzdF6mFrTra57zmf28Fyc1+3eZfQ6bF7LHFfPzblVLxAQEBAQEBAQEHMfTFjRHq6Rp1Akk7rkRt8w4+DV0tBi63n9oYNbk6Uj95RrZHY19baSS7Ib5H3pPy8h+Ly6X6jVRj7teZ+ynBppyczxH3ddwfA4qZgZFGGtHAcTzJ1J6lcm97Xne07unSlaRtWG0awBQSVICAgwsYw5lVA+F/svba/EHVrh1BAPgp47zS0WhDJSL1msuF4nh76WZ0Uos5p8HDg4cwQu7S8XrFocS9Jpaay3uzO2MtGAx49bD8JPaYPwO5fhOXcs+fS1ycxxK7DqrY+J5hK6+gocbZdjw2cNydYNlb0c0+23zHIhY62zaaeY49G2YxaiOJ59UEwszYLiLBMLAkNeR7EkTjbfB4gHPmCLLdfs6jFPZ/wBLHTtYMve/0O5MNwuK66pAQEBAQEGLX4jFTt3pZGtHC+p7gMz4KdMdrztWFeTLTHG9p2QzGttHSXbTgsb8Z9s9w0b369y3YtJEc35czPr5txj4+aK71zcm5JuScyTzutjmykuymEGRwlcOyPZHM/F3BYtVm2jsR/LpaHTbz7S3Ty/tP4mWC57rq0BAQEBAQEBAQEHJG4IcVxmqdJf1MM26/wDFudhkY79wk9L811Jy+xwViOs/7dzYx+2z2mekf7Z1OlpgwAAAACwAyAA0AC5bpMhAQEBAQEGg2s2ZZXx/DK0dh9tPwnm0q/BnnFPyUZ8EZY+bj+JYbJSyGOZha4eThzaeIXYpkreN6uRfHak7WWGOsQQbEaEZEHmCpyrZOK4jLUwiOWT1m7mwvsXtysQH62PEG+g5KumOtLb1jZO2a9q9m07umHbKOkbAyWN5LqSKQuZumxcCCCCR8PzXNrpZybzWfOYdO+rrjmK2jyiWbBtxRv1lc38zH/UAhQnSZY8ko1uGfP0ZjdqKQ/5qPxNvqoe75f0p+84f1Q9dtPSD/NR+Bv8ARPd8v6T3nD+qGNNtnRt/xi78rHn5kWUo0mWfJCdbhjz9Jayq9IMY/hwPd+chg+Vyrq6G3nKi34jX8tWjrts6mXJrmxj8Az/UbnystFNJjr15ZMmuy26cNFJKXkuc4ucdS4kk+JWiIiI2hkmZmd5ehHiTYBs06Qh8oIbwbxPfyHRYc+qiO7T6ujptDNu9k6fBPqanDAAAue66+gICAgICAgICAgIMDC8NZAJCyx9bO+VxHEvP7AKd7zbbfy4QpWK77efLPUExAQEBAQEBBgYthMVUzcljDhwvqDzBGYPcp0yWpO9ZQvjreNrQ51jfo+liJdTu9Y34XWbIPHR3yXRxa2s8X4c7LorRzTlGYMNkdOyB0bmve8Ns4FpF9TY8ALnwWqclYpN4niGOMdpvFJjaZZm09aJquXd9iMiJvdGAD/q3lXpqTXHG/nz9Vmqt2ss7eXH0a0K9nVhHioLx4rCCsLx4rajxusO2cnmt2NxvN+Xk3VZsmpx1+bXi0WW/WNo+aZYNsvHDYkbz/idw7hwWDLqL5OOkOnh0mPFz1n4pFHEGqhqXEBAQEBAQEBAQEBAQRD0fY6Jo30shtNTPcyx1dGxxaxw52tunuHNa9Vi7MxeOk8s2my9qJpPWEvWRpEBAQEBAQEBAIQRH0g7QsoILNsaiQERjIlgOTpegHDmfFatLgnJbnpHX+mbU5ox146+X9o/sbsXFU0Eckm+2R5e7ea7Pd3iG5EEaC+nFaM+rvTLMV6Qz4dJS+OJt1llVHo6+CpP9TAfmCPooxr586+pb8Pjyt6MR3o/mGkzD3hw/dT9+r8Fc/h9v1QN2Cm/ms8nH+ye/V+Dz/wAff9UMqHYF3vVH6Wf3LlCdd8K+qcfh3xt6f8tnS7Cwt9ovf3mw/wBIB+aqtrMk9OFtdBijrvP++Te0OBxQ+xE1vUDPz1Kz2yWv4paqYqU8MbNiyEDgoLFxAQEBAQEBAQEBAQEBAQca2/o5cNxIVMBLRKfWNcNA/SVh5g624755Lr6a1cuLsW8v9Dl6is4svbr5/wClOtj9toq9oY4iOe2cZOTuZYT7Q6aj5rDn01sXPWGzDqK5OOkpWszQICAgICAgIIjtft3DQgsjIlqNNwHssPN5Gn5Rn3arXg0tsnM8QzZtTXHxHMuU0cM+LVgD3lz5HXe/4GDUgaAAZAcyF07Wpgx8dIc6sWzX2nrLvWHUzYo2saLNa0NaOQAsB5LhTMzO8uzEREbQyl49LIPLIPbICAgICAgICAgICAgICAgICAg1m0WCx10DoZRkc2uHtMcNHDr9QSrMWW2O3ahDJjjJXsy4Rj+BzUE25KLZ3Y9t914GjmngemoXbxZa5a7w4+TFbHbaW/wD0jVVMA2W07B8ZtIB0fx/qB71Rl0WO/NeJXY9XevE8wneF+kiimsHvdC7lK02/W2487LFfRZa9I3bKavHbrwklHisEwvFURP/ACPa76FZ7UtXrGy+t626SzFBIJQa+txymg/i1UTOjpGg+V7lWVxXt0iULZKV6yjOKek6kiuIg+Z34WljPFz7fIFaKaHJPXhnvrMcdOUDx/0gVdWC1rhDGfdiJ3iORk1PhZbsWkx056yx5NVkvx0hH8KwuWqkEcLN53Hg1o+Jx4D/APZq/Jkrjje0qaY7XnasO1bHbLsoY7DtPdYvfbNx4AcmjgFxc+ectt56eTr4cMYo2jqk4CoXPUBAQEBAQEBAQEBAQEBAQEBAQEBAQEGHimGRVUZjmjD2HgefMHUHqM1Kl7Uneso2pFo2s5htD6MZGEupH77f5chAeOgfo7xt3ldLFr4ni8fywZNHMc0QbEMOlpzaaF8Z/G0gHudofArbS9b+Gd2O1LU8UbMUtB4KaPC4yZzdHuHc4j6LzaJe7zHR5JIXe04nvJP1SIiOjyeeqgABejLoMNmqDaGF7+rWktHe7QeJUL5K08U7JVpa/hjdNMC9GsjyHVL9wfBHm49C7QeF+9YsuviOKQ2Y9FM83l0rB8DipWBkUYa3pqTzJOZPUrnXyWvO9p3b6UrSNqw2gFlBJ6gICAgICAgICAgICAgICAgICAgICAgICAQgtS07XCxAIPAi4QaOs2Mo5c3UkVzxa3cPm2yurqMtelpVTgxz1rDWv9G9EdIXDulk/u5We+5vj6Qr90xfD1kZ6OKIf4Lj3ySf2cnvmb4+kHumL4estlSbHUkRu2liuOJaHHzdcqu2oy262lZXBjr0rDcxUjWiwGSpWrzWgIKkBAQEBAQEBAQEBAQEBAQEBAQEBAQEBAQEBAQEBAQEBAQEBAQEBAQEBAQEBAQEBAQEBAQEBAQEBBS94aLk2HXrkgqQW3ztbe7hkQD0JtYd+Y80FH2xnxfJ37ILwN0FLJQ69iDumxtnY2BsetiPNB5LM1lt42vp1QUNq2Egb4uTYA5XPIX1QXJZQwXcQM7DqeQ5nogpiqWuNg7tWvum7XW57pzsguoLcUu9vWGQda/MjW3cbjvBQemUBwaXDeIJA4kC1yO6480HskgaC5xAABJJyAAzJJ4BBUEHgcL2vmADbjY3sfkfJBYdWsF+3kNTnui2oLtB5oL7TcXBuCgonmbG0ue5rWtFy5xDWgcyTkAvYiZnaHkzERvLXUe0tJM8Mjq4XPJsGh7buPIfF4Ky2HJWN5rKFc2O07RMLuIY3T0zg2apijcW7wa97WktJIvYnS4PkvK4r3jesbvbZKVna07LdLtHSSvDI6yF73GzWtkaXE65AHNe2w5KxvNZeRlpM7RMFTtJSRPcySsha9ps5rpGhwPIgnJIw5JjeKyTlpE7TMMqgxGKoaXQzRyAGxMb2vAPI2ORULUtXi0bJVvW3hnd7S4hFK57I5mPdG6z2tcC5huRZwGmYPkk0tWImY6kXrMzET0ez10cb2Rvla18l9xpIDn213RxskVtMTMRxD2bRE7SyFF6ICAgICAgIPHNBBBFwRYg5gg6hBheudH937Tj/DJubj8R/Dx5i3E2QKlgjjbqfvWEmxLnEvFzYDXuQXhWN5P/APjk/wBqCuql3GkgXOjRzcTZo7rnyugx2xepcw3ycAxxPF1yWvPUuLgeZeOSCqqlDZIy4gCz9e4IKamqY9rmDtkt9luetwLn3RkczyQVPY5rmOtv2YWm1g65tdwvYZ2z8EFyOoY8ge8MwHNLXciQHDPXUc0HtVIWt7PtOO63vPHuAuT0BQVwxhjQ0aAcdT1PMoML1ZkaZG+1cGP8rL7ovycC/Pk/ogvVcgfA9w0MRI8WoDPunbvuOPZ/Cfg6A8PLkEFL2F0koBsTAwA8rmXNBVHUbgAdGWWFsgXMFuRbo3vsgyI7WG7axFxa1rHO4sggm08X2/FoKKQn7OyD1z2AkesdcgA24ZN83Ldhn2eCckdd9v2Y8se0zRjnp1b6t2LoZWhpo422IIMbRG7I3sXMsSD1VFdTlrPiXTp8U/lRLbWaGPGYHT05mjFDnG2MSk9uax3DkbHNatPFp089mdp3/b4MueaxnjtRvG37/FudmqygnqGiHC3QyNaXNkfTMiAtkbOGYOf1VWauWte9feP33XYrY5t3a7fxs0FLPQsxPEft4hIMrPV+tZv52dv2yNvd+SvmMs4aez3891ETjjNf2m3kydnWwyYyH4cy1M2mInLGuZEXG+6ACBnf1ZsPhPUqOXtRg2y9d+Pili7M598fTbn4NRCyeCsr62m7Rp614li/mQuc4v8ALdB6a8LG2ZpalMdvOOJ+auO1W9slfKef2b/FcTjq8QwiaJ12P9eRzB3W3aeRByKopSaYslZ+S694vkx2j5ugrA2iAgICAgICAgsyMJkYbZBr7+O7b6FBTWtJaLNJIew2Fr2DgTqeSD37Qf5L/wDR/uQUSweseN4ENaLjOx3zcH2TcWFx/WeSBJQMcCDvZ/jflyOuqAxryYy4Zhrg61rXyFx0NroK6mM5PZ7beHxN4tP9jwPS9w9lkcCCGbzbZ2IDge4mxHj5oLb7yFvYIDXB286wOV8gAb3N7HoSg9i7chdwbdre/wB8+Y3f6Xc0FdWwubuj3jYnSzfePfbIdSEFIo2j4v1v/dBZdTFrJWNHZLSWZ8XA7zczf2s7n4uiDMljDgQRcEZoMSnika997HsMa1x96xecwND2hf5cgF0VDuML79C0g9xuMu+yCqkjLW2NrlznWGg3nF1vmgje1uz80s0VXRva2phFrP8AYlZn2D+p36jmMiNWDNWKzjv4Z9GfNitMxenWGKcQxectY2iipu0N6V8jZRYHOzGm+fj3jVS7GnrzNt/ltsh289uOzt/O6jaSgrG4pDV01KJgyk3DeRkY3i6W/tG+jgV7ivjnDNLTtzv9nmWmSM0XrG/G33bDDcVxF8rGzYYyOMu7TxOxxaLa7oOarvjwxWZrfef2WUvlmdrV2j92PgezzhX18tRTsMcr4zEXiN9wA7esMy3Ua2UsmaPZUrWeY33Rx4p9pebRxO2z3ZnCJ8OqpYWML6GQl8bt5t4HnVhBO8W5WyB93m5M2SmWkWnxR6mLHbHeax4Z9F7ZHCZaeor3yx7rZqovjN2nebd+dgTbUaqOfJW1aRHlCWGlq2vM+ctJ/wBEyU2KwTU7b0vrHPLd4AQucwhwDSc2ns2tytwCu96i+Ga28X3U+7zXNFq9Ps6GsDcICAgICAgICAgICAgICAgICDxrbaCyD1AQEBAQEBAQEBAQEBAQEBAQEBAQEBAQEBAQEBAQEBAQEBAQEBAQEBAQEBAQEBAQEBAQEBAQ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PEBQUEg8VFhQWEBYZFxcUFhUUFRUWFhQXFxQVGhcYHCggGBonGxUVIjEhJSkrLi4uFx8/OjMsNygtLysBCgoKDg0OGxAQGzQkHyQ0LSwsMzgsLCw0LC0sLCwsLCwyNCwsLCwsLCwsLCwsLC8sLCwsLCwsLCwsLCwsLDQsLP/AABEIALoBDwMBEQACEQEDEQH/xAAcAAEAAQUBAQAAAAAAAAAAAAAABgIDBAUHAQj/xABDEAABAwIDBQQHBgQFAwUAAAABAAIDBBEFITEGEkFRYSJxgZEHEzJCUqGxFCNicpLRM1OCwUNEotLxFlTCFSSTsvD/xAAaAQEAAwEBAQAAAAAAAAAAAAAAAgMEBQEG/8QAMhEBAAIBAwEFBgcAAgMAAAAAAAECAwQRITESIjJBoRMUUWGRsQVCUnGB0fDh8RUjwf/aAAwDAQACEQMRAD8A7ggICAgICAgICAgICAgICAgICAgICAgICAgICAgICAgICAgICAgICAgICAgICAgICAgIMauxCKnbvSytYPxGxPcNT4KVaWvO1Y3QvkrSN7TsjNd6QIGZRRvkPM/dt+efyWumivPinZjv+IUjwxv6NJU7fVDvYZGwdxcfMm3yV9dFSOszLLb8QyT0iIYMm1lW7/MEdzWD/wAVZGmxR5KZ1mafzfZbG0VV/wBzJ5j9l77DH+lH3rN+qV6PaaqH+Zd4hp+oXk6fF8HsavNH5vsz6fbSpb7W4/vbY/6SFXOkxz0W11+WOu0txRbcsOUsLm9WEOHkbH6qi2jn8stNPxKs+KNvVIqDFYaj+HKHHlo4f0nNZb47U8UNuPNjyeGWaoLRAQEBAQEBAQEBAQEBAQEBAQEBAQEBBYrayOBhfK8MYNSfp1PQKVazadqwje9aRvaeHPcd2/fJdtK3cb/McAXnuGjfG57l0cWiiOb8uZm11p4x8fND5pnSOLnuLnHVziXE+JW2IiI2hz5mZneQI8XoIXP9hjnflBd9FG1ojrL2K2t4Y3bCLA6h2lO/xAb9bKqdRij8y2NLmn8sshuzdT/IP6mf7lH3nF8fu99zz/p9Y/sOz9SP8B3gWn6Fe+84viTpM0fl+yxLQSs9qF472ut52UoyUnpKq2HJXrWfosgqapdjdY3BsRoRkQvDokuD7VyRWbLeRnP3x4+94+ay5dLW3NeJb8GvvTi/Mev/ACm1FWsmYHRuBB+XQjgVz7Vms7S6+PJXJXtVneGQopiAgICAgICAgICAgICAgICAgINJtBtVTUA++l7driNnakPLs+6OrrBXYtPfJ4Y4U5M9MfWWvpdqnfZjV1EYihd/AivvSy30cToLjMADIXJJyVk6eJv7OvM+c+UK/eNqe0txHlHnLnWOY5LWyb8rsh7LB7LB05nmdT8l08WGuONquVlzWyzvZi0tM+V27GwudyaL/wDA6qVrRWN7SrrS1p2rG6WYVsNI+xmfuj4WZu/Uch81iya6I8EN2P8AD5nm87JXh+yVPFpECeb+2fnkPBY76jJbrLbTS4qdI/8ArdR0bWiwCpaF0Qjkg99WOSB6sckHhhHJBhVeDRS+3G09SM/PVTrktXpKu+Kl/FG7QV+xjdYnlp5O7TfPUfNaaay0eKN2LJ+HUnwTt6o1XYZLTm0jLDg4ZtPj+62Uy1v4ZczLgyYvFC5hWJPpn7zD+ZvBw5H90yY4yRtJhz2xW3r/ANuj4bXNnjD2nI+YPEHquTek0naX0GLLXJWLVZSisEBAQEBAQEBAQEBAQEBAQYuJ4lFSxmSaRrGDi7ieQGpPQZqVKWvO1YRtetY3s5VtR6SpZ7spAYY9N8/xXd3CMeZ6hdTDoq15vzLnZdXa3FOIR/Y/CfttWPWG8bbyTFxvcA6Enmdel1dqMvs6cdekKcGP2l+enWWw2mxs1s5dpG3sxN0AbztzNr+Q4LzBh9nXbz80NRm9pbfy8mds1sq+qs992RcPif3ch1VefVRj7teZ+yzBpJyd63Efd0vCsFjp27rGBo6anqTqSuXe9rzvaXVpjrSNqw2jWAKCapAQEBAQEBAQWpoGvBDgCCMwRcFexO3MPJiJjaUPx3Zfcu+AXGpZqR1b+y24dTvxf6uVqdDt3sf0/pibK4gYpg0nsvNu53un+3irNTj7Vd/OFOhzdjJ2Z6T90/abrmu49QEBAQEBAQEBAQEBAQEEZ2v2yhw5u7/EnIu2MHTk5591vzPDppwaa2XnpCjNqK4+PNxjHMamrpPWTybx90DJjBya3gPmeJK6+PFXHG1YcrJktkney9gOzk9c77plmXzkdkwc7fEeg+Sjlz0xdevwSxYb5OnROMTwVuE4dIGvLpKh7I3ONhcWJcABoN0PHH2lix5J1GaJnpHLVlpGDDMR1nhh7E7MfaSJpW/dA9lp/wAQjUn8I+Z7lZqtR2O5Xr9lWl03b79un3dUp6cNGi5Tqr6AgICAgICAgICAg8IQRHavB9z7+MWzu8DgeDx46/8AK3abNv3Lfx/Tla7Tbf8Atp/P9pRRSbzGu+JoPmLrFaNpmHTrbtVifivrxIQEBAQEBAQEBAQEBBBtvduhR3gpyHVFu07VsN+fN/IcOPI7dNpe33rdPuyajU9ju16/Zx6aV0ji57i5zjcucSXOJ4k8SutEREbQ5kzM8ynWyGwLpbS1QIbqItCer+Q/DrztoufqNbt3cf1/ptwaTfvX+n9uq0VC2Joa1oAAsAAAAOQA0XNmZmd5dCIiOIRvb3DHVb6OFtwHTu3iPdaGXce+29bqQtWlyRji1vky6rHOSa1+aTUdI2JrWsaA1rQGgaAAWAWWZmZ3lqiIiNoZK8eiAgICAgICAgICAgIKZGBwIIuCCCOYOoXsTty8mImNpWKQBlogfYiZ5doD/wCqlbnvfHdCm1e5HlEf70ZKgsEBAQEBAQEBAQEBBBvSJtp9jaYKd3/uHDtO19S08fzngOGvK+3S6bt963T7smp1HY7tev2cdF3u4uc53Uuc4nzJJK63EQ5fV03YzZJlMBPUlvrNQHEBsXici/rw4c1ytRqpydynT7ung08U71+v2TH/AKloosjWwX6SNP0KzRgyz+WfovnPjj80fV4Ns6D/AL2L9Sl7tl/TLz3jF+qGVTY7STEblXA5w0tIwnPXK91CcWSvWJ+iUZKW6TDZgqtY9QEBAQEBAQEBAQEBAQEGhwCv9fUVTgezeMN/K3fF/G1/Fac1OxSsfuw6XL7TLkny429W+WZuEBAQEBAQEBAQEEa262oGHQdmxnkuI2nhzkI+EfM2C06bB7W3PSOqjUZvZ146uFTSukc5z3FznOJc45kk5kldqIiI2hyJned5e087o3BzHFrhoRqL5ZHgeqWrFo2ki0xO8KZpXSG73OcebiXHzKRER0JnfryouvXjzeHNNnm8PbXR6zsOxeemN4aiSPo1x3fFvsnxChfHS/ijdOt7V8M7JtgXpSlYQ2qiEjfjjAa8dS32XeG6sWTQVnmk7NWPW2ji8bul4PjMNZHvwSh7eNsnNPJzTm09652THbHO1ob6ZK3jess9QTEBAQEBAQEBAQEEe2uxgQx+qYfvHjO3usOp7zoPFatNh7U9qekMGu1HYr2K9Z9IYOwrLCR3NzR+kE/+SnrJ5iFf4bXu2t/v9yl6xOmICAgICAgICAgx8QrWU8T5ZHWYxpc49By5nopVrNpisI2tFYmZfPe0OMPrqh80nvGzW8GMHssHd8yTzXexY4x1isOLkyTe02li0VFJO/cijc93JovbqToB1Kle9aRvadnla2tO1Y3TTCPRpLJYzyhg+Fg33eLjkPmsOTX1jwRu100Vp8U7JbQejqkjtvRGQ85HE/IWb8lltrMtvPZprpMUeW7dU+zFNH7NLCO6Nn7KmcuSetp+q6MVI6RH0ZX/AKLD/Jj/AEN/ZR7dvil2Y+Dm/pY2ZEfqZ4WBjbujkDAGi57THEDLg8X7lt0mS1pmu7Fq6VrEW2RfZ6gp5T6upe6Mk9iVpFgfhe0i1uuXVbMlstY3rz8mTHGK07W4+baYz6O6mAF0RE7Pw9mS35Cc/Ak9FDHrcduLcLMmjvXmOUcwzEZqKbfic6ORpsQQRfmx7TqOh+RWm9K5K7TzCil7UtvHEu47H7TMxGHeHZkbYSMvfdPAjm02Nj38lxc+CcVtp6eTrYc0ZK7x1b9ULhAQEBAQEBAQaLaLaJlKC1tnSkZN4N6u/bUrRh085OZ6Mep1dcUbRzb/AHVz6Wd0jy5xLnONyTqSunERWNocO1ptO88zLouzdF6mFrTra57zmf28Fyc1+3eZfQ6bF7LHFfPzblVLxAQEBAQEBAQEHMfTFjRHq6Rp1Akk7rkRt8w4+DV0tBi63n9oYNbk6Uj95RrZHY19baSS7Ib5H3pPy8h+Ly6X6jVRj7teZ+ynBppyczxH3ddwfA4qZgZFGGtHAcTzJ1J6lcm97Xne07unSlaRtWG0awBQSVICAgwsYw5lVA+F/svba/EHVrh1BAPgp47zS0WhDJSL1msuF4nh76WZ0Uos5p8HDg4cwQu7S8XrFocS9Jpaay3uzO2MtGAx49bD8JPaYPwO5fhOXcs+fS1ycxxK7DqrY+J5hK6+gocbZdjw2cNydYNlb0c0+23zHIhY62zaaeY49G2YxaiOJ59UEwszYLiLBMLAkNeR7EkTjbfB4gHPmCLLdfs6jFPZ/wBLHTtYMve/0O5MNwuK66pAQEBAQEGLX4jFTt3pZGtHC+p7gMz4KdMdrztWFeTLTHG9p2QzGttHSXbTgsb8Z9s9w0b369y3YtJEc35czPr5txj4+aK71zcm5JuScyTzutjmykuymEGRwlcOyPZHM/F3BYtVm2jsR/LpaHTbz7S3Ty/tP4mWC57rq0BAQEBAQEBAQEHJG4IcVxmqdJf1MM26/wDFudhkY79wk9L811Jy+xwViOs/7dzYx+2z2mekf7Z1OlpgwAAAACwAyAA0AC5bpMhAQEBAQEGg2s2ZZXx/DK0dh9tPwnm0q/BnnFPyUZ8EZY+bj+JYbJSyGOZha4eThzaeIXYpkreN6uRfHak7WWGOsQQbEaEZEHmCpyrZOK4jLUwiOWT1m7mwvsXtysQH62PEG+g5KumOtLb1jZO2a9q9m07umHbKOkbAyWN5LqSKQuZumxcCCCCR8PzXNrpZybzWfOYdO+rrjmK2jyiWbBtxRv1lc38zH/UAhQnSZY8ko1uGfP0ZjdqKQ/5qPxNvqoe75f0p+84f1Q9dtPSD/NR+Bv8ARPd8v6T3nD+qGNNtnRt/xi78rHn5kWUo0mWfJCdbhjz9Jayq9IMY/hwPd+chg+Vyrq6G3nKi34jX8tWjrts6mXJrmxj8Az/UbnystFNJjr15ZMmuy26cNFJKXkuc4ucdS4kk+JWiIiI2hkmZmd5ehHiTYBs06Qh8oIbwbxPfyHRYc+qiO7T6ujptDNu9k6fBPqanDAAAue66+gICAgICAgICAgIMDC8NZAJCyx9bO+VxHEvP7AKd7zbbfy4QpWK77efLPUExAQEBAQEBBgYthMVUzcljDhwvqDzBGYPcp0yWpO9ZQvjreNrQ51jfo+liJdTu9Y34XWbIPHR3yXRxa2s8X4c7LorRzTlGYMNkdOyB0bmve8Ns4FpF9TY8ALnwWqclYpN4niGOMdpvFJjaZZm09aJquXd9iMiJvdGAD/q3lXpqTXHG/nz9Vmqt2ss7eXH0a0K9nVhHioLx4rCCsLx4rajxusO2cnmt2NxvN+Xk3VZsmpx1+bXi0WW/WNo+aZYNsvHDYkbz/idw7hwWDLqL5OOkOnh0mPFz1n4pFHEGqhqXEBAQEBAQEBAQEBAQRD0fY6Jo30shtNTPcyx1dGxxaxw52tunuHNa9Vi7MxeOk8s2my9qJpPWEvWRpEBAQEBAQEBAIQRH0g7QsoILNsaiQERjIlgOTpegHDmfFatLgnJbnpHX+mbU5ox146+X9o/sbsXFU0Eckm+2R5e7ea7Pd3iG5EEaC+nFaM+rvTLMV6Qz4dJS+OJt1llVHo6+CpP9TAfmCPooxr586+pb8Pjyt6MR3o/mGkzD3hw/dT9+r8Fc/h9v1QN2Cm/ms8nH+ye/V+Dz/wAff9UMqHYF3vVH6Wf3LlCdd8K+qcfh3xt6f8tnS7Cwt9ovf3mw/wBIB+aqtrMk9OFtdBijrvP++Te0OBxQ+xE1vUDPz1Kz2yWv4paqYqU8MbNiyEDgoLFxAQEBAQEBAQEBAQEBAQca2/o5cNxIVMBLRKfWNcNA/SVh5g624755Lr6a1cuLsW8v9Dl6is4svbr5/wClOtj9toq9oY4iOe2cZOTuZYT7Q6aj5rDn01sXPWGzDqK5OOkpWszQICAgICAgIIjtft3DQgsjIlqNNwHssPN5Gn5Rn3arXg0tsnM8QzZtTXHxHMuU0cM+LVgD3lz5HXe/4GDUgaAAZAcyF07Wpgx8dIc6sWzX2nrLvWHUzYo2saLNa0NaOQAsB5LhTMzO8uzEREbQyl49LIPLIPbICAgICAgICAgICAgICAgICAg1m0WCx10DoZRkc2uHtMcNHDr9QSrMWW2O3ahDJjjJXsy4Rj+BzUE25KLZ3Y9t914GjmngemoXbxZa5a7w4+TFbHbaW/wD0jVVMA2W07B8ZtIB0fx/qB71Rl0WO/NeJXY9XevE8wneF+kiimsHvdC7lK02/W2487LFfRZa9I3bKavHbrwklHisEwvFURP/ACPa76FZ7UtXrGy+t626SzFBIJQa+txymg/i1UTOjpGg+V7lWVxXt0iULZKV6yjOKek6kiuIg+Z34WljPFz7fIFaKaHJPXhnvrMcdOUDx/0gVdWC1rhDGfdiJ3iORk1PhZbsWkx056yx5NVkvx0hH8KwuWqkEcLN53Hg1o+Jx4D/APZq/Jkrjje0qaY7XnasO1bHbLsoY7DtPdYvfbNx4AcmjgFxc+ectt56eTr4cMYo2jqk4CoXPUBAQEBAQEBAQEBAQEBAQEBAQEBAQEGHimGRVUZjmjD2HgefMHUHqM1Kl7Uneso2pFo2s5htD6MZGEupH77f5chAeOgfo7xt3ldLFr4ni8fywZNHMc0QbEMOlpzaaF8Z/G0gHudofArbS9b+Gd2O1LU8UbMUtB4KaPC4yZzdHuHc4j6LzaJe7zHR5JIXe04nvJP1SIiOjyeeqgABejLoMNmqDaGF7+rWktHe7QeJUL5K08U7JVpa/hjdNMC9GsjyHVL9wfBHm49C7QeF+9YsuviOKQ2Y9FM83l0rB8DipWBkUYa3pqTzJOZPUrnXyWvO9p3b6UrSNqw2gFlBJ6gICAgICAgICAgICAgICAgICAgICAgICAQgtS07XCxAIPAi4QaOs2Mo5c3UkVzxa3cPm2yurqMtelpVTgxz1rDWv9G9EdIXDulk/u5We+5vj6Qr90xfD1kZ6OKIf4Lj3ySf2cnvmb4+kHumL4estlSbHUkRu2liuOJaHHzdcqu2oy262lZXBjr0rDcxUjWiwGSpWrzWgIKkBAQEBAQEBAQEBAQEBAQEBAQEBAQEBAQEBAQEBAQEBAQEBAQEBAQEBAQEBAQEBAQEBAQEBAQEBBS94aLk2HXrkgqQW3ztbe7hkQD0JtYd+Y80FH2xnxfJ37ILwN0FLJQ69iDumxtnY2BsetiPNB5LM1lt42vp1QUNq2Egb4uTYA5XPIX1QXJZQwXcQM7DqeQ5nogpiqWuNg7tWvum7XW57pzsguoLcUu9vWGQda/MjW3cbjvBQemUBwaXDeIJA4kC1yO6480HskgaC5xAABJJyAAzJJ4BBUEHgcL2vmADbjY3sfkfJBYdWsF+3kNTnui2oLtB5oL7TcXBuCgonmbG0ue5rWtFy5xDWgcyTkAvYiZnaHkzERvLXUe0tJM8Mjq4XPJsGh7buPIfF4Ky2HJWN5rKFc2O07RMLuIY3T0zg2apijcW7wa97WktJIvYnS4PkvK4r3jesbvbZKVna07LdLtHSSvDI6yF73GzWtkaXE65AHNe2w5KxvNZeRlpM7RMFTtJSRPcySsha9ps5rpGhwPIgnJIw5JjeKyTlpE7TMMqgxGKoaXQzRyAGxMb2vAPI2ORULUtXi0bJVvW3hnd7S4hFK57I5mPdG6z2tcC5huRZwGmYPkk0tWImY6kXrMzET0ez10cb2Rvla18l9xpIDn213RxskVtMTMRxD2bRE7SyFF6ICAgICAgIPHNBBBFwRYg5gg6hBheudH937Tj/DJubj8R/Dx5i3E2QKlgjjbqfvWEmxLnEvFzYDXuQXhWN5P/APjk/wBqCuql3GkgXOjRzcTZo7rnyugx2xepcw3ycAxxPF1yWvPUuLgeZeOSCqqlDZIy4gCz9e4IKamqY9rmDtkt9luetwLn3RkczyQVPY5rmOtv2YWm1g65tdwvYZ2z8EFyOoY8ge8MwHNLXciQHDPXUc0HtVIWt7PtOO63vPHuAuT0BQVwxhjQ0aAcdT1PMoML1ZkaZG+1cGP8rL7ovycC/Pk/ogvVcgfA9w0MRI8WoDPunbvuOPZ/Cfg6A8PLkEFL2F0koBsTAwA8rmXNBVHUbgAdGWWFsgXMFuRbo3vsgyI7WG7axFxa1rHO4sggm08X2/FoKKQn7OyD1z2AkesdcgA24ZN83Ldhn2eCckdd9v2Y8se0zRjnp1b6t2LoZWhpo422IIMbRG7I3sXMsSD1VFdTlrPiXTp8U/lRLbWaGPGYHT05mjFDnG2MSk9uax3DkbHNatPFp089mdp3/b4MueaxnjtRvG37/FudmqygnqGiHC3QyNaXNkfTMiAtkbOGYOf1VWauWte9feP33XYrY5t3a7fxs0FLPQsxPEft4hIMrPV+tZv52dv2yNvd+SvmMs4aez3891ETjjNf2m3kydnWwyYyH4cy1M2mInLGuZEXG+6ACBnf1ZsPhPUqOXtRg2y9d+Pili7M598fTbn4NRCyeCsr62m7Rp614li/mQuc4v8ALdB6a8LG2ZpalMdvOOJ+auO1W9slfKef2b/FcTjq8QwiaJ12P9eRzB3W3aeRByKopSaYslZ+S694vkx2j5ugrA2iAgICAgICAgsyMJkYbZBr7+O7b6FBTWtJaLNJIew2Fr2DgTqeSD37Qf5L/wDR/uQUSweseN4ENaLjOx3zcH2TcWFx/WeSBJQMcCDvZ/jflyOuqAxryYy4Zhrg61rXyFx0NroK6mM5PZ7beHxN4tP9jwPS9w9lkcCCGbzbZ2IDge4mxHj5oLb7yFvYIDXB286wOV8gAb3N7HoSg9i7chdwbdre/wB8+Y3f6Xc0FdWwubuj3jYnSzfePfbIdSEFIo2j4v1v/dBZdTFrJWNHZLSWZ8XA7zczf2s7n4uiDMljDgQRcEZoMSnika997HsMa1x96xecwND2hf5cgF0VDuML79C0g9xuMu+yCqkjLW2NrlznWGg3nF1vmgje1uz80s0VXRva2phFrP8AYlZn2D+p36jmMiNWDNWKzjv4Z9GfNitMxenWGKcQxectY2iipu0N6V8jZRYHOzGm+fj3jVS7GnrzNt/ltsh289uOzt/O6jaSgrG4pDV01KJgyk3DeRkY3i6W/tG+jgV7ivjnDNLTtzv9nmWmSM0XrG/G33bDDcVxF8rGzYYyOMu7TxOxxaLa7oOarvjwxWZrfef2WUvlmdrV2j92PgezzhX18tRTsMcr4zEXiN9wA7esMy3Ua2UsmaPZUrWeY33Rx4p9pebRxO2z3ZnCJ8OqpYWML6GQl8bt5t4HnVhBO8W5WyB93m5M2SmWkWnxR6mLHbHeax4Z9F7ZHCZaeor3yx7rZqovjN2nebd+dgTbUaqOfJW1aRHlCWGlq2vM+ctJ/wBEyU2KwTU7b0vrHPLd4AQucwhwDSc2ns2tytwCu96i+Ga28X3U+7zXNFq9Ps6GsDcICAgICAgICAgICAgICAgICDxrbaCyD1AQEBAQEBAQEBAQEBAQEBAQEBAQEBAQEBAQEBAQEBAQEBAQEBAQEBAQEBAQEBAQEBAQEBAQ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1" name="Group 40"/>
          <p:cNvGrpSpPr/>
          <p:nvPr/>
        </p:nvGrpSpPr>
        <p:grpSpPr>
          <a:xfrm>
            <a:off x="0" y="1611623"/>
            <a:ext cx="9159496" cy="4505609"/>
            <a:chOff x="-7748" y="1176195"/>
            <a:chExt cx="9159496" cy="450560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9" t="6628" r="-1" b="5989"/>
            <a:stretch/>
          </p:blipFill>
          <p:spPr>
            <a:xfrm>
              <a:off x="-7748" y="1176195"/>
              <a:ext cx="9159496" cy="4494509"/>
            </a:xfrm>
            <a:prstGeom prst="rect">
              <a:avLst/>
            </a:prstGeom>
          </p:spPr>
        </p:pic>
        <p:sp>
          <p:nvSpPr>
            <p:cNvPr id="11" name="Freeform 10"/>
            <p:cNvSpPr/>
            <p:nvPr/>
          </p:nvSpPr>
          <p:spPr>
            <a:xfrm>
              <a:off x="3132622" y="1190885"/>
              <a:ext cx="3673491" cy="4490919"/>
            </a:xfrm>
            <a:custGeom>
              <a:avLst/>
              <a:gdLst>
                <a:gd name="connsiteX0" fmla="*/ 3164619 w 3689405"/>
                <a:gd name="connsiteY0" fmla="*/ 0 h 4524292"/>
                <a:gd name="connsiteX1" fmla="*/ 3188473 w 3689405"/>
                <a:gd name="connsiteY1" fmla="*/ 71562 h 4524292"/>
                <a:gd name="connsiteX2" fmla="*/ 3204376 w 3689405"/>
                <a:gd name="connsiteY2" fmla="*/ 294198 h 4524292"/>
                <a:gd name="connsiteX3" fmla="*/ 3196424 w 3689405"/>
                <a:gd name="connsiteY3" fmla="*/ 588396 h 4524292"/>
                <a:gd name="connsiteX4" fmla="*/ 3164619 w 3689405"/>
                <a:gd name="connsiteY4" fmla="*/ 636104 h 4524292"/>
                <a:gd name="connsiteX5" fmla="*/ 3148717 w 3689405"/>
                <a:gd name="connsiteY5" fmla="*/ 683812 h 4524292"/>
                <a:gd name="connsiteX6" fmla="*/ 3140765 w 3689405"/>
                <a:gd name="connsiteY6" fmla="*/ 707666 h 4524292"/>
                <a:gd name="connsiteX7" fmla="*/ 3124863 w 3689405"/>
                <a:gd name="connsiteY7" fmla="*/ 763325 h 4524292"/>
                <a:gd name="connsiteX8" fmla="*/ 3069203 w 3689405"/>
                <a:gd name="connsiteY8" fmla="*/ 834887 h 4524292"/>
                <a:gd name="connsiteX9" fmla="*/ 3037398 w 3689405"/>
                <a:gd name="connsiteY9" fmla="*/ 882595 h 4524292"/>
                <a:gd name="connsiteX10" fmla="*/ 2997642 w 3689405"/>
                <a:gd name="connsiteY10" fmla="*/ 930302 h 4524292"/>
                <a:gd name="connsiteX11" fmla="*/ 2973788 w 3689405"/>
                <a:gd name="connsiteY11" fmla="*/ 954156 h 4524292"/>
                <a:gd name="connsiteX12" fmla="*/ 2941983 w 3689405"/>
                <a:gd name="connsiteY12" fmla="*/ 1009815 h 4524292"/>
                <a:gd name="connsiteX13" fmla="*/ 2918129 w 3689405"/>
                <a:gd name="connsiteY13" fmla="*/ 1033669 h 4524292"/>
                <a:gd name="connsiteX14" fmla="*/ 2902226 w 3689405"/>
                <a:gd name="connsiteY14" fmla="*/ 1057523 h 4524292"/>
                <a:gd name="connsiteX15" fmla="*/ 2894275 w 3689405"/>
                <a:gd name="connsiteY15" fmla="*/ 1081377 h 4524292"/>
                <a:gd name="connsiteX16" fmla="*/ 2870421 w 3689405"/>
                <a:gd name="connsiteY16" fmla="*/ 1168842 h 4524292"/>
                <a:gd name="connsiteX17" fmla="*/ 2854518 w 3689405"/>
                <a:gd name="connsiteY17" fmla="*/ 1192695 h 4524292"/>
                <a:gd name="connsiteX18" fmla="*/ 2830664 w 3689405"/>
                <a:gd name="connsiteY18" fmla="*/ 1208598 h 4524292"/>
                <a:gd name="connsiteX19" fmla="*/ 2790908 w 3689405"/>
                <a:gd name="connsiteY19" fmla="*/ 1256306 h 4524292"/>
                <a:gd name="connsiteX20" fmla="*/ 2735249 w 3689405"/>
                <a:gd name="connsiteY20" fmla="*/ 1319916 h 4524292"/>
                <a:gd name="connsiteX21" fmla="*/ 2719346 w 3689405"/>
                <a:gd name="connsiteY21" fmla="*/ 1343770 h 4524292"/>
                <a:gd name="connsiteX22" fmla="*/ 2711395 w 3689405"/>
                <a:gd name="connsiteY22" fmla="*/ 1367624 h 4524292"/>
                <a:gd name="connsiteX23" fmla="*/ 2759103 w 3689405"/>
                <a:gd name="connsiteY23" fmla="*/ 1375575 h 4524292"/>
                <a:gd name="connsiteX24" fmla="*/ 2782957 w 3689405"/>
                <a:gd name="connsiteY24" fmla="*/ 1439186 h 4524292"/>
                <a:gd name="connsiteX25" fmla="*/ 2806810 w 3689405"/>
                <a:gd name="connsiteY25" fmla="*/ 1455088 h 4524292"/>
                <a:gd name="connsiteX26" fmla="*/ 2846567 w 3689405"/>
                <a:gd name="connsiteY26" fmla="*/ 1510748 h 4524292"/>
                <a:gd name="connsiteX27" fmla="*/ 2822713 w 3689405"/>
                <a:gd name="connsiteY27" fmla="*/ 1518699 h 4524292"/>
                <a:gd name="connsiteX28" fmla="*/ 2790908 w 3689405"/>
                <a:gd name="connsiteY28" fmla="*/ 1566407 h 4524292"/>
                <a:gd name="connsiteX29" fmla="*/ 2790908 w 3689405"/>
                <a:gd name="connsiteY29" fmla="*/ 1677725 h 4524292"/>
                <a:gd name="connsiteX30" fmla="*/ 2838616 w 3689405"/>
                <a:gd name="connsiteY30" fmla="*/ 1709530 h 4524292"/>
                <a:gd name="connsiteX31" fmla="*/ 2886323 w 3689405"/>
                <a:gd name="connsiteY31" fmla="*/ 1725433 h 4524292"/>
                <a:gd name="connsiteX32" fmla="*/ 2941983 w 3689405"/>
                <a:gd name="connsiteY32" fmla="*/ 1765189 h 4524292"/>
                <a:gd name="connsiteX33" fmla="*/ 2965837 w 3689405"/>
                <a:gd name="connsiteY33" fmla="*/ 1773141 h 4524292"/>
                <a:gd name="connsiteX34" fmla="*/ 2981739 w 3689405"/>
                <a:gd name="connsiteY34" fmla="*/ 1796995 h 4524292"/>
                <a:gd name="connsiteX35" fmla="*/ 3013544 w 3689405"/>
                <a:gd name="connsiteY35" fmla="*/ 1844702 h 4524292"/>
                <a:gd name="connsiteX36" fmla="*/ 3061252 w 3689405"/>
                <a:gd name="connsiteY36" fmla="*/ 1860605 h 4524292"/>
                <a:gd name="connsiteX37" fmla="*/ 3085106 w 3689405"/>
                <a:gd name="connsiteY37" fmla="*/ 1868556 h 4524292"/>
                <a:gd name="connsiteX38" fmla="*/ 3093057 w 3689405"/>
                <a:gd name="connsiteY38" fmla="*/ 1963972 h 4524292"/>
                <a:gd name="connsiteX39" fmla="*/ 3077155 w 3689405"/>
                <a:gd name="connsiteY39" fmla="*/ 2011680 h 4524292"/>
                <a:gd name="connsiteX40" fmla="*/ 3069203 w 3689405"/>
                <a:gd name="connsiteY40" fmla="*/ 2035534 h 4524292"/>
                <a:gd name="connsiteX41" fmla="*/ 3116911 w 3689405"/>
                <a:gd name="connsiteY41" fmla="*/ 2051436 h 4524292"/>
                <a:gd name="connsiteX42" fmla="*/ 3180522 w 3689405"/>
                <a:gd name="connsiteY42" fmla="*/ 2107095 h 4524292"/>
                <a:gd name="connsiteX43" fmla="*/ 3204376 w 3689405"/>
                <a:gd name="connsiteY43" fmla="*/ 2115047 h 4524292"/>
                <a:gd name="connsiteX44" fmla="*/ 3252083 w 3689405"/>
                <a:gd name="connsiteY44" fmla="*/ 2138901 h 4524292"/>
                <a:gd name="connsiteX45" fmla="*/ 3283889 w 3689405"/>
                <a:gd name="connsiteY45" fmla="*/ 2146852 h 4524292"/>
                <a:gd name="connsiteX46" fmla="*/ 3331597 w 3689405"/>
                <a:gd name="connsiteY46" fmla="*/ 2178657 h 4524292"/>
                <a:gd name="connsiteX47" fmla="*/ 3355450 w 3689405"/>
                <a:gd name="connsiteY47" fmla="*/ 2194560 h 4524292"/>
                <a:gd name="connsiteX48" fmla="*/ 3395207 w 3689405"/>
                <a:gd name="connsiteY48" fmla="*/ 2234316 h 4524292"/>
                <a:gd name="connsiteX49" fmla="*/ 3466769 w 3689405"/>
                <a:gd name="connsiteY49" fmla="*/ 2289975 h 4524292"/>
                <a:gd name="connsiteX50" fmla="*/ 3490623 w 3689405"/>
                <a:gd name="connsiteY50" fmla="*/ 2297927 h 4524292"/>
                <a:gd name="connsiteX51" fmla="*/ 3538330 w 3689405"/>
                <a:gd name="connsiteY51" fmla="*/ 2329732 h 4524292"/>
                <a:gd name="connsiteX52" fmla="*/ 3562184 w 3689405"/>
                <a:gd name="connsiteY52" fmla="*/ 2345635 h 4524292"/>
                <a:gd name="connsiteX53" fmla="*/ 3586038 w 3689405"/>
                <a:gd name="connsiteY53" fmla="*/ 2361537 h 4524292"/>
                <a:gd name="connsiteX54" fmla="*/ 3617843 w 3689405"/>
                <a:gd name="connsiteY54" fmla="*/ 2385391 h 4524292"/>
                <a:gd name="connsiteX55" fmla="*/ 3633746 w 3689405"/>
                <a:gd name="connsiteY55" fmla="*/ 2425148 h 4524292"/>
                <a:gd name="connsiteX56" fmla="*/ 3657600 w 3689405"/>
                <a:gd name="connsiteY56" fmla="*/ 2433099 h 4524292"/>
                <a:gd name="connsiteX57" fmla="*/ 3681454 w 3689405"/>
                <a:gd name="connsiteY57" fmla="*/ 2449002 h 4524292"/>
                <a:gd name="connsiteX58" fmla="*/ 3657600 w 3689405"/>
                <a:gd name="connsiteY58" fmla="*/ 2536466 h 4524292"/>
                <a:gd name="connsiteX59" fmla="*/ 3625795 w 3689405"/>
                <a:gd name="connsiteY59" fmla="*/ 2584174 h 4524292"/>
                <a:gd name="connsiteX60" fmla="*/ 3609892 w 3689405"/>
                <a:gd name="connsiteY60" fmla="*/ 2631882 h 4524292"/>
                <a:gd name="connsiteX61" fmla="*/ 3601941 w 3689405"/>
                <a:gd name="connsiteY61" fmla="*/ 2655735 h 4524292"/>
                <a:gd name="connsiteX62" fmla="*/ 3593990 w 3689405"/>
                <a:gd name="connsiteY62" fmla="*/ 2719346 h 4524292"/>
                <a:gd name="connsiteX63" fmla="*/ 3586038 w 3689405"/>
                <a:gd name="connsiteY63" fmla="*/ 2751151 h 4524292"/>
                <a:gd name="connsiteX64" fmla="*/ 3593990 w 3689405"/>
                <a:gd name="connsiteY64" fmla="*/ 2854518 h 4524292"/>
                <a:gd name="connsiteX65" fmla="*/ 3609892 w 3689405"/>
                <a:gd name="connsiteY65" fmla="*/ 2878372 h 4524292"/>
                <a:gd name="connsiteX66" fmla="*/ 3633746 w 3689405"/>
                <a:gd name="connsiteY66" fmla="*/ 2886323 h 4524292"/>
                <a:gd name="connsiteX67" fmla="*/ 3673503 w 3689405"/>
                <a:gd name="connsiteY67" fmla="*/ 2941982 h 4524292"/>
                <a:gd name="connsiteX68" fmla="*/ 3689405 w 3689405"/>
                <a:gd name="connsiteY68" fmla="*/ 2989690 h 4524292"/>
                <a:gd name="connsiteX69" fmla="*/ 3665551 w 3689405"/>
                <a:gd name="connsiteY69" fmla="*/ 3077155 h 4524292"/>
                <a:gd name="connsiteX70" fmla="*/ 3657600 w 3689405"/>
                <a:gd name="connsiteY70" fmla="*/ 3101008 h 4524292"/>
                <a:gd name="connsiteX71" fmla="*/ 3649649 w 3689405"/>
                <a:gd name="connsiteY71" fmla="*/ 3148716 h 4524292"/>
                <a:gd name="connsiteX72" fmla="*/ 3625795 w 3689405"/>
                <a:gd name="connsiteY72" fmla="*/ 3156668 h 4524292"/>
                <a:gd name="connsiteX73" fmla="*/ 3593990 w 3689405"/>
                <a:gd name="connsiteY73" fmla="*/ 3172570 h 4524292"/>
                <a:gd name="connsiteX74" fmla="*/ 3562184 w 3689405"/>
                <a:gd name="connsiteY74" fmla="*/ 3212327 h 4524292"/>
                <a:gd name="connsiteX75" fmla="*/ 3554233 w 3689405"/>
                <a:gd name="connsiteY75" fmla="*/ 3236181 h 4524292"/>
                <a:gd name="connsiteX76" fmla="*/ 3514477 w 3689405"/>
                <a:gd name="connsiteY76" fmla="*/ 3275937 h 4524292"/>
                <a:gd name="connsiteX77" fmla="*/ 3498574 w 3689405"/>
                <a:gd name="connsiteY77" fmla="*/ 3299791 h 4524292"/>
                <a:gd name="connsiteX78" fmla="*/ 3450866 w 3689405"/>
                <a:gd name="connsiteY78" fmla="*/ 3315694 h 4524292"/>
                <a:gd name="connsiteX79" fmla="*/ 3403158 w 3689405"/>
                <a:gd name="connsiteY79" fmla="*/ 3355450 h 4524292"/>
                <a:gd name="connsiteX80" fmla="*/ 3355450 w 3689405"/>
                <a:gd name="connsiteY80" fmla="*/ 3411109 h 4524292"/>
                <a:gd name="connsiteX81" fmla="*/ 3323645 w 3689405"/>
                <a:gd name="connsiteY81" fmla="*/ 3458817 h 4524292"/>
                <a:gd name="connsiteX82" fmla="*/ 3307743 w 3689405"/>
                <a:gd name="connsiteY82" fmla="*/ 3506525 h 4524292"/>
                <a:gd name="connsiteX83" fmla="*/ 3267986 w 3689405"/>
                <a:gd name="connsiteY83" fmla="*/ 3554233 h 4524292"/>
                <a:gd name="connsiteX84" fmla="*/ 3260035 w 3689405"/>
                <a:gd name="connsiteY84" fmla="*/ 3578087 h 4524292"/>
                <a:gd name="connsiteX85" fmla="*/ 3212327 w 3689405"/>
                <a:gd name="connsiteY85" fmla="*/ 3593989 h 4524292"/>
                <a:gd name="connsiteX86" fmla="*/ 3124863 w 3689405"/>
                <a:gd name="connsiteY86" fmla="*/ 3609892 h 4524292"/>
                <a:gd name="connsiteX87" fmla="*/ 3077155 w 3689405"/>
                <a:gd name="connsiteY87" fmla="*/ 3601941 h 4524292"/>
                <a:gd name="connsiteX88" fmla="*/ 3029447 w 3689405"/>
                <a:gd name="connsiteY88" fmla="*/ 3570135 h 4524292"/>
                <a:gd name="connsiteX89" fmla="*/ 3005593 w 3689405"/>
                <a:gd name="connsiteY89" fmla="*/ 3562184 h 4524292"/>
                <a:gd name="connsiteX90" fmla="*/ 2981739 w 3689405"/>
                <a:gd name="connsiteY90" fmla="*/ 3570135 h 4524292"/>
                <a:gd name="connsiteX91" fmla="*/ 2949934 w 3689405"/>
                <a:gd name="connsiteY91" fmla="*/ 3578087 h 4524292"/>
                <a:gd name="connsiteX92" fmla="*/ 2934031 w 3689405"/>
                <a:gd name="connsiteY92" fmla="*/ 3601941 h 4524292"/>
                <a:gd name="connsiteX93" fmla="*/ 2926080 w 3689405"/>
                <a:gd name="connsiteY93" fmla="*/ 3689405 h 4524292"/>
                <a:gd name="connsiteX94" fmla="*/ 2902226 w 3689405"/>
                <a:gd name="connsiteY94" fmla="*/ 3697356 h 4524292"/>
                <a:gd name="connsiteX95" fmla="*/ 2782957 w 3689405"/>
                <a:gd name="connsiteY95" fmla="*/ 3721210 h 4524292"/>
                <a:gd name="connsiteX96" fmla="*/ 2727297 w 3689405"/>
                <a:gd name="connsiteY96" fmla="*/ 3713259 h 4524292"/>
                <a:gd name="connsiteX97" fmla="*/ 2703443 w 3689405"/>
                <a:gd name="connsiteY97" fmla="*/ 3705308 h 4524292"/>
                <a:gd name="connsiteX98" fmla="*/ 2584174 w 3689405"/>
                <a:gd name="connsiteY98" fmla="*/ 3697356 h 4524292"/>
                <a:gd name="connsiteX99" fmla="*/ 2528515 w 3689405"/>
                <a:gd name="connsiteY99" fmla="*/ 3633746 h 4524292"/>
                <a:gd name="connsiteX100" fmla="*/ 2480807 w 3689405"/>
                <a:gd name="connsiteY100" fmla="*/ 3617843 h 4524292"/>
                <a:gd name="connsiteX101" fmla="*/ 2456953 w 3689405"/>
                <a:gd name="connsiteY101" fmla="*/ 3609892 h 4524292"/>
                <a:gd name="connsiteX102" fmla="*/ 2401294 w 3689405"/>
                <a:gd name="connsiteY102" fmla="*/ 3562184 h 4524292"/>
                <a:gd name="connsiteX103" fmla="*/ 2377440 w 3689405"/>
                <a:gd name="connsiteY103" fmla="*/ 3546282 h 4524292"/>
                <a:gd name="connsiteX104" fmla="*/ 2274073 w 3689405"/>
                <a:gd name="connsiteY104" fmla="*/ 3530379 h 4524292"/>
                <a:gd name="connsiteX105" fmla="*/ 2234317 w 3689405"/>
                <a:gd name="connsiteY105" fmla="*/ 3498574 h 4524292"/>
                <a:gd name="connsiteX106" fmla="*/ 2210463 w 3689405"/>
                <a:gd name="connsiteY106" fmla="*/ 3474720 h 4524292"/>
                <a:gd name="connsiteX107" fmla="*/ 2162755 w 3689405"/>
                <a:gd name="connsiteY107" fmla="*/ 3458817 h 4524292"/>
                <a:gd name="connsiteX108" fmla="*/ 2138901 w 3689405"/>
                <a:gd name="connsiteY108" fmla="*/ 3450866 h 4524292"/>
                <a:gd name="connsiteX109" fmla="*/ 2115047 w 3689405"/>
                <a:gd name="connsiteY109" fmla="*/ 3434963 h 4524292"/>
                <a:gd name="connsiteX110" fmla="*/ 2083242 w 3689405"/>
                <a:gd name="connsiteY110" fmla="*/ 3482671 h 4524292"/>
                <a:gd name="connsiteX111" fmla="*/ 2075290 w 3689405"/>
                <a:gd name="connsiteY111" fmla="*/ 3506525 h 4524292"/>
                <a:gd name="connsiteX112" fmla="*/ 2051437 w 3689405"/>
                <a:gd name="connsiteY112" fmla="*/ 3514476 h 4524292"/>
                <a:gd name="connsiteX113" fmla="*/ 1995777 w 3689405"/>
                <a:gd name="connsiteY113" fmla="*/ 3578087 h 4524292"/>
                <a:gd name="connsiteX114" fmla="*/ 1971923 w 3689405"/>
                <a:gd name="connsiteY114" fmla="*/ 3601941 h 4524292"/>
                <a:gd name="connsiteX115" fmla="*/ 1908313 w 3689405"/>
                <a:gd name="connsiteY115" fmla="*/ 3609892 h 4524292"/>
                <a:gd name="connsiteX116" fmla="*/ 1876508 w 3689405"/>
                <a:gd name="connsiteY116" fmla="*/ 3681454 h 4524292"/>
                <a:gd name="connsiteX117" fmla="*/ 1868557 w 3689405"/>
                <a:gd name="connsiteY117" fmla="*/ 3705308 h 4524292"/>
                <a:gd name="connsiteX118" fmla="*/ 1860605 w 3689405"/>
                <a:gd name="connsiteY118" fmla="*/ 3729162 h 4524292"/>
                <a:gd name="connsiteX119" fmla="*/ 1868557 w 3689405"/>
                <a:gd name="connsiteY119" fmla="*/ 3753015 h 4524292"/>
                <a:gd name="connsiteX120" fmla="*/ 1860605 w 3689405"/>
                <a:gd name="connsiteY120" fmla="*/ 3776869 h 4524292"/>
                <a:gd name="connsiteX121" fmla="*/ 1828800 w 3689405"/>
                <a:gd name="connsiteY121" fmla="*/ 3768918 h 4524292"/>
                <a:gd name="connsiteX122" fmla="*/ 1781092 w 3689405"/>
                <a:gd name="connsiteY122" fmla="*/ 3760967 h 4524292"/>
                <a:gd name="connsiteX123" fmla="*/ 1733384 w 3689405"/>
                <a:gd name="connsiteY123" fmla="*/ 3745064 h 4524292"/>
                <a:gd name="connsiteX124" fmla="*/ 1709530 w 3689405"/>
                <a:gd name="connsiteY124" fmla="*/ 3737113 h 4524292"/>
                <a:gd name="connsiteX125" fmla="*/ 1614115 w 3689405"/>
                <a:gd name="connsiteY125" fmla="*/ 3673502 h 4524292"/>
                <a:gd name="connsiteX126" fmla="*/ 1590261 w 3689405"/>
                <a:gd name="connsiteY126" fmla="*/ 3657600 h 4524292"/>
                <a:gd name="connsiteX127" fmla="*/ 1566407 w 3689405"/>
                <a:gd name="connsiteY127" fmla="*/ 3641697 h 4524292"/>
                <a:gd name="connsiteX128" fmla="*/ 1558456 w 3689405"/>
                <a:gd name="connsiteY128" fmla="*/ 3617843 h 4524292"/>
                <a:gd name="connsiteX129" fmla="*/ 1494845 w 3689405"/>
                <a:gd name="connsiteY129" fmla="*/ 3562184 h 4524292"/>
                <a:gd name="connsiteX130" fmla="*/ 1447137 w 3689405"/>
                <a:gd name="connsiteY130" fmla="*/ 3546282 h 4524292"/>
                <a:gd name="connsiteX131" fmla="*/ 1423283 w 3689405"/>
                <a:gd name="connsiteY131" fmla="*/ 3530379 h 4524292"/>
                <a:gd name="connsiteX132" fmla="*/ 1391478 w 3689405"/>
                <a:gd name="connsiteY132" fmla="*/ 3482671 h 4524292"/>
                <a:gd name="connsiteX133" fmla="*/ 1343770 w 3689405"/>
                <a:gd name="connsiteY133" fmla="*/ 3490622 h 4524292"/>
                <a:gd name="connsiteX134" fmla="*/ 1319917 w 3689405"/>
                <a:gd name="connsiteY134" fmla="*/ 3538330 h 4524292"/>
                <a:gd name="connsiteX135" fmla="*/ 1280160 w 3689405"/>
                <a:gd name="connsiteY135" fmla="*/ 3578087 h 4524292"/>
                <a:gd name="connsiteX136" fmla="*/ 1248355 w 3689405"/>
                <a:gd name="connsiteY136" fmla="*/ 3625795 h 4524292"/>
                <a:gd name="connsiteX137" fmla="*/ 1240403 w 3689405"/>
                <a:gd name="connsiteY137" fmla="*/ 3649648 h 4524292"/>
                <a:gd name="connsiteX138" fmla="*/ 1208598 w 3689405"/>
                <a:gd name="connsiteY138" fmla="*/ 3697356 h 4524292"/>
                <a:gd name="connsiteX139" fmla="*/ 1192696 w 3689405"/>
                <a:gd name="connsiteY139" fmla="*/ 3721210 h 4524292"/>
                <a:gd name="connsiteX140" fmla="*/ 1152939 w 3689405"/>
                <a:gd name="connsiteY140" fmla="*/ 3768918 h 4524292"/>
                <a:gd name="connsiteX141" fmla="*/ 1137037 w 3689405"/>
                <a:gd name="connsiteY141" fmla="*/ 3832528 h 4524292"/>
                <a:gd name="connsiteX142" fmla="*/ 1121134 w 3689405"/>
                <a:gd name="connsiteY142" fmla="*/ 3880236 h 4524292"/>
                <a:gd name="connsiteX143" fmla="*/ 1113183 w 3689405"/>
                <a:gd name="connsiteY143" fmla="*/ 3904090 h 4524292"/>
                <a:gd name="connsiteX144" fmla="*/ 1105231 w 3689405"/>
                <a:gd name="connsiteY144" fmla="*/ 3927944 h 4524292"/>
                <a:gd name="connsiteX145" fmla="*/ 1097280 w 3689405"/>
                <a:gd name="connsiteY145" fmla="*/ 3959749 h 4524292"/>
                <a:gd name="connsiteX146" fmla="*/ 1081377 w 3689405"/>
                <a:gd name="connsiteY146" fmla="*/ 4007457 h 4524292"/>
                <a:gd name="connsiteX147" fmla="*/ 1073426 w 3689405"/>
                <a:gd name="connsiteY147" fmla="*/ 4031311 h 4524292"/>
                <a:gd name="connsiteX148" fmla="*/ 1049572 w 3689405"/>
                <a:gd name="connsiteY148" fmla="*/ 4102873 h 4524292"/>
                <a:gd name="connsiteX149" fmla="*/ 1041621 w 3689405"/>
                <a:gd name="connsiteY149" fmla="*/ 4126727 h 4524292"/>
                <a:gd name="connsiteX150" fmla="*/ 1025718 w 3689405"/>
                <a:gd name="connsiteY150" fmla="*/ 4150581 h 4524292"/>
                <a:gd name="connsiteX151" fmla="*/ 985962 w 3689405"/>
                <a:gd name="connsiteY151" fmla="*/ 4222142 h 4524292"/>
                <a:gd name="connsiteX152" fmla="*/ 970059 w 3689405"/>
                <a:gd name="connsiteY152" fmla="*/ 4253948 h 4524292"/>
                <a:gd name="connsiteX153" fmla="*/ 954157 w 3689405"/>
                <a:gd name="connsiteY153" fmla="*/ 4277802 h 4524292"/>
                <a:gd name="connsiteX154" fmla="*/ 946205 w 3689405"/>
                <a:gd name="connsiteY154" fmla="*/ 4301655 h 4524292"/>
                <a:gd name="connsiteX155" fmla="*/ 906449 w 3689405"/>
                <a:gd name="connsiteY155" fmla="*/ 4285753 h 4524292"/>
                <a:gd name="connsiteX156" fmla="*/ 858741 w 3689405"/>
                <a:gd name="connsiteY156" fmla="*/ 4238045 h 4524292"/>
                <a:gd name="connsiteX157" fmla="*/ 834887 w 3689405"/>
                <a:gd name="connsiteY157" fmla="*/ 4222142 h 4524292"/>
                <a:gd name="connsiteX158" fmla="*/ 795130 w 3689405"/>
                <a:gd name="connsiteY158" fmla="*/ 4190337 h 4524292"/>
                <a:gd name="connsiteX159" fmla="*/ 771277 w 3689405"/>
                <a:gd name="connsiteY159" fmla="*/ 4174435 h 4524292"/>
                <a:gd name="connsiteX160" fmla="*/ 723569 w 3689405"/>
                <a:gd name="connsiteY160" fmla="*/ 4158532 h 4524292"/>
                <a:gd name="connsiteX161" fmla="*/ 699715 w 3689405"/>
                <a:gd name="connsiteY161" fmla="*/ 4150581 h 4524292"/>
                <a:gd name="connsiteX162" fmla="*/ 675861 w 3689405"/>
                <a:gd name="connsiteY162" fmla="*/ 4134678 h 4524292"/>
                <a:gd name="connsiteX163" fmla="*/ 604299 w 3689405"/>
                <a:gd name="connsiteY163" fmla="*/ 4102873 h 4524292"/>
                <a:gd name="connsiteX164" fmla="*/ 588397 w 3689405"/>
                <a:gd name="connsiteY164" fmla="*/ 4079019 h 4524292"/>
                <a:gd name="connsiteX165" fmla="*/ 532737 w 3689405"/>
                <a:gd name="connsiteY165" fmla="*/ 4063116 h 4524292"/>
                <a:gd name="connsiteX166" fmla="*/ 485030 w 3689405"/>
                <a:gd name="connsiteY166" fmla="*/ 4047214 h 4524292"/>
                <a:gd name="connsiteX167" fmla="*/ 461176 w 3689405"/>
                <a:gd name="connsiteY167" fmla="*/ 4039262 h 4524292"/>
                <a:gd name="connsiteX168" fmla="*/ 421419 w 3689405"/>
                <a:gd name="connsiteY168" fmla="*/ 3999506 h 4524292"/>
                <a:gd name="connsiteX169" fmla="*/ 397565 w 3689405"/>
                <a:gd name="connsiteY169" fmla="*/ 4071068 h 4524292"/>
                <a:gd name="connsiteX170" fmla="*/ 365760 w 3689405"/>
                <a:gd name="connsiteY170" fmla="*/ 4118775 h 4524292"/>
                <a:gd name="connsiteX171" fmla="*/ 333955 w 3689405"/>
                <a:gd name="connsiteY171" fmla="*/ 4150581 h 4524292"/>
                <a:gd name="connsiteX172" fmla="*/ 326003 w 3689405"/>
                <a:gd name="connsiteY172" fmla="*/ 4174435 h 4524292"/>
                <a:gd name="connsiteX173" fmla="*/ 302150 w 3689405"/>
                <a:gd name="connsiteY173" fmla="*/ 4198288 h 4524292"/>
                <a:gd name="connsiteX174" fmla="*/ 238539 w 3689405"/>
                <a:gd name="connsiteY174" fmla="*/ 4269850 h 4524292"/>
                <a:gd name="connsiteX175" fmla="*/ 190831 w 3689405"/>
                <a:gd name="connsiteY175" fmla="*/ 4301655 h 4524292"/>
                <a:gd name="connsiteX176" fmla="*/ 166977 w 3689405"/>
                <a:gd name="connsiteY176" fmla="*/ 4309607 h 4524292"/>
                <a:gd name="connsiteX177" fmla="*/ 143123 w 3689405"/>
                <a:gd name="connsiteY177" fmla="*/ 4325509 h 4524292"/>
                <a:gd name="connsiteX178" fmla="*/ 87464 w 3689405"/>
                <a:gd name="connsiteY178" fmla="*/ 4365266 h 4524292"/>
                <a:gd name="connsiteX179" fmla="*/ 71562 w 3689405"/>
                <a:gd name="connsiteY179" fmla="*/ 4428876 h 4524292"/>
                <a:gd name="connsiteX180" fmla="*/ 55659 w 3689405"/>
                <a:gd name="connsiteY180" fmla="*/ 4476584 h 4524292"/>
                <a:gd name="connsiteX181" fmla="*/ 31805 w 3689405"/>
                <a:gd name="connsiteY181" fmla="*/ 4492487 h 4524292"/>
                <a:gd name="connsiteX182" fmla="*/ 0 w 3689405"/>
                <a:gd name="connsiteY182" fmla="*/ 4524292 h 45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3689405" h="4524292">
                  <a:moveTo>
                    <a:pt x="3164619" y="0"/>
                  </a:moveTo>
                  <a:cubicBezTo>
                    <a:pt x="3172570" y="23854"/>
                    <a:pt x="3187468" y="46438"/>
                    <a:pt x="3188473" y="71562"/>
                  </a:cubicBezTo>
                  <a:cubicBezTo>
                    <a:pt x="3196759" y="278719"/>
                    <a:pt x="3175452" y="207434"/>
                    <a:pt x="3204376" y="294198"/>
                  </a:cubicBezTo>
                  <a:cubicBezTo>
                    <a:pt x="3201725" y="392264"/>
                    <a:pt x="3207755" y="490951"/>
                    <a:pt x="3196424" y="588396"/>
                  </a:cubicBezTo>
                  <a:cubicBezTo>
                    <a:pt x="3194216" y="607381"/>
                    <a:pt x="3164619" y="636104"/>
                    <a:pt x="3164619" y="636104"/>
                  </a:cubicBezTo>
                  <a:lnTo>
                    <a:pt x="3148717" y="683812"/>
                  </a:lnTo>
                  <a:cubicBezTo>
                    <a:pt x="3146067" y="691763"/>
                    <a:pt x="3142798" y="699535"/>
                    <a:pt x="3140765" y="707666"/>
                  </a:cubicBezTo>
                  <a:cubicBezTo>
                    <a:pt x="3138894" y="715151"/>
                    <a:pt x="3130047" y="753993"/>
                    <a:pt x="3124863" y="763325"/>
                  </a:cubicBezTo>
                  <a:cubicBezTo>
                    <a:pt x="3073725" y="855373"/>
                    <a:pt x="3114276" y="776936"/>
                    <a:pt x="3069203" y="834887"/>
                  </a:cubicBezTo>
                  <a:cubicBezTo>
                    <a:pt x="3057469" y="849974"/>
                    <a:pt x="3050913" y="869081"/>
                    <a:pt x="3037398" y="882595"/>
                  </a:cubicBezTo>
                  <a:cubicBezTo>
                    <a:pt x="2967717" y="952273"/>
                    <a:pt x="3052985" y="863890"/>
                    <a:pt x="2997642" y="930302"/>
                  </a:cubicBezTo>
                  <a:cubicBezTo>
                    <a:pt x="2990443" y="938941"/>
                    <a:pt x="2980987" y="945517"/>
                    <a:pt x="2973788" y="954156"/>
                  </a:cubicBezTo>
                  <a:cubicBezTo>
                    <a:pt x="2936223" y="999234"/>
                    <a:pt x="2980871" y="955371"/>
                    <a:pt x="2941983" y="1009815"/>
                  </a:cubicBezTo>
                  <a:cubicBezTo>
                    <a:pt x="2935447" y="1018965"/>
                    <a:pt x="2925328" y="1025030"/>
                    <a:pt x="2918129" y="1033669"/>
                  </a:cubicBezTo>
                  <a:cubicBezTo>
                    <a:pt x="2912011" y="1041010"/>
                    <a:pt x="2907527" y="1049572"/>
                    <a:pt x="2902226" y="1057523"/>
                  </a:cubicBezTo>
                  <a:cubicBezTo>
                    <a:pt x="2899576" y="1065474"/>
                    <a:pt x="2896308" y="1073246"/>
                    <a:pt x="2894275" y="1081377"/>
                  </a:cubicBezTo>
                  <a:cubicBezTo>
                    <a:pt x="2888302" y="1105269"/>
                    <a:pt x="2884064" y="1148379"/>
                    <a:pt x="2870421" y="1168842"/>
                  </a:cubicBezTo>
                  <a:cubicBezTo>
                    <a:pt x="2865120" y="1176793"/>
                    <a:pt x="2861275" y="1185938"/>
                    <a:pt x="2854518" y="1192695"/>
                  </a:cubicBezTo>
                  <a:cubicBezTo>
                    <a:pt x="2847761" y="1199452"/>
                    <a:pt x="2838615" y="1203297"/>
                    <a:pt x="2830664" y="1208598"/>
                  </a:cubicBezTo>
                  <a:cubicBezTo>
                    <a:pt x="2773847" y="1293827"/>
                    <a:pt x="2862325" y="1164484"/>
                    <a:pt x="2790908" y="1256306"/>
                  </a:cubicBezTo>
                  <a:cubicBezTo>
                    <a:pt x="2740958" y="1320528"/>
                    <a:pt x="2781428" y="1289131"/>
                    <a:pt x="2735249" y="1319916"/>
                  </a:cubicBezTo>
                  <a:cubicBezTo>
                    <a:pt x="2729948" y="1327867"/>
                    <a:pt x="2723620" y="1335223"/>
                    <a:pt x="2719346" y="1343770"/>
                  </a:cubicBezTo>
                  <a:cubicBezTo>
                    <a:pt x="2715598" y="1351267"/>
                    <a:pt x="2704850" y="1362388"/>
                    <a:pt x="2711395" y="1367624"/>
                  </a:cubicBezTo>
                  <a:cubicBezTo>
                    <a:pt x="2723984" y="1377695"/>
                    <a:pt x="2743200" y="1372925"/>
                    <a:pt x="2759103" y="1375575"/>
                  </a:cubicBezTo>
                  <a:cubicBezTo>
                    <a:pt x="2764792" y="1404022"/>
                    <a:pt x="2762482" y="1418711"/>
                    <a:pt x="2782957" y="1439186"/>
                  </a:cubicBezTo>
                  <a:cubicBezTo>
                    <a:pt x="2789714" y="1445943"/>
                    <a:pt x="2798859" y="1449787"/>
                    <a:pt x="2806810" y="1455088"/>
                  </a:cubicBezTo>
                  <a:cubicBezTo>
                    <a:pt x="2825364" y="1510747"/>
                    <a:pt x="2806810" y="1497495"/>
                    <a:pt x="2846567" y="1510748"/>
                  </a:cubicBezTo>
                  <a:cubicBezTo>
                    <a:pt x="2838616" y="1513398"/>
                    <a:pt x="2828640" y="1512772"/>
                    <a:pt x="2822713" y="1518699"/>
                  </a:cubicBezTo>
                  <a:cubicBezTo>
                    <a:pt x="2809198" y="1532214"/>
                    <a:pt x="2790908" y="1566407"/>
                    <a:pt x="2790908" y="1566407"/>
                  </a:cubicBezTo>
                  <a:cubicBezTo>
                    <a:pt x="2783789" y="1602001"/>
                    <a:pt x="2771627" y="1641918"/>
                    <a:pt x="2790908" y="1677725"/>
                  </a:cubicBezTo>
                  <a:cubicBezTo>
                    <a:pt x="2799969" y="1694553"/>
                    <a:pt x="2820484" y="1703486"/>
                    <a:pt x="2838616" y="1709530"/>
                  </a:cubicBezTo>
                  <a:lnTo>
                    <a:pt x="2886323" y="1725433"/>
                  </a:lnTo>
                  <a:cubicBezTo>
                    <a:pt x="2899576" y="1765190"/>
                    <a:pt x="2886323" y="1746636"/>
                    <a:pt x="2941983" y="1765189"/>
                  </a:cubicBezTo>
                  <a:lnTo>
                    <a:pt x="2965837" y="1773141"/>
                  </a:lnTo>
                  <a:cubicBezTo>
                    <a:pt x="2971138" y="1781092"/>
                    <a:pt x="2977975" y="1788211"/>
                    <a:pt x="2981739" y="1796995"/>
                  </a:cubicBezTo>
                  <a:cubicBezTo>
                    <a:pt x="2996636" y="1831756"/>
                    <a:pt x="2976550" y="1828260"/>
                    <a:pt x="3013544" y="1844702"/>
                  </a:cubicBezTo>
                  <a:cubicBezTo>
                    <a:pt x="3028862" y="1851510"/>
                    <a:pt x="3045349" y="1855304"/>
                    <a:pt x="3061252" y="1860605"/>
                  </a:cubicBezTo>
                  <a:lnTo>
                    <a:pt x="3085106" y="1868556"/>
                  </a:lnTo>
                  <a:cubicBezTo>
                    <a:pt x="3112116" y="1909070"/>
                    <a:pt x="3107606" y="1891225"/>
                    <a:pt x="3093057" y="1963972"/>
                  </a:cubicBezTo>
                  <a:cubicBezTo>
                    <a:pt x="3089770" y="1980409"/>
                    <a:pt x="3082456" y="1995777"/>
                    <a:pt x="3077155" y="2011680"/>
                  </a:cubicBezTo>
                  <a:lnTo>
                    <a:pt x="3069203" y="2035534"/>
                  </a:lnTo>
                  <a:cubicBezTo>
                    <a:pt x="3085106" y="2040835"/>
                    <a:pt x="3107613" y="2037489"/>
                    <a:pt x="3116911" y="2051436"/>
                  </a:cubicBezTo>
                  <a:cubicBezTo>
                    <a:pt x="3135465" y="2079266"/>
                    <a:pt x="3140764" y="2093841"/>
                    <a:pt x="3180522" y="2107095"/>
                  </a:cubicBezTo>
                  <a:cubicBezTo>
                    <a:pt x="3188473" y="2109746"/>
                    <a:pt x="3196717" y="2111643"/>
                    <a:pt x="3204376" y="2115047"/>
                  </a:cubicBezTo>
                  <a:cubicBezTo>
                    <a:pt x="3220623" y="2122268"/>
                    <a:pt x="3235575" y="2132298"/>
                    <a:pt x="3252083" y="2138901"/>
                  </a:cubicBezTo>
                  <a:cubicBezTo>
                    <a:pt x="3262230" y="2142960"/>
                    <a:pt x="3273287" y="2144202"/>
                    <a:pt x="3283889" y="2146852"/>
                  </a:cubicBezTo>
                  <a:lnTo>
                    <a:pt x="3331597" y="2178657"/>
                  </a:lnTo>
                  <a:lnTo>
                    <a:pt x="3355450" y="2194560"/>
                  </a:lnTo>
                  <a:cubicBezTo>
                    <a:pt x="3384606" y="2238294"/>
                    <a:pt x="3355449" y="2201185"/>
                    <a:pt x="3395207" y="2234316"/>
                  </a:cubicBezTo>
                  <a:cubicBezTo>
                    <a:pt x="3422652" y="2257186"/>
                    <a:pt x="3426572" y="2276575"/>
                    <a:pt x="3466769" y="2289975"/>
                  </a:cubicBezTo>
                  <a:cubicBezTo>
                    <a:pt x="3474720" y="2292626"/>
                    <a:pt x="3483296" y="2293857"/>
                    <a:pt x="3490623" y="2297927"/>
                  </a:cubicBezTo>
                  <a:cubicBezTo>
                    <a:pt x="3507330" y="2307209"/>
                    <a:pt x="3522428" y="2319130"/>
                    <a:pt x="3538330" y="2329732"/>
                  </a:cubicBezTo>
                  <a:lnTo>
                    <a:pt x="3562184" y="2345635"/>
                  </a:lnTo>
                  <a:cubicBezTo>
                    <a:pt x="3570135" y="2350936"/>
                    <a:pt x="3578393" y="2355803"/>
                    <a:pt x="3586038" y="2361537"/>
                  </a:cubicBezTo>
                  <a:lnTo>
                    <a:pt x="3617843" y="2385391"/>
                  </a:lnTo>
                  <a:cubicBezTo>
                    <a:pt x="3623144" y="2398643"/>
                    <a:pt x="3624608" y="2414183"/>
                    <a:pt x="3633746" y="2425148"/>
                  </a:cubicBezTo>
                  <a:cubicBezTo>
                    <a:pt x="3639112" y="2431587"/>
                    <a:pt x="3650103" y="2429351"/>
                    <a:pt x="3657600" y="2433099"/>
                  </a:cubicBezTo>
                  <a:cubicBezTo>
                    <a:pt x="3666147" y="2437373"/>
                    <a:pt x="3673503" y="2443701"/>
                    <a:pt x="3681454" y="2449002"/>
                  </a:cubicBezTo>
                  <a:cubicBezTo>
                    <a:pt x="3677186" y="2470340"/>
                    <a:pt x="3669130" y="2519170"/>
                    <a:pt x="3657600" y="2536466"/>
                  </a:cubicBezTo>
                  <a:cubicBezTo>
                    <a:pt x="3646998" y="2552369"/>
                    <a:pt x="3631839" y="2566042"/>
                    <a:pt x="3625795" y="2584174"/>
                  </a:cubicBezTo>
                  <a:lnTo>
                    <a:pt x="3609892" y="2631882"/>
                  </a:lnTo>
                  <a:lnTo>
                    <a:pt x="3601941" y="2655735"/>
                  </a:lnTo>
                  <a:cubicBezTo>
                    <a:pt x="3599291" y="2676939"/>
                    <a:pt x="3597503" y="2698268"/>
                    <a:pt x="3593990" y="2719346"/>
                  </a:cubicBezTo>
                  <a:cubicBezTo>
                    <a:pt x="3592193" y="2730125"/>
                    <a:pt x="3586038" y="2740223"/>
                    <a:pt x="3586038" y="2751151"/>
                  </a:cubicBezTo>
                  <a:cubicBezTo>
                    <a:pt x="3586038" y="2785708"/>
                    <a:pt x="3587621" y="2820552"/>
                    <a:pt x="3593990" y="2854518"/>
                  </a:cubicBezTo>
                  <a:cubicBezTo>
                    <a:pt x="3595751" y="2863911"/>
                    <a:pt x="3602430" y="2872402"/>
                    <a:pt x="3609892" y="2878372"/>
                  </a:cubicBezTo>
                  <a:cubicBezTo>
                    <a:pt x="3616437" y="2883608"/>
                    <a:pt x="3625795" y="2883673"/>
                    <a:pt x="3633746" y="2886323"/>
                  </a:cubicBezTo>
                  <a:cubicBezTo>
                    <a:pt x="3636949" y="2890594"/>
                    <a:pt x="3669276" y="2932470"/>
                    <a:pt x="3673503" y="2941982"/>
                  </a:cubicBezTo>
                  <a:cubicBezTo>
                    <a:pt x="3680311" y="2957300"/>
                    <a:pt x="3689405" y="2989690"/>
                    <a:pt x="3689405" y="2989690"/>
                  </a:cubicBezTo>
                  <a:cubicBezTo>
                    <a:pt x="3678167" y="3045885"/>
                    <a:pt x="3685728" y="3016625"/>
                    <a:pt x="3665551" y="3077155"/>
                  </a:cubicBezTo>
                  <a:lnTo>
                    <a:pt x="3657600" y="3101008"/>
                  </a:lnTo>
                  <a:cubicBezTo>
                    <a:pt x="3654950" y="3116911"/>
                    <a:pt x="3657648" y="3134718"/>
                    <a:pt x="3649649" y="3148716"/>
                  </a:cubicBezTo>
                  <a:cubicBezTo>
                    <a:pt x="3645491" y="3155993"/>
                    <a:pt x="3633499" y="3153366"/>
                    <a:pt x="3625795" y="3156668"/>
                  </a:cubicBezTo>
                  <a:cubicBezTo>
                    <a:pt x="3614900" y="3161337"/>
                    <a:pt x="3604592" y="3167269"/>
                    <a:pt x="3593990" y="3172570"/>
                  </a:cubicBezTo>
                  <a:cubicBezTo>
                    <a:pt x="3574002" y="3232530"/>
                    <a:pt x="3603290" y="3160944"/>
                    <a:pt x="3562184" y="3212327"/>
                  </a:cubicBezTo>
                  <a:cubicBezTo>
                    <a:pt x="3556948" y="3218872"/>
                    <a:pt x="3557981" y="3228684"/>
                    <a:pt x="3554233" y="3236181"/>
                  </a:cubicBezTo>
                  <a:cubicBezTo>
                    <a:pt x="3540981" y="3262685"/>
                    <a:pt x="3538330" y="3260035"/>
                    <a:pt x="3514477" y="3275937"/>
                  </a:cubicBezTo>
                  <a:cubicBezTo>
                    <a:pt x="3509176" y="3283888"/>
                    <a:pt x="3506678" y="3294726"/>
                    <a:pt x="3498574" y="3299791"/>
                  </a:cubicBezTo>
                  <a:cubicBezTo>
                    <a:pt x="3484359" y="3308675"/>
                    <a:pt x="3450866" y="3315694"/>
                    <a:pt x="3450866" y="3315694"/>
                  </a:cubicBezTo>
                  <a:cubicBezTo>
                    <a:pt x="3381176" y="3385384"/>
                    <a:pt x="3469579" y="3300100"/>
                    <a:pt x="3403158" y="3355450"/>
                  </a:cubicBezTo>
                  <a:cubicBezTo>
                    <a:pt x="3381009" y="3373907"/>
                    <a:pt x="3372998" y="3387712"/>
                    <a:pt x="3355450" y="3411109"/>
                  </a:cubicBezTo>
                  <a:cubicBezTo>
                    <a:pt x="3329146" y="3490025"/>
                    <a:pt x="3373278" y="3369475"/>
                    <a:pt x="3323645" y="3458817"/>
                  </a:cubicBezTo>
                  <a:cubicBezTo>
                    <a:pt x="3315504" y="3473470"/>
                    <a:pt x="3319596" y="3494672"/>
                    <a:pt x="3307743" y="3506525"/>
                  </a:cubicBezTo>
                  <a:cubicBezTo>
                    <a:pt x="3277132" y="3537136"/>
                    <a:pt x="3290127" y="3521023"/>
                    <a:pt x="3267986" y="3554233"/>
                  </a:cubicBezTo>
                  <a:cubicBezTo>
                    <a:pt x="3265336" y="3562184"/>
                    <a:pt x="3266855" y="3573215"/>
                    <a:pt x="3260035" y="3578087"/>
                  </a:cubicBezTo>
                  <a:cubicBezTo>
                    <a:pt x="3246394" y="3587830"/>
                    <a:pt x="3228764" y="3590701"/>
                    <a:pt x="3212327" y="3593989"/>
                  </a:cubicBezTo>
                  <a:cubicBezTo>
                    <a:pt x="3156761" y="3605103"/>
                    <a:pt x="3185901" y="3599719"/>
                    <a:pt x="3124863" y="3609892"/>
                  </a:cubicBezTo>
                  <a:cubicBezTo>
                    <a:pt x="3108960" y="3607242"/>
                    <a:pt x="3092037" y="3608142"/>
                    <a:pt x="3077155" y="3601941"/>
                  </a:cubicBezTo>
                  <a:cubicBezTo>
                    <a:pt x="3059512" y="3594590"/>
                    <a:pt x="3047579" y="3576179"/>
                    <a:pt x="3029447" y="3570135"/>
                  </a:cubicBezTo>
                  <a:lnTo>
                    <a:pt x="3005593" y="3562184"/>
                  </a:lnTo>
                  <a:cubicBezTo>
                    <a:pt x="2997642" y="3564834"/>
                    <a:pt x="2989798" y="3567832"/>
                    <a:pt x="2981739" y="3570135"/>
                  </a:cubicBezTo>
                  <a:cubicBezTo>
                    <a:pt x="2971231" y="3573137"/>
                    <a:pt x="2959027" y="3572025"/>
                    <a:pt x="2949934" y="3578087"/>
                  </a:cubicBezTo>
                  <a:cubicBezTo>
                    <a:pt x="2941983" y="3583388"/>
                    <a:pt x="2939332" y="3593990"/>
                    <a:pt x="2934031" y="3601941"/>
                  </a:cubicBezTo>
                  <a:cubicBezTo>
                    <a:pt x="2931381" y="3631096"/>
                    <a:pt x="2935338" y="3661632"/>
                    <a:pt x="2926080" y="3689405"/>
                  </a:cubicBezTo>
                  <a:cubicBezTo>
                    <a:pt x="2923430" y="3697356"/>
                    <a:pt x="2909723" y="3693608"/>
                    <a:pt x="2902226" y="3697356"/>
                  </a:cubicBezTo>
                  <a:cubicBezTo>
                    <a:pt x="2831652" y="3732643"/>
                    <a:pt x="2955240" y="3706853"/>
                    <a:pt x="2782957" y="3721210"/>
                  </a:cubicBezTo>
                  <a:cubicBezTo>
                    <a:pt x="2764404" y="3718560"/>
                    <a:pt x="2745675" y="3716934"/>
                    <a:pt x="2727297" y="3713259"/>
                  </a:cubicBezTo>
                  <a:cubicBezTo>
                    <a:pt x="2719078" y="3711615"/>
                    <a:pt x="2711773" y="3706234"/>
                    <a:pt x="2703443" y="3705308"/>
                  </a:cubicBezTo>
                  <a:cubicBezTo>
                    <a:pt x="2663842" y="3700908"/>
                    <a:pt x="2623930" y="3700007"/>
                    <a:pt x="2584174" y="3697356"/>
                  </a:cubicBezTo>
                  <a:cubicBezTo>
                    <a:pt x="2563806" y="3666804"/>
                    <a:pt x="2559903" y="3647696"/>
                    <a:pt x="2528515" y="3633746"/>
                  </a:cubicBezTo>
                  <a:cubicBezTo>
                    <a:pt x="2513197" y="3626938"/>
                    <a:pt x="2496710" y="3623144"/>
                    <a:pt x="2480807" y="3617843"/>
                  </a:cubicBezTo>
                  <a:lnTo>
                    <a:pt x="2456953" y="3609892"/>
                  </a:lnTo>
                  <a:cubicBezTo>
                    <a:pt x="2428058" y="3580997"/>
                    <a:pt x="2436993" y="3587683"/>
                    <a:pt x="2401294" y="3562184"/>
                  </a:cubicBezTo>
                  <a:cubicBezTo>
                    <a:pt x="2393518" y="3556630"/>
                    <a:pt x="2386388" y="3549637"/>
                    <a:pt x="2377440" y="3546282"/>
                  </a:cubicBezTo>
                  <a:cubicBezTo>
                    <a:pt x="2359222" y="3539450"/>
                    <a:pt x="2283908" y="3531608"/>
                    <a:pt x="2274073" y="3530379"/>
                  </a:cubicBezTo>
                  <a:cubicBezTo>
                    <a:pt x="2238506" y="3477029"/>
                    <a:pt x="2280404" y="3529299"/>
                    <a:pt x="2234317" y="3498574"/>
                  </a:cubicBezTo>
                  <a:cubicBezTo>
                    <a:pt x="2224961" y="3492336"/>
                    <a:pt x="2220293" y="3480181"/>
                    <a:pt x="2210463" y="3474720"/>
                  </a:cubicBezTo>
                  <a:cubicBezTo>
                    <a:pt x="2195810" y="3466579"/>
                    <a:pt x="2178658" y="3464118"/>
                    <a:pt x="2162755" y="3458817"/>
                  </a:cubicBezTo>
                  <a:lnTo>
                    <a:pt x="2138901" y="3450866"/>
                  </a:lnTo>
                  <a:cubicBezTo>
                    <a:pt x="2130950" y="3445565"/>
                    <a:pt x="2123344" y="3430222"/>
                    <a:pt x="2115047" y="3434963"/>
                  </a:cubicBezTo>
                  <a:cubicBezTo>
                    <a:pt x="2098453" y="3444445"/>
                    <a:pt x="2089286" y="3464539"/>
                    <a:pt x="2083242" y="3482671"/>
                  </a:cubicBezTo>
                  <a:cubicBezTo>
                    <a:pt x="2080591" y="3490622"/>
                    <a:pt x="2081217" y="3500598"/>
                    <a:pt x="2075290" y="3506525"/>
                  </a:cubicBezTo>
                  <a:cubicBezTo>
                    <a:pt x="2069364" y="3512451"/>
                    <a:pt x="2059388" y="3511826"/>
                    <a:pt x="2051437" y="3514476"/>
                  </a:cubicBezTo>
                  <a:cubicBezTo>
                    <a:pt x="1994451" y="3599953"/>
                    <a:pt x="2045473" y="3536673"/>
                    <a:pt x="1995777" y="3578087"/>
                  </a:cubicBezTo>
                  <a:cubicBezTo>
                    <a:pt x="1987138" y="3585286"/>
                    <a:pt x="1982491" y="3598098"/>
                    <a:pt x="1971923" y="3601941"/>
                  </a:cubicBezTo>
                  <a:cubicBezTo>
                    <a:pt x="1951841" y="3609243"/>
                    <a:pt x="1929516" y="3607242"/>
                    <a:pt x="1908313" y="3609892"/>
                  </a:cubicBezTo>
                  <a:cubicBezTo>
                    <a:pt x="1883112" y="3647693"/>
                    <a:pt x="1895432" y="3624680"/>
                    <a:pt x="1876508" y="3681454"/>
                  </a:cubicBezTo>
                  <a:lnTo>
                    <a:pt x="1868557" y="3705308"/>
                  </a:lnTo>
                  <a:lnTo>
                    <a:pt x="1860605" y="3729162"/>
                  </a:lnTo>
                  <a:cubicBezTo>
                    <a:pt x="1863256" y="3737113"/>
                    <a:pt x="1863321" y="3746470"/>
                    <a:pt x="1868557" y="3753015"/>
                  </a:cubicBezTo>
                  <a:cubicBezTo>
                    <a:pt x="1888691" y="3778183"/>
                    <a:pt x="1916331" y="3762938"/>
                    <a:pt x="1860605" y="3776869"/>
                  </a:cubicBezTo>
                  <a:cubicBezTo>
                    <a:pt x="1850003" y="3774219"/>
                    <a:pt x="1839516" y="3771061"/>
                    <a:pt x="1828800" y="3768918"/>
                  </a:cubicBezTo>
                  <a:cubicBezTo>
                    <a:pt x="1812991" y="3765756"/>
                    <a:pt x="1796733" y="3764877"/>
                    <a:pt x="1781092" y="3760967"/>
                  </a:cubicBezTo>
                  <a:cubicBezTo>
                    <a:pt x="1764830" y="3756901"/>
                    <a:pt x="1749287" y="3750365"/>
                    <a:pt x="1733384" y="3745064"/>
                  </a:cubicBezTo>
                  <a:lnTo>
                    <a:pt x="1709530" y="3737113"/>
                  </a:lnTo>
                  <a:lnTo>
                    <a:pt x="1614115" y="3673502"/>
                  </a:lnTo>
                  <a:lnTo>
                    <a:pt x="1590261" y="3657600"/>
                  </a:lnTo>
                  <a:lnTo>
                    <a:pt x="1566407" y="3641697"/>
                  </a:lnTo>
                  <a:cubicBezTo>
                    <a:pt x="1563757" y="3633746"/>
                    <a:pt x="1562204" y="3625340"/>
                    <a:pt x="1558456" y="3617843"/>
                  </a:cubicBezTo>
                  <a:cubicBezTo>
                    <a:pt x="1545469" y="3591869"/>
                    <a:pt x="1523469" y="3571725"/>
                    <a:pt x="1494845" y="3562184"/>
                  </a:cubicBezTo>
                  <a:lnTo>
                    <a:pt x="1447137" y="3546282"/>
                  </a:lnTo>
                  <a:cubicBezTo>
                    <a:pt x="1439186" y="3540981"/>
                    <a:pt x="1429576" y="3537571"/>
                    <a:pt x="1423283" y="3530379"/>
                  </a:cubicBezTo>
                  <a:cubicBezTo>
                    <a:pt x="1410697" y="3515995"/>
                    <a:pt x="1391478" y="3482671"/>
                    <a:pt x="1391478" y="3482671"/>
                  </a:cubicBezTo>
                  <a:cubicBezTo>
                    <a:pt x="1375575" y="3485321"/>
                    <a:pt x="1358190" y="3483412"/>
                    <a:pt x="1343770" y="3490622"/>
                  </a:cubicBezTo>
                  <a:cubicBezTo>
                    <a:pt x="1328579" y="3498218"/>
                    <a:pt x="1326189" y="3525786"/>
                    <a:pt x="1319917" y="3538330"/>
                  </a:cubicBezTo>
                  <a:cubicBezTo>
                    <a:pt x="1306665" y="3564834"/>
                    <a:pt x="1304013" y="3562185"/>
                    <a:pt x="1280160" y="3578087"/>
                  </a:cubicBezTo>
                  <a:cubicBezTo>
                    <a:pt x="1261256" y="3634801"/>
                    <a:pt x="1288060" y="3566240"/>
                    <a:pt x="1248355" y="3625795"/>
                  </a:cubicBezTo>
                  <a:cubicBezTo>
                    <a:pt x="1243706" y="3632768"/>
                    <a:pt x="1244473" y="3642322"/>
                    <a:pt x="1240403" y="3649648"/>
                  </a:cubicBezTo>
                  <a:cubicBezTo>
                    <a:pt x="1231121" y="3666355"/>
                    <a:pt x="1219200" y="3681453"/>
                    <a:pt x="1208598" y="3697356"/>
                  </a:cubicBezTo>
                  <a:cubicBezTo>
                    <a:pt x="1203297" y="3705307"/>
                    <a:pt x="1199453" y="3714453"/>
                    <a:pt x="1192696" y="3721210"/>
                  </a:cubicBezTo>
                  <a:cubicBezTo>
                    <a:pt x="1162085" y="3751821"/>
                    <a:pt x="1175080" y="3735708"/>
                    <a:pt x="1152939" y="3768918"/>
                  </a:cubicBezTo>
                  <a:cubicBezTo>
                    <a:pt x="1128809" y="3841310"/>
                    <a:pt x="1165828" y="3726963"/>
                    <a:pt x="1137037" y="3832528"/>
                  </a:cubicBezTo>
                  <a:cubicBezTo>
                    <a:pt x="1132626" y="3848700"/>
                    <a:pt x="1126435" y="3864333"/>
                    <a:pt x="1121134" y="3880236"/>
                  </a:cubicBezTo>
                  <a:lnTo>
                    <a:pt x="1113183" y="3904090"/>
                  </a:lnTo>
                  <a:cubicBezTo>
                    <a:pt x="1110532" y="3912041"/>
                    <a:pt x="1107264" y="3919813"/>
                    <a:pt x="1105231" y="3927944"/>
                  </a:cubicBezTo>
                  <a:cubicBezTo>
                    <a:pt x="1102581" y="3938546"/>
                    <a:pt x="1100420" y="3949282"/>
                    <a:pt x="1097280" y="3959749"/>
                  </a:cubicBezTo>
                  <a:cubicBezTo>
                    <a:pt x="1092463" y="3975805"/>
                    <a:pt x="1086678" y="3991554"/>
                    <a:pt x="1081377" y="4007457"/>
                  </a:cubicBezTo>
                  <a:lnTo>
                    <a:pt x="1073426" y="4031311"/>
                  </a:lnTo>
                  <a:lnTo>
                    <a:pt x="1049572" y="4102873"/>
                  </a:lnTo>
                  <a:cubicBezTo>
                    <a:pt x="1046922" y="4110824"/>
                    <a:pt x="1046270" y="4119753"/>
                    <a:pt x="1041621" y="4126727"/>
                  </a:cubicBezTo>
                  <a:lnTo>
                    <a:pt x="1025718" y="4150581"/>
                  </a:lnTo>
                  <a:cubicBezTo>
                    <a:pt x="1003731" y="4216545"/>
                    <a:pt x="1040642" y="4112783"/>
                    <a:pt x="985962" y="4222142"/>
                  </a:cubicBezTo>
                  <a:cubicBezTo>
                    <a:pt x="980661" y="4232744"/>
                    <a:pt x="975940" y="4243656"/>
                    <a:pt x="970059" y="4253948"/>
                  </a:cubicBezTo>
                  <a:cubicBezTo>
                    <a:pt x="965318" y="4262245"/>
                    <a:pt x="958431" y="4269255"/>
                    <a:pt x="954157" y="4277802"/>
                  </a:cubicBezTo>
                  <a:cubicBezTo>
                    <a:pt x="950409" y="4285298"/>
                    <a:pt x="948856" y="4293704"/>
                    <a:pt x="946205" y="4301655"/>
                  </a:cubicBezTo>
                  <a:cubicBezTo>
                    <a:pt x="932953" y="4296354"/>
                    <a:pt x="917992" y="4294148"/>
                    <a:pt x="906449" y="4285753"/>
                  </a:cubicBezTo>
                  <a:cubicBezTo>
                    <a:pt x="888261" y="4272525"/>
                    <a:pt x="877453" y="4250520"/>
                    <a:pt x="858741" y="4238045"/>
                  </a:cubicBezTo>
                  <a:lnTo>
                    <a:pt x="834887" y="4222142"/>
                  </a:lnTo>
                  <a:cubicBezTo>
                    <a:pt x="808079" y="4181930"/>
                    <a:pt x="833537" y="4209540"/>
                    <a:pt x="795130" y="4190337"/>
                  </a:cubicBezTo>
                  <a:cubicBezTo>
                    <a:pt x="786583" y="4186064"/>
                    <a:pt x="780009" y="4178316"/>
                    <a:pt x="771277" y="4174435"/>
                  </a:cubicBezTo>
                  <a:cubicBezTo>
                    <a:pt x="755959" y="4167627"/>
                    <a:pt x="739472" y="4163833"/>
                    <a:pt x="723569" y="4158532"/>
                  </a:cubicBezTo>
                  <a:lnTo>
                    <a:pt x="699715" y="4150581"/>
                  </a:lnTo>
                  <a:cubicBezTo>
                    <a:pt x="691764" y="4145280"/>
                    <a:pt x="684594" y="4138559"/>
                    <a:pt x="675861" y="4134678"/>
                  </a:cubicBezTo>
                  <a:cubicBezTo>
                    <a:pt x="590695" y="4096826"/>
                    <a:pt x="658287" y="4138863"/>
                    <a:pt x="604299" y="4102873"/>
                  </a:cubicBezTo>
                  <a:cubicBezTo>
                    <a:pt x="598998" y="4094922"/>
                    <a:pt x="595859" y="4084989"/>
                    <a:pt x="588397" y="4079019"/>
                  </a:cubicBezTo>
                  <a:cubicBezTo>
                    <a:pt x="583055" y="4074745"/>
                    <a:pt x="535019" y="4063801"/>
                    <a:pt x="532737" y="4063116"/>
                  </a:cubicBezTo>
                  <a:cubicBezTo>
                    <a:pt x="516681" y="4058299"/>
                    <a:pt x="500932" y="4052515"/>
                    <a:pt x="485030" y="4047214"/>
                  </a:cubicBezTo>
                  <a:lnTo>
                    <a:pt x="461176" y="4039262"/>
                  </a:lnTo>
                  <a:cubicBezTo>
                    <a:pt x="460254" y="4037879"/>
                    <a:pt x="432943" y="3990287"/>
                    <a:pt x="421419" y="3999506"/>
                  </a:cubicBezTo>
                  <a:cubicBezTo>
                    <a:pt x="404387" y="4013132"/>
                    <a:pt x="410058" y="4052328"/>
                    <a:pt x="397565" y="4071068"/>
                  </a:cubicBezTo>
                  <a:lnTo>
                    <a:pt x="365760" y="4118775"/>
                  </a:lnTo>
                  <a:cubicBezTo>
                    <a:pt x="344558" y="4182383"/>
                    <a:pt x="376361" y="4108175"/>
                    <a:pt x="333955" y="4150581"/>
                  </a:cubicBezTo>
                  <a:cubicBezTo>
                    <a:pt x="328028" y="4156508"/>
                    <a:pt x="330652" y="4167461"/>
                    <a:pt x="326003" y="4174435"/>
                  </a:cubicBezTo>
                  <a:cubicBezTo>
                    <a:pt x="319766" y="4183791"/>
                    <a:pt x="309349" y="4189650"/>
                    <a:pt x="302150" y="4198288"/>
                  </a:cubicBezTo>
                  <a:cubicBezTo>
                    <a:pt x="272275" y="4234137"/>
                    <a:pt x="296526" y="4231192"/>
                    <a:pt x="238539" y="4269850"/>
                  </a:cubicBezTo>
                  <a:cubicBezTo>
                    <a:pt x="222636" y="4280452"/>
                    <a:pt x="208963" y="4295611"/>
                    <a:pt x="190831" y="4301655"/>
                  </a:cubicBezTo>
                  <a:cubicBezTo>
                    <a:pt x="182880" y="4304306"/>
                    <a:pt x="174474" y="4305859"/>
                    <a:pt x="166977" y="4309607"/>
                  </a:cubicBezTo>
                  <a:cubicBezTo>
                    <a:pt x="158430" y="4313881"/>
                    <a:pt x="150899" y="4319955"/>
                    <a:pt x="143123" y="4325509"/>
                  </a:cubicBezTo>
                  <a:cubicBezTo>
                    <a:pt x="74059" y="4374840"/>
                    <a:pt x="143700" y="4327775"/>
                    <a:pt x="87464" y="4365266"/>
                  </a:cubicBezTo>
                  <a:cubicBezTo>
                    <a:pt x="63334" y="4437658"/>
                    <a:pt x="100353" y="4323311"/>
                    <a:pt x="71562" y="4428876"/>
                  </a:cubicBezTo>
                  <a:cubicBezTo>
                    <a:pt x="67151" y="4445048"/>
                    <a:pt x="69607" y="4467285"/>
                    <a:pt x="55659" y="4476584"/>
                  </a:cubicBezTo>
                  <a:lnTo>
                    <a:pt x="31805" y="4492487"/>
                  </a:lnTo>
                  <a:cubicBezTo>
                    <a:pt x="12616" y="4521272"/>
                    <a:pt x="24450" y="4512068"/>
                    <a:pt x="0" y="4524292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75023" y="1413190"/>
              <a:ext cx="8809449" cy="858371"/>
            </a:xfrm>
            <a:prstGeom prst="rect">
              <a:avLst/>
            </a:prstGeom>
          </p:spPr>
          <p:txBody>
            <a:bodyPr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  <a:defRPr/>
              </a:pPr>
              <a:endParaRPr lang="fr-FR" sz="4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Right Triangle 1"/>
            <p:cNvSpPr/>
            <p:nvPr/>
          </p:nvSpPr>
          <p:spPr>
            <a:xfrm rot="16918249" flipH="1">
              <a:off x="3887206" y="4961772"/>
              <a:ext cx="319612" cy="933733"/>
            </a:xfrm>
            <a:custGeom>
              <a:avLst/>
              <a:gdLst>
                <a:gd name="connsiteX0" fmla="*/ 0 w 401718"/>
                <a:gd name="connsiteY0" fmla="*/ 924321 h 924321"/>
                <a:gd name="connsiteX1" fmla="*/ 0 w 401718"/>
                <a:gd name="connsiteY1" fmla="*/ 0 h 924321"/>
                <a:gd name="connsiteX2" fmla="*/ 401718 w 401718"/>
                <a:gd name="connsiteY2" fmla="*/ 924321 h 924321"/>
                <a:gd name="connsiteX3" fmla="*/ 0 w 401718"/>
                <a:gd name="connsiteY3" fmla="*/ 924321 h 924321"/>
                <a:gd name="connsiteX0" fmla="*/ 0 w 401718"/>
                <a:gd name="connsiteY0" fmla="*/ 924321 h 924321"/>
                <a:gd name="connsiteX1" fmla="*/ 0 w 401718"/>
                <a:gd name="connsiteY1" fmla="*/ 0 h 924321"/>
                <a:gd name="connsiteX2" fmla="*/ 322181 w 401718"/>
                <a:gd name="connsiteY2" fmla="*/ 760128 h 924321"/>
                <a:gd name="connsiteX3" fmla="*/ 401718 w 401718"/>
                <a:gd name="connsiteY3" fmla="*/ 924321 h 924321"/>
                <a:gd name="connsiteX4" fmla="*/ 0 w 401718"/>
                <a:gd name="connsiteY4" fmla="*/ 924321 h 924321"/>
                <a:gd name="connsiteX0" fmla="*/ 0 w 322181"/>
                <a:gd name="connsiteY0" fmla="*/ 924321 h 933733"/>
                <a:gd name="connsiteX1" fmla="*/ 0 w 322181"/>
                <a:gd name="connsiteY1" fmla="*/ 0 h 933733"/>
                <a:gd name="connsiteX2" fmla="*/ 322181 w 322181"/>
                <a:gd name="connsiteY2" fmla="*/ 760128 h 933733"/>
                <a:gd name="connsiteX3" fmla="*/ 294566 w 322181"/>
                <a:gd name="connsiteY3" fmla="*/ 933733 h 933733"/>
                <a:gd name="connsiteX4" fmla="*/ 0 w 322181"/>
                <a:gd name="connsiteY4" fmla="*/ 924321 h 933733"/>
                <a:gd name="connsiteX0" fmla="*/ 0 w 322181"/>
                <a:gd name="connsiteY0" fmla="*/ 924321 h 933733"/>
                <a:gd name="connsiteX1" fmla="*/ 0 w 322181"/>
                <a:gd name="connsiteY1" fmla="*/ 0 h 933733"/>
                <a:gd name="connsiteX2" fmla="*/ 322181 w 322181"/>
                <a:gd name="connsiteY2" fmla="*/ 760128 h 933733"/>
                <a:gd name="connsiteX3" fmla="*/ 294566 w 322181"/>
                <a:gd name="connsiteY3" fmla="*/ 933733 h 933733"/>
                <a:gd name="connsiteX4" fmla="*/ 0 w 322181"/>
                <a:gd name="connsiteY4" fmla="*/ 924321 h 933733"/>
                <a:gd name="connsiteX0" fmla="*/ 0 w 305977"/>
                <a:gd name="connsiteY0" fmla="*/ 924321 h 933733"/>
                <a:gd name="connsiteX1" fmla="*/ 0 w 305977"/>
                <a:gd name="connsiteY1" fmla="*/ 0 h 933733"/>
                <a:gd name="connsiteX2" fmla="*/ 294732 w 305977"/>
                <a:gd name="connsiteY2" fmla="*/ 710493 h 933733"/>
                <a:gd name="connsiteX3" fmla="*/ 294566 w 305977"/>
                <a:gd name="connsiteY3" fmla="*/ 933733 h 933733"/>
                <a:gd name="connsiteX4" fmla="*/ 0 w 305977"/>
                <a:gd name="connsiteY4" fmla="*/ 924321 h 933733"/>
                <a:gd name="connsiteX0" fmla="*/ 0 w 313026"/>
                <a:gd name="connsiteY0" fmla="*/ 924321 h 933733"/>
                <a:gd name="connsiteX1" fmla="*/ 0 w 313026"/>
                <a:gd name="connsiteY1" fmla="*/ 0 h 933733"/>
                <a:gd name="connsiteX2" fmla="*/ 313026 w 313026"/>
                <a:gd name="connsiteY2" fmla="*/ 679320 h 933733"/>
                <a:gd name="connsiteX3" fmla="*/ 294566 w 313026"/>
                <a:gd name="connsiteY3" fmla="*/ 933733 h 933733"/>
                <a:gd name="connsiteX4" fmla="*/ 0 w 313026"/>
                <a:gd name="connsiteY4" fmla="*/ 924321 h 933733"/>
                <a:gd name="connsiteX0" fmla="*/ 0 w 319612"/>
                <a:gd name="connsiteY0" fmla="*/ 924321 h 933733"/>
                <a:gd name="connsiteX1" fmla="*/ 0 w 319612"/>
                <a:gd name="connsiteY1" fmla="*/ 0 h 933733"/>
                <a:gd name="connsiteX2" fmla="*/ 313026 w 319612"/>
                <a:gd name="connsiteY2" fmla="*/ 679320 h 933733"/>
                <a:gd name="connsiteX3" fmla="*/ 294566 w 319612"/>
                <a:gd name="connsiteY3" fmla="*/ 933733 h 933733"/>
                <a:gd name="connsiteX4" fmla="*/ 0 w 319612"/>
                <a:gd name="connsiteY4" fmla="*/ 924321 h 9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12" h="933733">
                  <a:moveTo>
                    <a:pt x="0" y="924321"/>
                  </a:moveTo>
                  <a:lnTo>
                    <a:pt x="0" y="0"/>
                  </a:lnTo>
                  <a:lnTo>
                    <a:pt x="313026" y="679320"/>
                  </a:lnTo>
                  <a:cubicBezTo>
                    <a:pt x="323477" y="782250"/>
                    <a:pt x="324267" y="848079"/>
                    <a:pt x="294566" y="933733"/>
                  </a:cubicBezTo>
                  <a:lnTo>
                    <a:pt x="0" y="924321"/>
                  </a:lnTo>
                  <a:close/>
                </a:path>
              </a:pathLst>
            </a:custGeom>
            <a:solidFill>
              <a:srgbClr val="C00000">
                <a:alpha val="37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4101381" y="3652622"/>
              <a:ext cx="469899" cy="660402"/>
            </a:xfrm>
            <a:custGeom>
              <a:avLst/>
              <a:gdLst>
                <a:gd name="connsiteX0" fmla="*/ 0 w 452967"/>
                <a:gd name="connsiteY0" fmla="*/ 0 h 622300"/>
                <a:gd name="connsiteX1" fmla="*/ 452967 w 452967"/>
                <a:gd name="connsiteY1" fmla="*/ 0 h 622300"/>
                <a:gd name="connsiteX2" fmla="*/ 452967 w 452967"/>
                <a:gd name="connsiteY2" fmla="*/ 622300 h 622300"/>
                <a:gd name="connsiteX3" fmla="*/ 0 w 452967"/>
                <a:gd name="connsiteY3" fmla="*/ 622300 h 622300"/>
                <a:gd name="connsiteX4" fmla="*/ 0 w 452967"/>
                <a:gd name="connsiteY4" fmla="*/ 0 h 622300"/>
                <a:gd name="connsiteX0" fmla="*/ 0 w 452967"/>
                <a:gd name="connsiteY0" fmla="*/ 4234 h 626534"/>
                <a:gd name="connsiteX1" fmla="*/ 127000 w 452967"/>
                <a:gd name="connsiteY1" fmla="*/ 0 h 626534"/>
                <a:gd name="connsiteX2" fmla="*/ 452967 w 452967"/>
                <a:gd name="connsiteY2" fmla="*/ 4234 h 626534"/>
                <a:gd name="connsiteX3" fmla="*/ 452967 w 452967"/>
                <a:gd name="connsiteY3" fmla="*/ 626534 h 626534"/>
                <a:gd name="connsiteX4" fmla="*/ 0 w 452967"/>
                <a:gd name="connsiteY4" fmla="*/ 626534 h 626534"/>
                <a:gd name="connsiteX5" fmla="*/ 0 w 452967"/>
                <a:gd name="connsiteY5" fmla="*/ 4234 h 626534"/>
                <a:gd name="connsiteX0" fmla="*/ 0 w 452967"/>
                <a:gd name="connsiteY0" fmla="*/ 36867 h 659167"/>
                <a:gd name="connsiteX1" fmla="*/ 329150 w 452967"/>
                <a:gd name="connsiteY1" fmla="*/ 0 h 659167"/>
                <a:gd name="connsiteX2" fmla="*/ 452967 w 452967"/>
                <a:gd name="connsiteY2" fmla="*/ 36867 h 659167"/>
                <a:gd name="connsiteX3" fmla="*/ 452967 w 452967"/>
                <a:gd name="connsiteY3" fmla="*/ 659167 h 659167"/>
                <a:gd name="connsiteX4" fmla="*/ 0 w 452967"/>
                <a:gd name="connsiteY4" fmla="*/ 659167 h 659167"/>
                <a:gd name="connsiteX5" fmla="*/ 0 w 452967"/>
                <a:gd name="connsiteY5" fmla="*/ 36867 h 659167"/>
                <a:gd name="connsiteX0" fmla="*/ 0 w 452967"/>
                <a:gd name="connsiteY0" fmla="*/ 36867 h 659167"/>
                <a:gd name="connsiteX1" fmla="*/ 329150 w 452967"/>
                <a:gd name="connsiteY1" fmla="*/ 0 h 659167"/>
                <a:gd name="connsiteX2" fmla="*/ 430506 w 452967"/>
                <a:gd name="connsiteY2" fmla="*/ 141290 h 659167"/>
                <a:gd name="connsiteX3" fmla="*/ 452967 w 452967"/>
                <a:gd name="connsiteY3" fmla="*/ 659167 h 659167"/>
                <a:gd name="connsiteX4" fmla="*/ 0 w 452967"/>
                <a:gd name="connsiteY4" fmla="*/ 659167 h 659167"/>
                <a:gd name="connsiteX5" fmla="*/ 0 w 452967"/>
                <a:gd name="connsiteY5" fmla="*/ 36867 h 659167"/>
                <a:gd name="connsiteX0" fmla="*/ 449223 w 452967"/>
                <a:gd name="connsiteY0" fmla="*/ 0 h 974726"/>
                <a:gd name="connsiteX1" fmla="*/ 329150 w 452967"/>
                <a:gd name="connsiteY1" fmla="*/ 315559 h 974726"/>
                <a:gd name="connsiteX2" fmla="*/ 430506 w 452967"/>
                <a:gd name="connsiteY2" fmla="*/ 456849 h 974726"/>
                <a:gd name="connsiteX3" fmla="*/ 452967 w 452967"/>
                <a:gd name="connsiteY3" fmla="*/ 974726 h 974726"/>
                <a:gd name="connsiteX4" fmla="*/ 0 w 452967"/>
                <a:gd name="connsiteY4" fmla="*/ 974726 h 974726"/>
                <a:gd name="connsiteX5" fmla="*/ 449223 w 452967"/>
                <a:gd name="connsiteY5" fmla="*/ 0 h 974726"/>
                <a:gd name="connsiteX0" fmla="*/ 449223 w 452967"/>
                <a:gd name="connsiteY0" fmla="*/ 0 h 974726"/>
                <a:gd name="connsiteX1" fmla="*/ 329150 w 452967"/>
                <a:gd name="connsiteY1" fmla="*/ 315559 h 974726"/>
                <a:gd name="connsiteX2" fmla="*/ 430506 w 452967"/>
                <a:gd name="connsiteY2" fmla="*/ 456849 h 974726"/>
                <a:gd name="connsiteX3" fmla="*/ 452967 w 452967"/>
                <a:gd name="connsiteY3" fmla="*/ 974726 h 974726"/>
                <a:gd name="connsiteX4" fmla="*/ 0 w 452967"/>
                <a:gd name="connsiteY4" fmla="*/ 974726 h 974726"/>
                <a:gd name="connsiteX5" fmla="*/ 239586 w 452967"/>
                <a:gd name="connsiteY5" fmla="*/ 472193 h 974726"/>
                <a:gd name="connsiteX6" fmla="*/ 449223 w 452967"/>
                <a:gd name="connsiteY6" fmla="*/ 0 h 974726"/>
                <a:gd name="connsiteX0" fmla="*/ 449223 w 452967"/>
                <a:gd name="connsiteY0" fmla="*/ 0 h 974726"/>
                <a:gd name="connsiteX1" fmla="*/ 329150 w 452967"/>
                <a:gd name="connsiteY1" fmla="*/ 315559 h 974726"/>
                <a:gd name="connsiteX2" fmla="*/ 430506 w 452967"/>
                <a:gd name="connsiteY2" fmla="*/ 456849 h 974726"/>
                <a:gd name="connsiteX3" fmla="*/ 452967 w 452967"/>
                <a:gd name="connsiteY3" fmla="*/ 974726 h 974726"/>
                <a:gd name="connsiteX4" fmla="*/ 0 w 452967"/>
                <a:gd name="connsiteY4" fmla="*/ 974726 h 974726"/>
                <a:gd name="connsiteX5" fmla="*/ 104819 w 452967"/>
                <a:gd name="connsiteY5" fmla="*/ 765882 h 974726"/>
                <a:gd name="connsiteX6" fmla="*/ 239586 w 452967"/>
                <a:gd name="connsiteY6" fmla="*/ 472193 h 974726"/>
                <a:gd name="connsiteX7" fmla="*/ 449223 w 452967"/>
                <a:gd name="connsiteY7" fmla="*/ 0 h 974726"/>
                <a:gd name="connsiteX0" fmla="*/ 449223 w 452967"/>
                <a:gd name="connsiteY0" fmla="*/ 69500 h 1044226"/>
                <a:gd name="connsiteX1" fmla="*/ 329150 w 452967"/>
                <a:gd name="connsiteY1" fmla="*/ 385059 h 1044226"/>
                <a:gd name="connsiteX2" fmla="*/ 430506 w 452967"/>
                <a:gd name="connsiteY2" fmla="*/ 526349 h 1044226"/>
                <a:gd name="connsiteX3" fmla="*/ 452967 w 452967"/>
                <a:gd name="connsiteY3" fmla="*/ 1044226 h 1044226"/>
                <a:gd name="connsiteX4" fmla="*/ 0 w 452967"/>
                <a:gd name="connsiteY4" fmla="*/ 1044226 h 1044226"/>
                <a:gd name="connsiteX5" fmla="*/ 104819 w 452967"/>
                <a:gd name="connsiteY5" fmla="*/ 835382 h 1044226"/>
                <a:gd name="connsiteX6" fmla="*/ 415532 w 452967"/>
                <a:gd name="connsiteY6" fmla="*/ 0 h 1044226"/>
                <a:gd name="connsiteX7" fmla="*/ 449223 w 452967"/>
                <a:gd name="connsiteY7" fmla="*/ 69500 h 1044226"/>
                <a:gd name="connsiteX0" fmla="*/ 344404 w 348148"/>
                <a:gd name="connsiteY0" fmla="*/ 69500 h 1220439"/>
                <a:gd name="connsiteX1" fmla="*/ 224331 w 348148"/>
                <a:gd name="connsiteY1" fmla="*/ 385059 h 1220439"/>
                <a:gd name="connsiteX2" fmla="*/ 325687 w 348148"/>
                <a:gd name="connsiteY2" fmla="*/ 526349 h 1220439"/>
                <a:gd name="connsiteX3" fmla="*/ 348148 w 348148"/>
                <a:gd name="connsiteY3" fmla="*/ 1044226 h 1220439"/>
                <a:gd name="connsiteX4" fmla="*/ 194662 w 348148"/>
                <a:gd name="connsiteY4" fmla="*/ 1220439 h 1220439"/>
                <a:gd name="connsiteX5" fmla="*/ 0 w 348148"/>
                <a:gd name="connsiteY5" fmla="*/ 835382 h 1220439"/>
                <a:gd name="connsiteX6" fmla="*/ 310713 w 348148"/>
                <a:gd name="connsiteY6" fmla="*/ 0 h 1220439"/>
                <a:gd name="connsiteX7" fmla="*/ 344404 w 348148"/>
                <a:gd name="connsiteY7" fmla="*/ 69500 h 1220439"/>
                <a:gd name="connsiteX0" fmla="*/ 415531 w 419275"/>
                <a:gd name="connsiteY0" fmla="*/ 69500 h 1220439"/>
                <a:gd name="connsiteX1" fmla="*/ 295458 w 419275"/>
                <a:gd name="connsiteY1" fmla="*/ 385059 h 1220439"/>
                <a:gd name="connsiteX2" fmla="*/ 396814 w 419275"/>
                <a:gd name="connsiteY2" fmla="*/ 526349 h 1220439"/>
                <a:gd name="connsiteX3" fmla="*/ 419275 w 419275"/>
                <a:gd name="connsiteY3" fmla="*/ 1044226 h 1220439"/>
                <a:gd name="connsiteX4" fmla="*/ 265789 w 419275"/>
                <a:gd name="connsiteY4" fmla="*/ 1220439 h 1220439"/>
                <a:gd name="connsiteX5" fmla="*/ 0 w 419275"/>
                <a:gd name="connsiteY5" fmla="*/ 881066 h 1220439"/>
                <a:gd name="connsiteX6" fmla="*/ 381840 w 419275"/>
                <a:gd name="connsiteY6" fmla="*/ 0 h 1220439"/>
                <a:gd name="connsiteX7" fmla="*/ 415531 w 419275"/>
                <a:gd name="connsiteY7" fmla="*/ 69500 h 1220439"/>
                <a:gd name="connsiteX0" fmla="*/ 415531 w 415531"/>
                <a:gd name="connsiteY0" fmla="*/ 69500 h 1220439"/>
                <a:gd name="connsiteX1" fmla="*/ 295458 w 415531"/>
                <a:gd name="connsiteY1" fmla="*/ 385059 h 1220439"/>
                <a:gd name="connsiteX2" fmla="*/ 396814 w 415531"/>
                <a:gd name="connsiteY2" fmla="*/ 526349 h 1220439"/>
                <a:gd name="connsiteX3" fmla="*/ 160971 w 415531"/>
                <a:gd name="connsiteY3" fmla="*/ 711379 h 1220439"/>
                <a:gd name="connsiteX4" fmla="*/ 265789 w 415531"/>
                <a:gd name="connsiteY4" fmla="*/ 1220439 h 1220439"/>
                <a:gd name="connsiteX5" fmla="*/ 0 w 415531"/>
                <a:gd name="connsiteY5" fmla="*/ 881066 h 1220439"/>
                <a:gd name="connsiteX6" fmla="*/ 381840 w 415531"/>
                <a:gd name="connsiteY6" fmla="*/ 0 h 1220439"/>
                <a:gd name="connsiteX7" fmla="*/ 415531 w 415531"/>
                <a:gd name="connsiteY7" fmla="*/ 69500 h 1220439"/>
                <a:gd name="connsiteX0" fmla="*/ 415531 w 415531"/>
                <a:gd name="connsiteY0" fmla="*/ 69500 h 1220439"/>
                <a:gd name="connsiteX1" fmla="*/ 295458 w 415531"/>
                <a:gd name="connsiteY1" fmla="*/ 385059 h 1220439"/>
                <a:gd name="connsiteX2" fmla="*/ 396814 w 415531"/>
                <a:gd name="connsiteY2" fmla="*/ 526349 h 1220439"/>
                <a:gd name="connsiteX3" fmla="*/ 404300 w 415531"/>
                <a:gd name="connsiteY3" fmla="*/ 685274 h 1220439"/>
                <a:gd name="connsiteX4" fmla="*/ 265789 w 415531"/>
                <a:gd name="connsiteY4" fmla="*/ 1220439 h 1220439"/>
                <a:gd name="connsiteX5" fmla="*/ 0 w 415531"/>
                <a:gd name="connsiteY5" fmla="*/ 881066 h 1220439"/>
                <a:gd name="connsiteX6" fmla="*/ 381840 w 415531"/>
                <a:gd name="connsiteY6" fmla="*/ 0 h 1220439"/>
                <a:gd name="connsiteX7" fmla="*/ 415531 w 415531"/>
                <a:gd name="connsiteY7" fmla="*/ 69500 h 1220439"/>
                <a:gd name="connsiteX0" fmla="*/ 415531 w 415531"/>
                <a:gd name="connsiteY0" fmla="*/ 69500 h 1076858"/>
                <a:gd name="connsiteX1" fmla="*/ 295458 w 415531"/>
                <a:gd name="connsiteY1" fmla="*/ 385059 h 1076858"/>
                <a:gd name="connsiteX2" fmla="*/ 396814 w 415531"/>
                <a:gd name="connsiteY2" fmla="*/ 526349 h 1076858"/>
                <a:gd name="connsiteX3" fmla="*/ 404300 w 415531"/>
                <a:gd name="connsiteY3" fmla="*/ 685274 h 1076858"/>
                <a:gd name="connsiteX4" fmla="*/ 149740 w 415531"/>
                <a:gd name="connsiteY4" fmla="*/ 1076858 h 1076858"/>
                <a:gd name="connsiteX5" fmla="*/ 0 w 415531"/>
                <a:gd name="connsiteY5" fmla="*/ 881066 h 1076858"/>
                <a:gd name="connsiteX6" fmla="*/ 381840 w 415531"/>
                <a:gd name="connsiteY6" fmla="*/ 0 h 1076858"/>
                <a:gd name="connsiteX7" fmla="*/ 415531 w 415531"/>
                <a:gd name="connsiteY7" fmla="*/ 69500 h 1076858"/>
                <a:gd name="connsiteX0" fmla="*/ 415531 w 415531"/>
                <a:gd name="connsiteY0" fmla="*/ 69500 h 978962"/>
                <a:gd name="connsiteX1" fmla="*/ 295458 w 415531"/>
                <a:gd name="connsiteY1" fmla="*/ 385059 h 978962"/>
                <a:gd name="connsiteX2" fmla="*/ 396814 w 415531"/>
                <a:gd name="connsiteY2" fmla="*/ 526349 h 978962"/>
                <a:gd name="connsiteX3" fmla="*/ 404300 w 415531"/>
                <a:gd name="connsiteY3" fmla="*/ 685274 h 978962"/>
                <a:gd name="connsiteX4" fmla="*/ 288250 w 415531"/>
                <a:gd name="connsiteY4" fmla="*/ 978962 h 978962"/>
                <a:gd name="connsiteX5" fmla="*/ 0 w 415531"/>
                <a:gd name="connsiteY5" fmla="*/ 881066 h 978962"/>
                <a:gd name="connsiteX6" fmla="*/ 381840 w 415531"/>
                <a:gd name="connsiteY6" fmla="*/ 0 h 978962"/>
                <a:gd name="connsiteX7" fmla="*/ 415531 w 415531"/>
                <a:gd name="connsiteY7" fmla="*/ 69500 h 978962"/>
                <a:gd name="connsiteX0" fmla="*/ 415531 w 415531"/>
                <a:gd name="connsiteY0" fmla="*/ 69500 h 978962"/>
                <a:gd name="connsiteX1" fmla="*/ 295458 w 415531"/>
                <a:gd name="connsiteY1" fmla="*/ 385059 h 978962"/>
                <a:gd name="connsiteX2" fmla="*/ 396814 w 415531"/>
                <a:gd name="connsiteY2" fmla="*/ 526349 h 978962"/>
                <a:gd name="connsiteX3" fmla="*/ 404300 w 415531"/>
                <a:gd name="connsiteY3" fmla="*/ 685274 h 978962"/>
                <a:gd name="connsiteX4" fmla="*/ 288250 w 415531"/>
                <a:gd name="connsiteY4" fmla="*/ 978962 h 978962"/>
                <a:gd name="connsiteX5" fmla="*/ 127281 w 415531"/>
                <a:gd name="connsiteY5" fmla="*/ 926753 h 978962"/>
                <a:gd name="connsiteX6" fmla="*/ 0 w 415531"/>
                <a:gd name="connsiteY6" fmla="*/ 881066 h 978962"/>
                <a:gd name="connsiteX7" fmla="*/ 381840 w 415531"/>
                <a:gd name="connsiteY7" fmla="*/ 0 h 978962"/>
                <a:gd name="connsiteX8" fmla="*/ 415531 w 415531"/>
                <a:gd name="connsiteY8" fmla="*/ 69500 h 978962"/>
                <a:gd name="connsiteX0" fmla="*/ 415531 w 415531"/>
                <a:gd name="connsiteY0" fmla="*/ 69500 h 1018124"/>
                <a:gd name="connsiteX1" fmla="*/ 295458 w 415531"/>
                <a:gd name="connsiteY1" fmla="*/ 385059 h 1018124"/>
                <a:gd name="connsiteX2" fmla="*/ 396814 w 415531"/>
                <a:gd name="connsiteY2" fmla="*/ 526349 h 1018124"/>
                <a:gd name="connsiteX3" fmla="*/ 404300 w 415531"/>
                <a:gd name="connsiteY3" fmla="*/ 685274 h 1018124"/>
                <a:gd name="connsiteX4" fmla="*/ 288250 w 415531"/>
                <a:gd name="connsiteY4" fmla="*/ 978962 h 1018124"/>
                <a:gd name="connsiteX5" fmla="*/ 101076 w 415531"/>
                <a:gd name="connsiteY5" fmla="*/ 1018124 h 1018124"/>
                <a:gd name="connsiteX6" fmla="*/ 0 w 415531"/>
                <a:gd name="connsiteY6" fmla="*/ 881066 h 1018124"/>
                <a:gd name="connsiteX7" fmla="*/ 381840 w 415531"/>
                <a:gd name="connsiteY7" fmla="*/ 0 h 1018124"/>
                <a:gd name="connsiteX8" fmla="*/ 415531 w 415531"/>
                <a:gd name="connsiteY8" fmla="*/ 69500 h 101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531" h="1018124">
                  <a:moveTo>
                    <a:pt x="415531" y="69500"/>
                  </a:moveTo>
                  <a:lnTo>
                    <a:pt x="295458" y="385059"/>
                  </a:lnTo>
                  <a:lnTo>
                    <a:pt x="396814" y="526349"/>
                  </a:lnTo>
                  <a:lnTo>
                    <a:pt x="404300" y="685274"/>
                  </a:lnTo>
                  <a:lnTo>
                    <a:pt x="288250" y="978962"/>
                  </a:lnTo>
                  <a:lnTo>
                    <a:pt x="101076" y="1018124"/>
                  </a:lnTo>
                  <a:lnTo>
                    <a:pt x="0" y="881066"/>
                  </a:lnTo>
                  <a:lnTo>
                    <a:pt x="381840" y="0"/>
                  </a:lnTo>
                  <a:lnTo>
                    <a:pt x="415531" y="69500"/>
                  </a:lnTo>
                  <a:close/>
                </a:path>
              </a:pathLst>
            </a:custGeom>
            <a:solidFill>
              <a:srgbClr val="C00000">
                <a:alpha val="37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4115166" y="5470500"/>
              <a:ext cx="96984" cy="96984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858337" y="4255851"/>
              <a:ext cx="1043059" cy="1263140"/>
              <a:chOff x="3850589" y="3033161"/>
              <a:chExt cx="1043059" cy="1216441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850589" y="3033161"/>
                <a:ext cx="1043059" cy="1042582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cxnSp>
            <p:nvCxnSpPr>
              <p:cNvPr id="30" name="Straight Connector 29"/>
              <p:cNvCxnSpPr>
                <a:stCxn id="15" idx="2"/>
              </p:cNvCxnSpPr>
              <p:nvPr/>
            </p:nvCxnSpPr>
            <p:spPr>
              <a:xfrm flipH="1" flipV="1">
                <a:off x="3880340" y="3739663"/>
                <a:ext cx="227078" cy="50993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597407" y="1282983"/>
              <a:ext cx="4017286" cy="4117590"/>
              <a:chOff x="2589659" y="60293"/>
              <a:chExt cx="4017286" cy="4117590"/>
            </a:xfrm>
            <a:effectLst/>
          </p:grpSpPr>
          <p:sp>
            <p:nvSpPr>
              <p:cNvPr id="26" name="Oval 25"/>
              <p:cNvSpPr/>
              <p:nvPr/>
            </p:nvSpPr>
            <p:spPr>
              <a:xfrm>
                <a:off x="2589659" y="60293"/>
                <a:ext cx="4017286" cy="4015449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226931" y="3516923"/>
                <a:ext cx="1196901" cy="660960"/>
              </a:xfrm>
              <a:custGeom>
                <a:avLst/>
                <a:gdLst>
                  <a:gd name="connsiteX0" fmla="*/ 1047262 w 1047262"/>
                  <a:gd name="connsiteY0" fmla="*/ 547077 h 593770"/>
                  <a:gd name="connsiteX1" fmla="*/ 566616 w 1047262"/>
                  <a:gd name="connsiteY1" fmla="*/ 539262 h 593770"/>
                  <a:gd name="connsiteX2" fmla="*/ 0 w 1047262"/>
                  <a:gd name="connsiteY2" fmla="*/ 0 h 593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262" h="593770">
                    <a:moveTo>
                      <a:pt x="1047262" y="547077"/>
                    </a:moveTo>
                    <a:cubicBezTo>
                      <a:pt x="894211" y="588759"/>
                      <a:pt x="741160" y="630441"/>
                      <a:pt x="566616" y="539262"/>
                    </a:cubicBezTo>
                    <a:cubicBezTo>
                      <a:pt x="392072" y="448083"/>
                      <a:pt x="196036" y="224041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28" name="Arc 27"/>
              <p:cNvSpPr/>
              <p:nvPr/>
            </p:nvSpPr>
            <p:spPr>
              <a:xfrm rot="9448172">
                <a:off x="4860913" y="2695725"/>
                <a:ext cx="931409" cy="1183614"/>
              </a:xfrm>
              <a:prstGeom prst="arc">
                <a:avLst>
                  <a:gd name="adj1" fmla="val 15812969"/>
                  <a:gd name="adj2" fmla="val 214241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4770248" y="1199443"/>
              <a:ext cx="190500" cy="190500"/>
            </a:xfrm>
            <a:prstGeom prst="ellipse">
              <a:avLst/>
            </a:prstGeom>
            <a:solidFill>
              <a:srgbClr val="FF33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2942122" y="4437943"/>
              <a:ext cx="190500" cy="190500"/>
            </a:xfrm>
            <a:prstGeom prst="ellipse">
              <a:avLst/>
            </a:prstGeom>
            <a:solidFill>
              <a:srgbClr val="FF33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800535" y="4681892"/>
              <a:ext cx="190500" cy="190500"/>
            </a:xfrm>
            <a:prstGeom prst="ellipse">
              <a:avLst/>
            </a:prstGeom>
            <a:solidFill>
              <a:srgbClr val="FF33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241080" y="5175473"/>
              <a:ext cx="190500" cy="190500"/>
            </a:xfrm>
            <a:prstGeom prst="ellipse">
              <a:avLst/>
            </a:prstGeom>
            <a:solidFill>
              <a:srgbClr val="FF33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TextBox 24"/>
            <p:cNvSpPr txBox="1"/>
            <p:nvPr/>
          </p:nvSpPr>
          <p:spPr>
            <a:xfrm>
              <a:off x="4516684" y="138994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H" dirty="0" smtClean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CMS</a:t>
              </a:r>
              <a:endParaRPr lang="en-GB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3" name="TextBox 25"/>
            <p:cNvSpPr txBox="1"/>
            <p:nvPr/>
          </p:nvSpPr>
          <p:spPr>
            <a:xfrm>
              <a:off x="2020323" y="4348527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H" dirty="0" smtClean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ALICE</a:t>
              </a:r>
              <a:endParaRPr lang="en-GB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4" name="TextBox 26"/>
            <p:cNvSpPr txBox="1"/>
            <p:nvPr/>
          </p:nvSpPr>
          <p:spPr>
            <a:xfrm>
              <a:off x="3938622" y="4764371"/>
              <a:ext cx="898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H" dirty="0" smtClean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ATLAS</a:t>
              </a:r>
              <a:endParaRPr lang="en-GB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5" name="TextBox 27"/>
            <p:cNvSpPr txBox="1"/>
            <p:nvPr/>
          </p:nvSpPr>
          <p:spPr>
            <a:xfrm>
              <a:off x="5991291" y="4712872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H" dirty="0" smtClean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LHCb</a:t>
              </a:r>
              <a:endParaRPr lang="en-GB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8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5884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Investigation on I/O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1970" y="1341122"/>
            <a:ext cx="8827129" cy="412127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High CPU usage in kernel mode because of high I/O rate and low latency </a:t>
            </a:r>
          </a:p>
          <a:p>
            <a:r>
              <a:rPr lang="en-GB" sz="2800" dirty="0" smtClean="0"/>
              <a:t>Direct measurement of I/O latency</a:t>
            </a:r>
          </a:p>
          <a:p>
            <a:pPr lvl="1"/>
            <a:r>
              <a:rPr lang="en-GB" sz="2400" dirty="0" smtClean="0"/>
              <a:t>Use </a:t>
            </a:r>
            <a:r>
              <a:rPr lang="en-GB" sz="2400" dirty="0" err="1" smtClean="0"/>
              <a:t>tracepoints</a:t>
            </a:r>
            <a:r>
              <a:rPr lang="en-GB" sz="2400" dirty="0" smtClean="0"/>
              <a:t> for block I/O. </a:t>
            </a:r>
          </a:p>
          <a:p>
            <a:pPr lvl="1"/>
            <a:r>
              <a:rPr lang="en-GB" sz="2400" dirty="0" smtClean="0"/>
              <a:t>Example with </a:t>
            </a:r>
            <a:r>
              <a:rPr lang="en-GB" sz="2400" dirty="0" err="1" smtClean="0">
                <a:solidFill>
                  <a:srgbClr val="FF0000"/>
                </a:solidFill>
              </a:rPr>
              <a:t>Ftrace</a:t>
            </a:r>
            <a:r>
              <a:rPr lang="en-GB" sz="2400" dirty="0"/>
              <a:t> </a:t>
            </a:r>
            <a:r>
              <a:rPr lang="en-GB" sz="2400" dirty="0" smtClean="0"/>
              <a:t>(based on B. Gregg’s work)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94389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7696" y="3847771"/>
            <a:ext cx="8655679" cy="2519527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  <a:latin typeface="Courier"/>
                <a:cs typeface="Courier"/>
              </a:rPr>
              <a:t># </a:t>
            </a:r>
            <a: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  <a:t>./</a:t>
            </a:r>
            <a:r>
              <a:rPr lang="en-GB" sz="1200" b="1" dirty="0" err="1">
                <a:solidFill>
                  <a:schemeClr val="bg1"/>
                </a:solidFill>
                <a:latin typeface="Courier"/>
                <a:cs typeface="Courier"/>
              </a:rPr>
              <a:t>iolatency_micro</a:t>
            </a:r>
            <a: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Courier"/>
                <a:cs typeface="Courier"/>
              </a:rPr>
              <a:t>10</a:t>
            </a:r>
          </a:p>
          <a:p>
            <a: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  <a:t/>
            </a:r>
            <a:b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</a:br>
            <a: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  <a:t>Tracing block I/O. Output every </a:t>
            </a:r>
            <a:r>
              <a:rPr lang="en-GB" sz="1200" b="1" dirty="0" err="1">
                <a:solidFill>
                  <a:schemeClr val="bg1"/>
                </a:solidFill>
                <a:latin typeface="Courier"/>
                <a:cs typeface="Courier"/>
              </a:rPr>
              <a:t>DeltaT</a:t>
            </a:r>
            <a: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  <a:t> = 10 seconds. Ctrl-C to end.</a:t>
            </a:r>
            <a:b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</a:br>
            <a: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  <a:t> &gt;=(</a:t>
            </a:r>
            <a:r>
              <a:rPr lang="en-GB" sz="1200" b="1" dirty="0" err="1">
                <a:solidFill>
                  <a:srgbClr val="FF0000"/>
                </a:solidFill>
                <a:latin typeface="Courier"/>
                <a:cs typeface="Courier"/>
              </a:rPr>
              <a:t>mus</a:t>
            </a:r>
            <a: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  <a:t>) .. &lt;(</a:t>
            </a:r>
            <a:r>
              <a:rPr lang="en-GB" sz="1200" b="1" dirty="0" err="1">
                <a:solidFill>
                  <a:srgbClr val="FF0000"/>
                </a:solidFill>
                <a:latin typeface="Courier"/>
                <a:cs typeface="Courier"/>
              </a:rPr>
              <a:t>mus</a:t>
            </a:r>
            <a: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  <a:t>)  : IOPS       </a:t>
            </a:r>
            <a:r>
              <a:rPr lang="en-GB" sz="1200" b="1" dirty="0" err="1">
                <a:solidFill>
                  <a:schemeClr val="bg1"/>
                </a:solidFill>
                <a:latin typeface="Courier"/>
                <a:cs typeface="Courier"/>
              </a:rPr>
              <a:t>IO_latency</a:t>
            </a:r>
            <a: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200" b="1" dirty="0" err="1">
                <a:solidFill>
                  <a:schemeClr val="bg1"/>
                </a:solidFill>
                <a:latin typeface="Courier"/>
                <a:cs typeface="Courier"/>
              </a:rPr>
              <a:t>DeltaT</a:t>
            </a:r>
            <a: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  <a:t> |IOPS Distribution                     |</a:t>
            </a:r>
            <a:b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</a:br>
            <a: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  <a:t>      16 -&gt; 32      : 0          0                 |                                      |</a:t>
            </a:r>
            <a:b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</a:br>
            <a: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  <a:t>      32 -&gt; 64      : 623        29947             |####                                  |</a:t>
            </a:r>
            <a:b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</a:br>
            <a: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  <a:t>      </a:t>
            </a:r>
            <a:r>
              <a:rPr lang="en-GB" sz="1200" b="1" dirty="0">
                <a:solidFill>
                  <a:srgbClr val="FF0000"/>
                </a:solidFill>
                <a:latin typeface="Courier"/>
                <a:cs typeface="Courier"/>
              </a:rPr>
              <a:t>64 -&gt; 128     : 6302       605049 </a:t>
            </a:r>
            <a: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  <a:t>           |######################################|</a:t>
            </a:r>
            <a:b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</a:br>
            <a: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  <a:t>     128 -&gt; 256     : 3482       668659            |#####################                 |</a:t>
            </a:r>
            <a:b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</a:br>
            <a: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  <a:t>     256 -&gt; 512     : 664        255206            |#####                                 |</a:t>
            </a:r>
            <a:b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</a:br>
            <a: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  <a:t>     512 -&gt; 1024    : 47         36249             |#                                     |</a:t>
            </a:r>
            <a:b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</a:br>
            <a: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  <a:t>    1024 -&gt; 2048    : 3          5529              |#                                     |</a:t>
            </a:r>
            <a:b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</a:br>
            <a: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  <a:t>    2048 -&gt; 4096    : 4          13209             |#                                     |</a:t>
            </a:r>
            <a:br>
              <a:rPr lang="en-GB" sz="1200" b="1" dirty="0">
                <a:solidFill>
                  <a:schemeClr val="bg1"/>
                </a:solidFill>
                <a:latin typeface="Courier"/>
                <a:cs typeface="Courier"/>
              </a:rPr>
            </a:br>
            <a:endParaRPr lang="en-US" sz="1200" b="1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970" y="6398309"/>
            <a:ext cx="626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https://github.com/LucaCanali/Linux_tracing_scripts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1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145421" y="1678315"/>
            <a:ext cx="8827129" cy="4121275"/>
          </a:xfrm>
        </p:spPr>
        <p:txBody>
          <a:bodyPr>
            <a:normAutofit/>
          </a:bodyPr>
          <a:lstStyle/>
          <a:p>
            <a:r>
              <a:rPr lang="en-US" dirty="0" smtClean="0"/>
              <a:t>Slow down the storage on the VM by flushing cache on host</a:t>
            </a:r>
          </a:p>
          <a:p>
            <a:endParaRPr lang="en-US" dirty="0"/>
          </a:p>
          <a:p>
            <a:r>
              <a:rPr lang="en-US" dirty="0" smtClean="0"/>
              <a:t>Run SLOB workload again </a:t>
            </a:r>
          </a:p>
          <a:p>
            <a:pPr lvl="1"/>
            <a:r>
              <a:rPr lang="en-US" dirty="0" smtClean="0"/>
              <a:t>storage serves I/O at high latency and delivers only 300 IOPS)</a:t>
            </a:r>
            <a:endParaRPr lang="en-GB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Slow I/O - Little CPU Usage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194" name="Picture 2" descr="http://1.bp.blogspot.com/-pN0daNMdWHg/VkX_gFtu0UI/AAAAAAAAExI/MTJhtmIZEnY/s1600/AWR_SLOB_slowio_edi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5" y="4669925"/>
            <a:ext cx="5546725" cy="2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6445" y="2793611"/>
            <a:ext cx="7289795" cy="365091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# free &amp;&amp; sync &amp;&amp; echo 3 &gt; /proc/sys/</a:t>
            </a:r>
            <a:r>
              <a:rPr lang="en-GB" sz="1600" dirty="0" err="1">
                <a:solidFill>
                  <a:schemeClr val="bg1"/>
                </a:solidFill>
              </a:rPr>
              <a:t>vm</a:t>
            </a:r>
            <a:r>
              <a:rPr lang="en-GB" sz="1600" dirty="0">
                <a:solidFill>
                  <a:schemeClr val="bg1"/>
                </a:solidFill>
              </a:rPr>
              <a:t>/</a:t>
            </a:r>
            <a:r>
              <a:rPr lang="en-GB" sz="1600" dirty="0" err="1">
                <a:solidFill>
                  <a:schemeClr val="bg1"/>
                </a:solidFill>
              </a:rPr>
              <a:t>drop_caches</a:t>
            </a:r>
            <a:r>
              <a:rPr lang="en-GB" sz="1600" dirty="0">
                <a:solidFill>
                  <a:schemeClr val="bg1"/>
                </a:solidFill>
              </a:rPr>
              <a:t> &amp;&amp; free</a:t>
            </a:r>
            <a:r>
              <a:rPr lang="en-GB" sz="1600" b="1" dirty="0">
                <a:solidFill>
                  <a:schemeClr val="bg1"/>
                </a:solidFill>
                <a:latin typeface="Courier"/>
                <a:cs typeface="Courier"/>
              </a:rPr>
              <a:t>    </a:t>
            </a:r>
            <a:endParaRPr lang="en-GB" sz="1600" b="1" dirty="0" smtClean="0">
              <a:solidFill>
                <a:schemeClr val="bg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0694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171972" y="1639747"/>
            <a:ext cx="8827129" cy="5218253"/>
          </a:xfrm>
        </p:spPr>
        <p:txBody>
          <a:bodyPr>
            <a:normAutofit/>
          </a:bodyPr>
          <a:lstStyle/>
          <a:p>
            <a:r>
              <a:rPr lang="en-GB" dirty="0" smtClean="0"/>
              <a:t>The case of slow I/O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Most of the time spent in </a:t>
            </a:r>
            <a:r>
              <a:rPr lang="en-US" dirty="0" smtClean="0">
                <a:solidFill>
                  <a:srgbClr val="FF0000"/>
                </a:solidFill>
              </a:rPr>
              <a:t>sleep</a:t>
            </a:r>
            <a:r>
              <a:rPr lang="en-US" dirty="0" smtClean="0"/>
              <a:t> mode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Waiting</a:t>
            </a:r>
            <a:r>
              <a:rPr lang="en-US" dirty="0" smtClean="0"/>
              <a:t> to reap asynchronous I/O: </a:t>
            </a:r>
            <a:r>
              <a:rPr lang="en-US" dirty="0" err="1" smtClean="0"/>
              <a:t>io_getevents</a:t>
            </a:r>
            <a:endParaRPr lang="en-US" dirty="0" smtClean="0"/>
          </a:p>
          <a:p>
            <a:r>
              <a:rPr lang="en-US" dirty="0" smtClean="0"/>
              <a:t>Compare:</a:t>
            </a:r>
          </a:p>
          <a:p>
            <a:pPr lvl="1"/>
            <a:r>
              <a:rPr lang="en-US" dirty="0" smtClean="0"/>
              <a:t>In the case of low-latency/high IOPS most time was spent on </a:t>
            </a:r>
            <a:r>
              <a:rPr lang="en-US" dirty="0" err="1" smtClean="0"/>
              <a:t>io_submit</a:t>
            </a:r>
            <a:r>
              <a:rPr lang="en-US" dirty="0" smtClean="0"/>
              <a:t>, as </a:t>
            </a:r>
            <a:r>
              <a:rPr lang="en-US" dirty="0" err="1" smtClean="0"/>
              <a:t>io_getevents</a:t>
            </a:r>
            <a:r>
              <a:rPr lang="en-US" dirty="0" smtClean="0"/>
              <a:t> was very fast</a:t>
            </a:r>
            <a:endParaRPr lang="en-US" dirty="0"/>
          </a:p>
          <a:p>
            <a:endParaRPr lang="en-GB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Flame Graph and 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72" y="2173191"/>
            <a:ext cx="8108672" cy="222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GB" dirty="0" smtClean="0"/>
              <a:t>Something about </a:t>
            </a:r>
            <a:r>
              <a:rPr lang="en-GB" dirty="0" err="1" smtClean="0"/>
              <a:t>Async</a:t>
            </a:r>
            <a:r>
              <a:rPr lang="en-GB" dirty="0" smtClean="0"/>
              <a:t> I/O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6270" y="1461374"/>
            <a:ext cx="8827129" cy="4121275"/>
          </a:xfrm>
        </p:spPr>
        <p:txBody>
          <a:bodyPr>
            <a:normAutofit/>
          </a:bodyPr>
          <a:lstStyle/>
          <a:p>
            <a:r>
              <a:rPr lang="en-GB" dirty="0" smtClean="0"/>
              <a:t>Asynchronous I/O </a:t>
            </a:r>
            <a:r>
              <a:rPr lang="en-GB" dirty="0" err="1" smtClean="0"/>
              <a:t>io_submit</a:t>
            </a:r>
            <a:r>
              <a:rPr lang="en-GB" dirty="0" smtClean="0"/>
              <a:t> and </a:t>
            </a:r>
            <a:r>
              <a:rPr lang="en-GB" dirty="0" err="1" smtClean="0"/>
              <a:t>io_getevents</a:t>
            </a:r>
            <a:r>
              <a:rPr lang="en-GB" dirty="0" smtClean="0"/>
              <a:t>:</a:t>
            </a:r>
          </a:p>
          <a:p>
            <a:pPr lvl="1"/>
            <a:r>
              <a:rPr lang="en-US" dirty="0" smtClean="0"/>
              <a:t>Flame graphs show where most time is spent</a:t>
            </a:r>
          </a:p>
          <a:p>
            <a:pPr lvl="1"/>
            <a:r>
              <a:rPr lang="en-US" dirty="0" smtClean="0"/>
              <a:t>Tracing shows all actions. Example with </a:t>
            </a:r>
            <a:r>
              <a:rPr lang="en-US" dirty="0" err="1" smtClean="0">
                <a:solidFill>
                  <a:srgbClr val="FF0000"/>
                </a:solidFill>
              </a:rPr>
              <a:t>SystemTap</a:t>
            </a:r>
            <a:r>
              <a:rPr lang="en-US" dirty="0"/>
              <a:t>:</a:t>
            </a:r>
            <a:endParaRPr lang="en-US" dirty="0" smtClean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0482" name="Picture 2" descr="http://1.bp.blogspot.com/-2ASK66WBLC4/VFjq_KdJxjI/AAAAAAAAEmM/GX6NX1lJyCA/s1600/Figure6_SLOB_trac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0" y="3062514"/>
            <a:ext cx="8983399" cy="379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Perf_events</a:t>
            </a:r>
            <a:r>
              <a:rPr lang="en-US" dirty="0" smtClean="0"/>
              <a:t> is a Linux profiler tool for 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 smtClean="0">
                <a:solidFill>
                  <a:srgbClr val="FF0000"/>
                </a:solidFill>
              </a:rPr>
              <a:t>counters</a:t>
            </a:r>
            <a:r>
              <a:rPr lang="en-US" dirty="0" smtClean="0"/>
              <a:t> (PCL)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vents</a:t>
            </a:r>
            <a:r>
              <a:rPr lang="en-US" dirty="0" smtClean="0"/>
              <a:t> observer (LPE)</a:t>
            </a:r>
          </a:p>
          <a:p>
            <a:endParaRPr lang="en-US" dirty="0" smtClean="0"/>
          </a:p>
          <a:p>
            <a:r>
              <a:rPr lang="en-US" dirty="0" smtClean="0"/>
              <a:t>Integrated into the kernel</a:t>
            </a:r>
          </a:p>
          <a:p>
            <a:pPr lvl="1"/>
            <a:r>
              <a:rPr lang="en-US" dirty="0" smtClean="0"/>
              <a:t>Available for kernel versions </a:t>
            </a:r>
            <a:r>
              <a:rPr lang="en-US" dirty="0" smtClean="0">
                <a:solidFill>
                  <a:srgbClr val="FF0000"/>
                </a:solidFill>
              </a:rPr>
              <a:t>&gt;= 2.6.31 </a:t>
            </a:r>
          </a:p>
          <a:p>
            <a:pPr lvl="1"/>
            <a:r>
              <a:rPr lang="en-US" dirty="0" smtClean="0"/>
              <a:t>E.g. available on RHEL/OL 6 and 7.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afe</a:t>
            </a:r>
            <a:r>
              <a:rPr lang="en-US" dirty="0" smtClean="0"/>
              <a:t> to use on production systems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098" y="142962"/>
            <a:ext cx="1367391" cy="13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On-CPU Flame </a:t>
            </a:r>
            <a:r>
              <a:rPr lang="en-US" dirty="0" smtClean="0"/>
              <a:t>Graph and Stack Profiling with Perf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44" y="1417638"/>
            <a:ext cx="8904856" cy="5309898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en-US" dirty="0" smtClean="0"/>
              <a:t>1. Collect on-CPU stack of the Oracle process under investigation</a:t>
            </a:r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pPr marL="448056" lvl="1" indent="0">
              <a:buNone/>
            </a:pPr>
            <a:r>
              <a:rPr lang="en-US" dirty="0" smtClean="0"/>
              <a:t>99 Hz is a starting point for the sampling frequency </a:t>
            </a:r>
          </a:p>
          <a:p>
            <a:pPr marL="448056" lvl="1" indent="0">
              <a:buNone/>
            </a:pPr>
            <a:r>
              <a:rPr lang="en-US" dirty="0" smtClean="0"/>
              <a:t>Default event: </a:t>
            </a:r>
            <a:r>
              <a:rPr lang="en-US" dirty="0" err="1"/>
              <a:t>cpu</a:t>
            </a:r>
            <a:r>
              <a:rPr lang="en-US" dirty="0"/>
              <a:t>-cycles </a:t>
            </a:r>
            <a:r>
              <a:rPr lang="en-US" dirty="0" smtClean="0"/>
              <a:t>on </a:t>
            </a:r>
            <a:r>
              <a:rPr lang="en-US" dirty="0"/>
              <a:t>physical machines and </a:t>
            </a:r>
            <a:r>
              <a:rPr lang="en-US" dirty="0" err="1"/>
              <a:t>cpu</a:t>
            </a:r>
            <a:r>
              <a:rPr lang="en-US" dirty="0"/>
              <a:t>-clock on </a:t>
            </a:r>
            <a:r>
              <a:rPr lang="en-US" dirty="0" smtClean="0"/>
              <a:t>VMs</a:t>
            </a:r>
          </a:p>
          <a:p>
            <a:pPr marL="448056" lvl="1" indent="0">
              <a:buNone/>
            </a:pPr>
            <a:endParaRPr lang="en-US" dirty="0" smtClean="0"/>
          </a:p>
          <a:p>
            <a:pPr marL="36576" indent="0">
              <a:buNone/>
            </a:pPr>
            <a:r>
              <a:rPr lang="en-US" dirty="0"/>
              <a:t>2</a:t>
            </a:r>
            <a:r>
              <a:rPr lang="en-US" dirty="0" smtClean="0"/>
              <a:t>. Dump stack traces in a text file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300" b="1" dirty="0" smtClean="0">
                <a:latin typeface="Courier New"/>
                <a:cs typeface="Courier New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36576" lvl="1" indent="0">
              <a:buSzPct val="80000"/>
              <a:buNone/>
            </a:pPr>
            <a:r>
              <a:rPr lang="en-US" sz="3000" dirty="0" smtClean="0"/>
              <a:t>3. </a:t>
            </a:r>
            <a:r>
              <a:rPr lang="en-US" sz="3200" dirty="0" smtClean="0"/>
              <a:t>Get scripts: </a:t>
            </a:r>
            <a:r>
              <a:rPr lang="en-US" sz="3200" dirty="0">
                <a:hlinkClick r:id="rId3"/>
              </a:rPr>
              <a:t>https://github.com/brendangregg/</a:t>
            </a:r>
            <a:r>
              <a:rPr lang="en-US" sz="3200" dirty="0" smtClean="0">
                <a:hlinkClick r:id="rId3"/>
              </a:rPr>
              <a:t>FlameGraph</a:t>
            </a:r>
            <a:endParaRPr lang="en-US" dirty="0"/>
          </a:p>
          <a:p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4. Create a flame graph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300" b="1" dirty="0" smtClean="0">
                <a:latin typeface="Courier New"/>
                <a:cs typeface="Courier New"/>
              </a:rPr>
              <a:t> </a:t>
            </a:r>
            <a:endParaRPr lang="en-US" sz="2300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962" y="3783353"/>
            <a:ext cx="7953572" cy="395869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$ perf script &gt; myperf_script.txt</a:t>
            </a:r>
          </a:p>
        </p:txBody>
      </p:sp>
      <p:sp>
        <p:nvSpPr>
          <p:cNvPr id="5" name="Rectangle 4"/>
          <p:cNvSpPr/>
          <p:nvPr/>
        </p:nvSpPr>
        <p:spPr>
          <a:xfrm>
            <a:off x="673960" y="5652751"/>
            <a:ext cx="7962039" cy="949866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ourier"/>
                <a:cs typeface="Courier"/>
              </a:rPr>
              <a:t>cat myperf_script.txt|</a:t>
            </a:r>
          </a:p>
          <a:p>
            <a:r>
              <a:rPr lang="en-US" b="1" dirty="0" smtClean="0">
                <a:solidFill>
                  <a:srgbClr val="FFFFFF"/>
                </a:solidFill>
                <a:latin typeface="Courier"/>
                <a:cs typeface="Courier"/>
              </a:rPr>
              <a:t>../FlameGraph/stackcollapse-perf.pl |</a:t>
            </a:r>
          </a:p>
          <a:p>
            <a:r>
              <a:rPr lang="en-US" b="1" dirty="0" smtClean="0">
                <a:solidFill>
                  <a:srgbClr val="FFFFFF"/>
                </a:solidFill>
                <a:latin typeface="Courier"/>
                <a:cs typeface="Courier"/>
              </a:rPr>
              <a:t>../FlameGraph/flamegraph.pl --title "My Flame Graph"</a:t>
            </a:r>
            <a:endParaRPr lang="en-GB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960" y="1913955"/>
            <a:ext cx="7962039" cy="395869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$ perf record -a </a:t>
            </a:r>
            <a:r>
              <a:rPr lang="en-US" b="1" dirty="0" smtClean="0">
                <a:solidFill>
                  <a:srgbClr val="FF0000"/>
                </a:solidFill>
                <a:latin typeface="Courier"/>
                <a:cs typeface="Courier"/>
              </a:rPr>
              <a:t>-g</a:t>
            </a:r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 –F 99 -p &lt;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  <a:cs typeface="Courier"/>
              </a:rPr>
              <a:t>pid</a:t>
            </a:r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 of process&gt; sleep 10</a:t>
            </a:r>
          </a:p>
        </p:txBody>
      </p:sp>
    </p:spTree>
    <p:extLst>
      <p:ext uri="{BB962C8B-B14F-4D97-AF65-F5344CB8AC3E}">
        <p14:creationId xmlns:p14="http://schemas.microsoft.com/office/powerpoint/2010/main" val="395744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2" y="1008915"/>
            <a:ext cx="3189727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1/3: parsing with rule based optimization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171973" y="2790825"/>
            <a:ext cx="3334626" cy="384704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/>
              <a:t>Data collected with perf</a:t>
            </a:r>
          </a:p>
          <a:p>
            <a:pPr marL="36576" indent="0">
              <a:buNone/>
            </a:pPr>
            <a:r>
              <a:rPr lang="en-US" dirty="0" smtClean="0"/>
              <a:t>Sampling rate</a:t>
            </a:r>
            <a:br>
              <a:rPr lang="en-US" dirty="0" smtClean="0"/>
            </a:br>
            <a:r>
              <a:rPr lang="en-US" dirty="0" smtClean="0"/>
              <a:t>100 KHZ:</a:t>
            </a:r>
          </a:p>
          <a:p>
            <a:pPr marL="36576" indent="0">
              <a:buNone/>
            </a:pPr>
            <a:r>
              <a:rPr lang="en-US" dirty="0" smtClean="0"/>
              <a:t>option </a:t>
            </a:r>
            <a:r>
              <a:rPr lang="en-GB" dirty="0" smtClean="0"/>
              <a:t>-</a:t>
            </a:r>
            <a:r>
              <a:rPr lang="en-GB" dirty="0"/>
              <a:t>F 100000</a:t>
            </a:r>
            <a:r>
              <a:rPr lang="en-US" dirty="0" smtClean="0"/>
              <a:t> </a:t>
            </a:r>
          </a:p>
          <a:p>
            <a:pPr marL="36576" indent="0">
              <a:buNone/>
            </a:pPr>
            <a:endParaRPr lang="en-GB" dirty="0" smtClean="0"/>
          </a:p>
        </p:txBody>
      </p:sp>
      <p:pic>
        <p:nvPicPr>
          <p:cNvPr id="21506" name="Picture 2" descr="http://4.bp.blogspot.com/-Js6XxZ4etvw/U4igUKxFrxI/AAAAAAAAEVU/_s91q_hLuyU/s1600/test_perf_parse_12c_ru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51" y="0"/>
            <a:ext cx="4847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Navigating Oracle Functions Names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592036"/>
            <a:ext cx="8827129" cy="5265963"/>
          </a:xfrm>
        </p:spPr>
        <p:txBody>
          <a:bodyPr>
            <a:normAutofit fontScale="85000" lnSpcReduction="10000"/>
          </a:bodyPr>
          <a:lstStyle/>
          <a:p>
            <a:pPr marL="493776" lvl="1">
              <a:buSzPct val="80000"/>
            </a:pPr>
            <a:r>
              <a:rPr lang="en-US" sz="3000" dirty="0"/>
              <a:t>Not documented, but some hints at: </a:t>
            </a:r>
            <a:endParaRPr lang="en-US" sz="3000" dirty="0" smtClean="0"/>
          </a:p>
          <a:p>
            <a:pPr marL="681228" lvl="2">
              <a:buSzPct val="80000"/>
            </a:pPr>
            <a:r>
              <a:rPr lang="en-US" sz="2800" dirty="0" smtClean="0"/>
              <a:t>“</a:t>
            </a:r>
            <a:r>
              <a:rPr lang="en-US" sz="2800" dirty="0"/>
              <a:t>ORA-600 Lookup Error Categories” (formerly 175982.1, now at Doc ID </a:t>
            </a:r>
            <a:r>
              <a:rPr lang="en-US" sz="2800" dirty="0">
                <a:solidFill>
                  <a:srgbClr val="FF0000"/>
                </a:solidFill>
              </a:rPr>
              <a:t>1321720.1</a:t>
            </a:r>
            <a:r>
              <a:rPr lang="en-US" sz="2800" dirty="0"/>
              <a:t>)</a:t>
            </a:r>
          </a:p>
          <a:p>
            <a:r>
              <a:rPr lang="en-US" dirty="0"/>
              <a:t>Search on </a:t>
            </a:r>
            <a:r>
              <a:rPr lang="en-US" dirty="0">
                <a:solidFill>
                  <a:srgbClr val="FF0000"/>
                </a:solidFill>
              </a:rPr>
              <a:t>MOS</a:t>
            </a:r>
            <a:r>
              <a:rPr lang="en-US" dirty="0"/>
              <a:t> </a:t>
            </a:r>
            <a:r>
              <a:rPr lang="en-US" dirty="0" smtClean="0"/>
              <a:t>or Google for it</a:t>
            </a:r>
            <a:endParaRPr lang="en-US" dirty="0"/>
          </a:p>
          <a:p>
            <a:r>
              <a:rPr lang="en-US" dirty="0"/>
              <a:t>Understand from </a:t>
            </a:r>
            <a:r>
              <a:rPr lang="en-US" dirty="0" smtClean="0">
                <a:solidFill>
                  <a:srgbClr val="FF0000"/>
                </a:solidFill>
              </a:rPr>
              <a:t>context</a:t>
            </a:r>
            <a:r>
              <a:rPr lang="en-US" dirty="0" smtClean="0"/>
              <a:t>, educated guess</a:t>
            </a:r>
          </a:p>
          <a:p>
            <a:r>
              <a:rPr lang="en-US" dirty="0" smtClean="0"/>
              <a:t>A few Oracle kernel modules exposed with </a:t>
            </a:r>
            <a:r>
              <a:rPr lang="en-US" dirty="0" err="1" smtClean="0"/>
              <a:t>oradebug</a:t>
            </a:r>
            <a:endParaRPr lang="en-US" dirty="0" smtClean="0"/>
          </a:p>
          <a:p>
            <a:pPr lvl="1"/>
            <a:r>
              <a:rPr lang="en-US" dirty="0" smtClean="0"/>
              <a:t>SQL</a:t>
            </a:r>
            <a:r>
              <a:rPr lang="en-US" dirty="0"/>
              <a:t>&gt; </a:t>
            </a:r>
            <a:r>
              <a:rPr lang="en-US" dirty="0" err="1" smtClean="0">
                <a:solidFill>
                  <a:srgbClr val="FF0000"/>
                </a:solidFill>
              </a:rPr>
              <a:t>oradebug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doc </a:t>
            </a:r>
            <a:r>
              <a:rPr lang="en-US" dirty="0" smtClean="0"/>
              <a:t>COMPONENT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err="1" smtClean="0"/>
              <a:t>kks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prefix</a:t>
            </a:r>
            <a:r>
              <a:rPr lang="en-US" dirty="0" smtClean="0"/>
              <a:t> -&gt; </a:t>
            </a:r>
            <a:r>
              <a:rPr lang="en-GB" dirty="0"/>
              <a:t>support for managing shared cursors/ shared </a:t>
            </a:r>
            <a:r>
              <a:rPr lang="en-GB" dirty="0" err="1" smtClean="0"/>
              <a:t>sql</a:t>
            </a:r>
            <a:endParaRPr lang="en-GB" dirty="0" smtClean="0"/>
          </a:p>
          <a:p>
            <a:pPr lvl="1"/>
            <a:r>
              <a:rPr lang="en-US" dirty="0" err="1" smtClean="0"/>
              <a:t>kksLoadChild</a:t>
            </a:r>
            <a:r>
              <a:rPr lang="en-US" dirty="0" smtClean="0"/>
              <a:t> -&gt; related to hard parse</a:t>
            </a:r>
          </a:p>
          <a:p>
            <a:pPr lvl="1"/>
            <a:r>
              <a:rPr lang="en-US" dirty="0" err="1" smtClean="0"/>
              <a:t>kksParseChildCursor</a:t>
            </a:r>
            <a:r>
              <a:rPr lang="en-US" dirty="0" smtClean="0"/>
              <a:t> -&gt; soft parse</a:t>
            </a:r>
          </a:p>
          <a:p>
            <a:pPr lvl="1"/>
            <a:r>
              <a:rPr lang="en-GB" dirty="0" smtClean="0"/>
              <a:t>'</a:t>
            </a:r>
            <a:r>
              <a:rPr lang="en-GB" dirty="0" err="1" smtClean="0"/>
              <a:t>apa</a:t>
            </a:r>
            <a:r>
              <a:rPr lang="en-GB" dirty="0"/>
              <a:t>' (Access Path Analysis?), '</a:t>
            </a:r>
            <a:r>
              <a:rPr lang="en-GB" dirty="0" err="1"/>
              <a:t>kko</a:t>
            </a:r>
            <a:r>
              <a:rPr lang="en-GB" dirty="0"/>
              <a:t>' (Kernel </a:t>
            </a:r>
            <a:r>
              <a:rPr lang="en-GB" dirty="0" err="1"/>
              <a:t>Kompile</a:t>
            </a:r>
            <a:r>
              <a:rPr lang="en-GB" dirty="0"/>
              <a:t> Optimizer?), '</a:t>
            </a:r>
            <a:r>
              <a:rPr lang="en-GB" dirty="0" err="1"/>
              <a:t>kkq</a:t>
            </a:r>
            <a:r>
              <a:rPr lang="en-GB" dirty="0"/>
              <a:t>' (Kernel </a:t>
            </a:r>
            <a:r>
              <a:rPr lang="en-GB" dirty="0" err="1"/>
              <a:t>Kompile</a:t>
            </a:r>
            <a:r>
              <a:rPr lang="en-GB" dirty="0"/>
              <a:t> Query?)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817186"/>
            <a:ext cx="3189727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2/3: cost based optimization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171972" y="2439133"/>
            <a:ext cx="3409429" cy="384704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/>
              <a:t>Data collected with perf</a:t>
            </a:r>
          </a:p>
          <a:p>
            <a:pPr marL="36576" indent="0">
              <a:buNone/>
            </a:pPr>
            <a:r>
              <a:rPr lang="en-US" dirty="0" err="1" smtClean="0"/>
              <a:t>Samplig</a:t>
            </a:r>
            <a:r>
              <a:rPr lang="en-US" dirty="0" smtClean="0"/>
              <a:t> rate: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GB" dirty="0" smtClean="0"/>
              <a:t>-</a:t>
            </a:r>
            <a:r>
              <a:rPr lang="en-GB" dirty="0"/>
              <a:t>F 100000</a:t>
            </a:r>
            <a:r>
              <a:rPr lang="en-US" dirty="0" smtClean="0"/>
              <a:t> </a:t>
            </a:r>
          </a:p>
          <a:p>
            <a:pPr marL="36576" indent="0">
              <a:buNone/>
            </a:pPr>
            <a:endParaRPr lang="en-GB" dirty="0" smtClean="0"/>
          </a:p>
        </p:txBody>
      </p:sp>
      <p:pic>
        <p:nvPicPr>
          <p:cNvPr id="22530" name="Picture 2" descr="http://4.bp.blogspot.com/-YXPuwCzF6I4/U4jSD15K4LI/AAAAAAAAEWE/K3NrHQJ2xKE/s1600/flamegraph_parse_12c_cbo112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-41140"/>
            <a:ext cx="5562600" cy="690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2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6" y="210518"/>
            <a:ext cx="3257027" cy="1081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3/3: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33171" y="1200311"/>
            <a:ext cx="3192992" cy="3208867"/>
          </a:xfrm>
        </p:spPr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r>
              <a:rPr lang="en-US" dirty="0"/>
              <a:t>12c with </a:t>
            </a:r>
            <a:r>
              <a:rPr lang="en-US" dirty="0" err="1"/>
              <a:t>adaptive_optimizer_features</a:t>
            </a:r>
            <a:r>
              <a:rPr lang="en-US" dirty="0"/>
              <a:t>=TRUE</a:t>
            </a:r>
            <a:br>
              <a:rPr lang="en-US" dirty="0"/>
            </a:br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Data collected with perf</a:t>
            </a:r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High rate sampling: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GB" dirty="0" smtClean="0"/>
              <a:t>-</a:t>
            </a:r>
            <a:r>
              <a:rPr lang="en-GB" dirty="0"/>
              <a:t>F 100000</a:t>
            </a:r>
            <a:r>
              <a:rPr lang="en-US" dirty="0" smtClean="0"/>
              <a:t> </a:t>
            </a:r>
          </a:p>
          <a:p>
            <a:pPr marL="36576" indent="0">
              <a:buNone/>
            </a:pPr>
            <a:endParaRPr lang="en-GB" dirty="0" smtClean="0"/>
          </a:p>
        </p:txBody>
      </p:sp>
      <p:pic>
        <p:nvPicPr>
          <p:cNvPr id="23554" name="Picture 2" descr="http://3.bp.blogspot.com/-dTEstdmv8EQ/U4jSoA1McfI/AAAAAAAAEWM/ii9-l7o_CLQ/s1600/flamegraph_parse_12c_opti12101_adapti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18" y="-3175"/>
            <a:ext cx="5945782" cy="67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"/>
            <a:r>
              <a:rPr lang="en-US" sz="4800" dirty="0"/>
              <a:t>In 2015 </a:t>
            </a:r>
            <a:r>
              <a:rPr lang="en-US" sz="4800" dirty="0" smtClean="0"/>
              <a:t>Proton-Proton Collisions </a:t>
            </a:r>
            <a:r>
              <a:rPr lang="en-US" sz="4800" dirty="0"/>
              <a:t>at 13 </a:t>
            </a:r>
            <a:r>
              <a:rPr lang="en-US" sz="4800" dirty="0" err="1"/>
              <a:t>TeV</a:t>
            </a:r>
            <a:r>
              <a:rPr lang="en-US" sz="4800" dirty="0"/>
              <a:t>  </a:t>
            </a:r>
            <a:r>
              <a:rPr lang="en-US" sz="4800" dirty="0" smtClean="0"/>
              <a:t>(was 8 </a:t>
            </a:r>
            <a:r>
              <a:rPr lang="en-US" sz="4800" dirty="0" err="1"/>
              <a:t>TeV</a:t>
            </a:r>
            <a:r>
              <a:rPr lang="en-US" sz="4800" dirty="0"/>
              <a:t> in 2013)</a:t>
            </a:r>
            <a:endParaRPr lang="en-GB" sz="4800" dirty="0"/>
          </a:p>
        </p:txBody>
      </p:sp>
      <p:sp>
        <p:nvSpPr>
          <p:cNvPr id="2" name="AutoShape 2" descr="data:image/jpeg;base64,/9j/4AAQSkZJRgABAQAAAQABAAD/2wCEAAkGBxQPEBQUEg8VFhQWEBYZFxcUFhUUFRUWFhQXFxQVGhcYHCggGBonGxUVIjEhJSkrLi4uFx8/OjMsNygtLysBCgoKDg0OGxAQGzQkHyQ0LSwsMzgsLCw0LC0sLCwsLCwyNCwsLCwsLCwsLCwsLC8sLCwsLCwsLCwsLCwsLDQsLP/AABEIALoBDwMBEQACEQEDEQH/xAAcAAEAAQUBAQAAAAAAAAAAAAAABgIDBAUHAQj/xABDEAABAwIDBQQHBgQFAwUAAAABAAIDBBEFITEGEkFRYSJxgZEHEzJCUqGxFCNicpLRM1OCwUNEotLxFlTCFSSTsvD/xAAaAQEAAwEBAQAAAAAAAAAAAAAAAgMEBQEG/8QAMhEBAAIBAwEFBgcAAgMAAAAAAAECAwQRITESIjJBoRMUUWGRsQVCUnGB0fDh8RUjwf/aAAwDAQACEQMRAD8A7ggICAgICAgICAgICAgICAgICAgICAgICAgICAgICAgICAgICAgICAgICAgICAgICAgIMauxCKnbvSytYPxGxPcNT4KVaWvO1Y3QvkrSN7TsjNd6QIGZRRvkPM/dt+efyWumivPinZjv+IUjwxv6NJU7fVDvYZGwdxcfMm3yV9dFSOszLLb8QyT0iIYMm1lW7/MEdzWD/wAVZGmxR5KZ1mafzfZbG0VV/wBzJ5j9l77DH+lH3rN+qV6PaaqH+Zd4hp+oXk6fF8HsavNH5vsz6fbSpb7W4/vbY/6SFXOkxz0W11+WOu0txRbcsOUsLm9WEOHkbH6qi2jn8stNPxKs+KNvVIqDFYaj+HKHHlo4f0nNZb47U8UNuPNjyeGWaoLRAQEBAQEBAQEBAQEBAQEBAQEBAQEBBYrayOBhfK8MYNSfp1PQKVazadqwje9aRvaeHPcd2/fJdtK3cb/McAXnuGjfG57l0cWiiOb8uZm11p4x8fND5pnSOLnuLnHVziXE+JW2IiI2hz5mZneQI8XoIXP9hjnflBd9FG1ojrL2K2t4Y3bCLA6h2lO/xAb9bKqdRij8y2NLmn8sshuzdT/IP6mf7lH3nF8fu99zz/p9Y/sOz9SP8B3gWn6Fe+84viTpM0fl+yxLQSs9qF472ut52UoyUnpKq2HJXrWfosgqapdjdY3BsRoRkQvDokuD7VyRWbLeRnP3x4+94+ay5dLW3NeJb8GvvTi/Mev/ACm1FWsmYHRuBB+XQjgVz7Vms7S6+PJXJXtVneGQopiAgICAgICAgICAgICAgICAgINJtBtVTUA++l7driNnakPLs+6OrrBXYtPfJ4Y4U5M9MfWWvpdqnfZjV1EYihd/AivvSy30cToLjMADIXJJyVk6eJv7OvM+c+UK/eNqe0txHlHnLnWOY5LWyb8rsh7LB7LB05nmdT8l08WGuONquVlzWyzvZi0tM+V27GwudyaL/wDA6qVrRWN7SrrS1p2rG6WYVsNI+xmfuj4WZu/Uch81iya6I8EN2P8AD5nm87JXh+yVPFpECeb+2fnkPBY76jJbrLbTS4qdI/8ArdR0bWiwCpaF0Qjkg99WOSB6sckHhhHJBhVeDRS+3G09SM/PVTrktXpKu+Kl/FG7QV+xjdYnlp5O7TfPUfNaaay0eKN2LJ+HUnwTt6o1XYZLTm0jLDg4ZtPj+62Uy1v4ZczLgyYvFC5hWJPpn7zD+ZvBw5H90yY4yRtJhz2xW3r/ANuj4bXNnjD2nI+YPEHquTek0naX0GLLXJWLVZSisEBAQEBAQEBAQEBAQEBAQYuJ4lFSxmSaRrGDi7ieQGpPQZqVKWvO1YRtetY3s5VtR6SpZ7spAYY9N8/xXd3CMeZ6hdTDoq15vzLnZdXa3FOIR/Y/CfttWPWG8bbyTFxvcA6Enmdel1dqMvs6cdekKcGP2l+enWWw2mxs1s5dpG3sxN0AbztzNr+Q4LzBh9nXbz80NRm9pbfy8mds1sq+qs992RcPif3ch1VefVRj7teZ+yzBpJyd63Efd0vCsFjp27rGBo6anqTqSuXe9rzvaXVpjrSNqw2jWAKCapAQEBAQEBAQWpoGvBDgCCMwRcFexO3MPJiJjaUPx3Zfcu+AXGpZqR1b+y24dTvxf6uVqdDt3sf0/pibK4gYpg0nsvNu53un+3irNTj7Vd/OFOhzdjJ2Z6T90/abrmu49QEBAQEBAQEBAQEBAQEEZ2v2yhw5u7/EnIu2MHTk5591vzPDppwaa2XnpCjNqK4+PNxjHMamrpPWTybx90DJjBya3gPmeJK6+PFXHG1YcrJktkney9gOzk9c77plmXzkdkwc7fEeg+Sjlz0xdevwSxYb5OnROMTwVuE4dIGvLpKh7I3ONhcWJcABoN0PHH2lix5J1GaJnpHLVlpGDDMR1nhh7E7MfaSJpW/dA9lp/wAQjUn8I+Z7lZqtR2O5Xr9lWl03b79un3dUp6cNGi5Tqr6AgICAgICAgICAg8IQRHavB9z7+MWzu8DgeDx46/8AK3abNv3Lfx/Tla7Tbf8Atp/P9pRRSbzGu+JoPmLrFaNpmHTrbtVifivrxIQEBAQEBAQEBAQEBBBtvduhR3gpyHVFu07VsN+fN/IcOPI7dNpe33rdPuyajU9ju16/Zx6aV0ji57i5zjcucSXOJ4k8SutEREbQ5kzM8ynWyGwLpbS1QIbqItCer+Q/DrztoufqNbt3cf1/ptwaTfvX+n9uq0VC2Joa1oAAsAAAAOQA0XNmZmd5dCIiOIRvb3DHVb6OFtwHTu3iPdaGXce+29bqQtWlyRji1vky6rHOSa1+aTUdI2JrWsaA1rQGgaAAWAWWZmZ3lqiIiNoZK8eiAgICAgICAgICAgIKZGBwIIuCCCOYOoXsTty8mImNpWKQBlogfYiZ5doD/wCqlbnvfHdCm1e5HlEf70ZKgsEBAQEBAQEBAQEBBBvSJtp9jaYKd3/uHDtO19S08fzngOGvK+3S6bt963T7smp1HY7tev2cdF3u4uc53Uuc4nzJJK63EQ5fV03YzZJlMBPUlvrNQHEBsXici/rw4c1ytRqpydynT7ung08U71+v2TH/AKloosjWwX6SNP0KzRgyz+WfovnPjj80fV4Ns6D/AL2L9Sl7tl/TLz3jF+qGVTY7STEblXA5w0tIwnPXK91CcWSvWJ+iUZKW6TDZgqtY9QEBAQEBAQEBAQEBAQEGhwCv9fUVTgezeMN/K3fF/G1/Fac1OxSsfuw6XL7TLkny429W+WZuEBAQEBAQEBAQEEa262oGHQdmxnkuI2nhzkI+EfM2C06bB7W3PSOqjUZvZ146uFTSukc5z3FznOJc45kk5kldqIiI2hyJned5e087o3BzHFrhoRqL5ZHgeqWrFo2ki0xO8KZpXSG73OcebiXHzKRER0JnfryouvXjzeHNNnm8PbXR6zsOxeemN4aiSPo1x3fFvsnxChfHS/ijdOt7V8M7JtgXpSlYQ2qiEjfjjAa8dS32XeG6sWTQVnmk7NWPW2ji8bul4PjMNZHvwSh7eNsnNPJzTm09652THbHO1ob6ZK3jess9QTEBAQEBAQEBAQEEe2uxgQx+qYfvHjO3usOp7zoPFatNh7U9qekMGu1HYr2K9Z9IYOwrLCR3NzR+kE/+SnrJ5iFf4bXu2t/v9yl6xOmICAgICAgICAgx8QrWU8T5ZHWYxpc49By5nopVrNpisI2tFYmZfPe0OMPrqh80nvGzW8GMHssHd8yTzXexY4x1isOLkyTe02li0VFJO/cijc93JovbqToB1Kle9aRvadnla2tO1Y3TTCPRpLJYzyhg+Fg33eLjkPmsOTX1jwRu100Vp8U7JbQejqkjtvRGQ85HE/IWb8lltrMtvPZprpMUeW7dU+zFNH7NLCO6Nn7KmcuSetp+q6MVI6RH0ZX/AKLD/Jj/AEN/ZR7dvil2Y+Dm/pY2ZEfqZ4WBjbujkDAGi57THEDLg8X7lt0mS1pmu7Fq6VrEW2RfZ6gp5T6upe6Mk9iVpFgfhe0i1uuXVbMlstY3rz8mTHGK07W4+baYz6O6mAF0RE7Pw9mS35Cc/Ak9FDHrcduLcLMmjvXmOUcwzEZqKbfic6ORpsQQRfmx7TqOh+RWm9K5K7TzCil7UtvHEu47H7TMxGHeHZkbYSMvfdPAjm02Nj38lxc+CcVtp6eTrYc0ZK7x1b9ULhAQEBAQEBAQaLaLaJlKC1tnSkZN4N6u/bUrRh085OZ6Mep1dcUbRzb/AHVz6Wd0jy5xLnONyTqSunERWNocO1ptO88zLouzdF6mFrTra57zmf28Fyc1+3eZfQ6bF7LHFfPzblVLxAQEBAQEBAQEHMfTFjRHq6Rp1Akk7rkRt8w4+DV0tBi63n9oYNbk6Uj95RrZHY19baSS7Ib5H3pPy8h+Ly6X6jVRj7teZ+ynBppyczxH3ddwfA4qZgZFGGtHAcTzJ1J6lcm97Xne07unSlaRtWG0awBQSVICAgwsYw5lVA+F/svba/EHVrh1BAPgp47zS0WhDJSL1msuF4nh76WZ0Uos5p8HDg4cwQu7S8XrFocS9Jpaay3uzO2MtGAx49bD8JPaYPwO5fhOXcs+fS1ycxxK7DqrY+J5hK6+gocbZdjw2cNydYNlb0c0+23zHIhY62zaaeY49G2YxaiOJ59UEwszYLiLBMLAkNeR7EkTjbfB4gHPmCLLdfs6jFPZ/wBLHTtYMve/0O5MNwuK66pAQEBAQEGLX4jFTt3pZGtHC+p7gMz4KdMdrztWFeTLTHG9p2QzGttHSXbTgsb8Z9s9w0b369y3YtJEc35czPr5txj4+aK71zcm5JuScyTzutjmykuymEGRwlcOyPZHM/F3BYtVm2jsR/LpaHTbz7S3Ty/tP4mWC57rq0BAQEBAQEBAQEHJG4IcVxmqdJf1MM26/wDFudhkY79wk9L811Jy+xwViOs/7dzYx+2z2mekf7Z1OlpgwAAAACwAyAA0AC5bpMhAQEBAQEGg2s2ZZXx/DK0dh9tPwnm0q/BnnFPyUZ8EZY+bj+JYbJSyGOZha4eThzaeIXYpkreN6uRfHak7WWGOsQQbEaEZEHmCpyrZOK4jLUwiOWT1m7mwvsXtysQH62PEG+g5KumOtLb1jZO2a9q9m07umHbKOkbAyWN5LqSKQuZumxcCCCCR8PzXNrpZybzWfOYdO+rrjmK2jyiWbBtxRv1lc38zH/UAhQnSZY8ko1uGfP0ZjdqKQ/5qPxNvqoe75f0p+84f1Q9dtPSD/NR+Bv8ARPd8v6T3nD+qGNNtnRt/xi78rHn5kWUo0mWfJCdbhjz9Jayq9IMY/hwPd+chg+Vyrq6G3nKi34jX8tWjrts6mXJrmxj8Az/UbnystFNJjr15ZMmuy26cNFJKXkuc4ucdS4kk+JWiIiI2hkmZmd5ehHiTYBs06Qh8oIbwbxPfyHRYc+qiO7T6ujptDNu9k6fBPqanDAAAue66+gICAgICAgICAgIMDC8NZAJCyx9bO+VxHEvP7AKd7zbbfy4QpWK77efLPUExAQEBAQEBBgYthMVUzcljDhwvqDzBGYPcp0yWpO9ZQvjreNrQ51jfo+liJdTu9Y34XWbIPHR3yXRxa2s8X4c7LorRzTlGYMNkdOyB0bmve8Ns4FpF9TY8ALnwWqclYpN4niGOMdpvFJjaZZm09aJquXd9iMiJvdGAD/q3lXpqTXHG/nz9Vmqt2ss7eXH0a0K9nVhHioLx4rCCsLx4rajxusO2cnmt2NxvN+Xk3VZsmpx1+bXi0WW/WNo+aZYNsvHDYkbz/idw7hwWDLqL5OOkOnh0mPFz1n4pFHEGqhqXEBAQEBAQEBAQEBAQRD0fY6Jo30shtNTPcyx1dGxxaxw52tunuHNa9Vi7MxeOk8s2my9qJpPWEvWRpEBAQEBAQEBAIQRH0g7QsoILNsaiQERjIlgOTpegHDmfFatLgnJbnpHX+mbU5ox146+X9o/sbsXFU0Eckm+2R5e7ea7Pd3iG5EEaC+nFaM+rvTLMV6Qz4dJS+OJt1llVHo6+CpP9TAfmCPooxr586+pb8Pjyt6MR3o/mGkzD3hw/dT9+r8Fc/h9v1QN2Cm/ms8nH+ye/V+Dz/wAff9UMqHYF3vVH6Wf3LlCdd8K+qcfh3xt6f8tnS7Cwt9ovf3mw/wBIB+aqtrMk9OFtdBijrvP++Te0OBxQ+xE1vUDPz1Kz2yWv4paqYqU8MbNiyEDgoLFxAQEBAQEBAQEBAQEBAQca2/o5cNxIVMBLRKfWNcNA/SVh5g624755Lr6a1cuLsW8v9Dl6is4svbr5/wClOtj9toq9oY4iOe2cZOTuZYT7Q6aj5rDn01sXPWGzDqK5OOkpWszQICAgICAgIIjtft3DQgsjIlqNNwHssPN5Gn5Rn3arXg0tsnM8QzZtTXHxHMuU0cM+LVgD3lz5HXe/4GDUgaAAZAcyF07Wpgx8dIc6sWzX2nrLvWHUzYo2saLNa0NaOQAsB5LhTMzO8uzEREbQyl49LIPLIPbICAgICAgICAgICAgICAgICAg1m0WCx10DoZRkc2uHtMcNHDr9QSrMWW2O3ahDJjjJXsy4Rj+BzUE25KLZ3Y9t914GjmngemoXbxZa5a7w4+TFbHbaW/wD0jVVMA2W07B8ZtIB0fx/qB71Rl0WO/NeJXY9XevE8wneF+kiimsHvdC7lK02/W2487LFfRZa9I3bKavHbrwklHisEwvFURP/ACPa76FZ7UtXrGy+t626SzFBIJQa+txymg/i1UTOjpGg+V7lWVxXt0iULZKV6yjOKek6kiuIg+Z34WljPFz7fIFaKaHJPXhnvrMcdOUDx/0gVdWC1rhDGfdiJ3iORk1PhZbsWkx056yx5NVkvx0hH8KwuWqkEcLN53Hg1o+Jx4D/APZq/Jkrjje0qaY7XnasO1bHbLsoY7DtPdYvfbNx4AcmjgFxc+ectt56eTr4cMYo2jqk4CoXPUBAQEBAQEBAQEBAQEBAQEBAQEBAQEGHimGRVUZjmjD2HgefMHUHqM1Kl7Uneso2pFo2s5htD6MZGEupH77f5chAeOgfo7xt3ldLFr4ni8fywZNHMc0QbEMOlpzaaF8Z/G0gHudofArbS9b+Gd2O1LU8UbMUtB4KaPC4yZzdHuHc4j6LzaJe7zHR5JIXe04nvJP1SIiOjyeeqgABejLoMNmqDaGF7+rWktHe7QeJUL5K08U7JVpa/hjdNMC9GsjyHVL9wfBHm49C7QeF+9YsuviOKQ2Y9FM83l0rB8DipWBkUYa3pqTzJOZPUrnXyWvO9p3b6UrSNqw2gFlBJ6gICAgICAgICAgICAgICAgICAgICAgICAQgtS07XCxAIPAi4QaOs2Mo5c3UkVzxa3cPm2yurqMtelpVTgxz1rDWv9G9EdIXDulk/u5We+5vj6Qr90xfD1kZ6OKIf4Lj3ySf2cnvmb4+kHumL4estlSbHUkRu2liuOJaHHzdcqu2oy262lZXBjr0rDcxUjWiwGSpWrzWgIKkBAQEBAQEBAQEBAQEBAQEBAQEBAQEBAQEBAQEBAQEBAQEBAQEBAQEBAQEBAQEBAQEBAQEBAQEBBS94aLk2HXrkgqQW3ztbe7hkQD0JtYd+Y80FH2xnxfJ37ILwN0FLJQ69iDumxtnY2BsetiPNB5LM1lt42vp1QUNq2Egb4uTYA5XPIX1QXJZQwXcQM7DqeQ5nogpiqWuNg7tWvum7XW57pzsguoLcUu9vWGQda/MjW3cbjvBQemUBwaXDeIJA4kC1yO6480HskgaC5xAABJJyAAzJJ4BBUEHgcL2vmADbjY3sfkfJBYdWsF+3kNTnui2oLtB5oL7TcXBuCgonmbG0ue5rWtFy5xDWgcyTkAvYiZnaHkzERvLXUe0tJM8Mjq4XPJsGh7buPIfF4Ky2HJWN5rKFc2O07RMLuIY3T0zg2apijcW7wa97WktJIvYnS4PkvK4r3jesbvbZKVna07LdLtHSSvDI6yF73GzWtkaXE65AHNe2w5KxvNZeRlpM7RMFTtJSRPcySsha9ps5rpGhwPIgnJIw5JjeKyTlpE7TMMqgxGKoaXQzRyAGxMb2vAPI2ORULUtXi0bJVvW3hnd7S4hFK57I5mPdG6z2tcC5huRZwGmYPkk0tWImY6kXrMzET0ez10cb2Rvla18l9xpIDn213RxskVtMTMRxD2bRE7SyFF6ICAgICAgIPHNBBBFwRYg5gg6hBheudH937Tj/DJubj8R/Dx5i3E2QKlgjjbqfvWEmxLnEvFzYDXuQXhWN5P/APjk/wBqCuql3GkgXOjRzcTZo7rnyugx2xepcw3ycAxxPF1yWvPUuLgeZeOSCqqlDZIy4gCz9e4IKamqY9rmDtkt9luetwLn3RkczyQVPY5rmOtv2YWm1g65tdwvYZ2z8EFyOoY8ge8MwHNLXciQHDPXUc0HtVIWt7PtOO63vPHuAuT0BQVwxhjQ0aAcdT1PMoML1ZkaZG+1cGP8rL7ovycC/Pk/ogvVcgfA9w0MRI8WoDPunbvuOPZ/Cfg6A8PLkEFL2F0koBsTAwA8rmXNBVHUbgAdGWWFsgXMFuRbo3vsgyI7WG7axFxa1rHO4sggm08X2/FoKKQn7OyD1z2AkesdcgA24ZN83Ldhn2eCckdd9v2Y8se0zRjnp1b6t2LoZWhpo422IIMbRG7I3sXMsSD1VFdTlrPiXTp8U/lRLbWaGPGYHT05mjFDnG2MSk9uax3DkbHNatPFp089mdp3/b4MueaxnjtRvG37/FudmqygnqGiHC3QyNaXNkfTMiAtkbOGYOf1VWauWte9feP33XYrY5t3a7fxs0FLPQsxPEft4hIMrPV+tZv52dv2yNvd+SvmMs4aez3891ETjjNf2m3kydnWwyYyH4cy1M2mInLGuZEXG+6ACBnf1ZsPhPUqOXtRg2y9d+Pili7M598fTbn4NRCyeCsr62m7Rp614li/mQuc4v8ALdB6a8LG2ZpalMdvOOJ+auO1W9slfKef2b/FcTjq8QwiaJ12P9eRzB3W3aeRByKopSaYslZ+S694vkx2j5ugrA2iAgICAgICAgsyMJkYbZBr7+O7b6FBTWtJaLNJIew2Fr2DgTqeSD37Qf5L/wDR/uQUSweseN4ENaLjOx3zcH2TcWFx/WeSBJQMcCDvZ/jflyOuqAxryYy4Zhrg61rXyFx0NroK6mM5PZ7beHxN4tP9jwPS9w9lkcCCGbzbZ2IDge4mxHj5oLb7yFvYIDXB286wOV8gAb3N7HoSg9i7chdwbdre/wB8+Y3f6Xc0FdWwubuj3jYnSzfePfbIdSEFIo2j4v1v/dBZdTFrJWNHZLSWZ8XA7zczf2s7n4uiDMljDgQRcEZoMSnika997HsMa1x96xecwND2hf5cgF0VDuML79C0g9xuMu+yCqkjLW2NrlznWGg3nF1vmgje1uz80s0VXRva2phFrP8AYlZn2D+p36jmMiNWDNWKzjv4Z9GfNitMxenWGKcQxectY2iipu0N6V8jZRYHOzGm+fj3jVS7GnrzNt/ltsh289uOzt/O6jaSgrG4pDV01KJgyk3DeRkY3i6W/tG+jgV7ivjnDNLTtzv9nmWmSM0XrG/G33bDDcVxF8rGzYYyOMu7TxOxxaLa7oOarvjwxWZrfef2WUvlmdrV2j92PgezzhX18tRTsMcr4zEXiN9wA7esMy3Ua2UsmaPZUrWeY33Rx4p9pebRxO2z3ZnCJ8OqpYWML6GQl8bt5t4HnVhBO8W5WyB93m5M2SmWkWnxR6mLHbHeax4Z9F7ZHCZaeor3yx7rZqovjN2nebd+dgTbUaqOfJW1aRHlCWGlq2vM+ctJ/wBEyU2KwTU7b0vrHPLd4AQucwhwDSc2ns2tytwCu96i+Ga28X3U+7zXNFq9Ps6GsDcICAgICAgICAgICAgICAgICDxrbaCyD1AQEBAQEBAQEBAQEBAQEBAQEBAQEBAQEBAQEBAQEBAQEBAQEBAQEBAQEBAQEBAQEBAQEBAQ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PEBQUEg8VFhQWEBYZFxcUFhUUFRUWFhQXFxQVGhcYHCggGBonGxUVIjEhJSkrLi4uFx8/OjMsNygtLysBCgoKDg0OGxAQGzQkHyQ0LSwsMzgsLCw0LC0sLCwsLCwyNCwsLCwsLCwsLCwsLC8sLCwsLCwsLCwsLCwsLDQsLP/AABEIALoBDwMBEQACEQEDEQH/xAAcAAEAAQUBAQAAAAAAAAAAAAAABgIDBAUHAQj/xABDEAABAwIDBQQHBgQFAwUAAAABAAIDBBEFITEGEkFRYSJxgZEHEzJCUqGxFCNicpLRM1OCwUNEotLxFlTCFSSTsvD/xAAaAQEAAwEBAQAAAAAAAAAAAAAAAgMEBQEG/8QAMhEBAAIBAwEFBgcAAgMAAAAAAAECAwQRITESIjJBoRMUUWGRsQVCUnGB0fDh8RUjwf/aAAwDAQACEQMRAD8A7ggICAgICAgICAgICAgICAgICAgICAgICAgICAgICAgICAgICAgICAgICAgICAgICAgIMauxCKnbvSytYPxGxPcNT4KVaWvO1Y3QvkrSN7TsjNd6QIGZRRvkPM/dt+efyWumivPinZjv+IUjwxv6NJU7fVDvYZGwdxcfMm3yV9dFSOszLLb8QyT0iIYMm1lW7/MEdzWD/wAVZGmxR5KZ1mafzfZbG0VV/wBzJ5j9l77DH+lH3rN+qV6PaaqH+Zd4hp+oXk6fF8HsavNH5vsz6fbSpb7W4/vbY/6SFXOkxz0W11+WOu0txRbcsOUsLm9WEOHkbH6qi2jn8stNPxKs+KNvVIqDFYaj+HKHHlo4f0nNZb47U8UNuPNjyeGWaoLRAQEBAQEBAQEBAQEBAQEBAQEBAQEBBYrayOBhfK8MYNSfp1PQKVazadqwje9aRvaeHPcd2/fJdtK3cb/McAXnuGjfG57l0cWiiOb8uZm11p4x8fND5pnSOLnuLnHVziXE+JW2IiI2hz5mZneQI8XoIXP9hjnflBd9FG1ojrL2K2t4Y3bCLA6h2lO/xAb9bKqdRij8y2NLmn8sshuzdT/IP6mf7lH3nF8fu99zz/p9Y/sOz9SP8B3gWn6Fe+84viTpM0fl+yxLQSs9qF472ut52UoyUnpKq2HJXrWfosgqapdjdY3BsRoRkQvDokuD7VyRWbLeRnP3x4+94+ay5dLW3NeJb8GvvTi/Mev/ACm1FWsmYHRuBB+XQjgVz7Vms7S6+PJXJXtVneGQopiAgICAgICAgICAgICAgICAgINJtBtVTUA++l7driNnakPLs+6OrrBXYtPfJ4Y4U5M9MfWWvpdqnfZjV1EYihd/AivvSy30cToLjMADIXJJyVk6eJv7OvM+c+UK/eNqe0txHlHnLnWOY5LWyb8rsh7LB7LB05nmdT8l08WGuONquVlzWyzvZi0tM+V27GwudyaL/wDA6qVrRWN7SrrS1p2rG6WYVsNI+xmfuj4WZu/Uch81iya6I8EN2P8AD5nm87JXh+yVPFpECeb+2fnkPBY76jJbrLbTS4qdI/8ArdR0bWiwCpaF0Qjkg99WOSB6sckHhhHJBhVeDRS+3G09SM/PVTrktXpKu+Kl/FG7QV+xjdYnlp5O7TfPUfNaaay0eKN2LJ+HUnwTt6o1XYZLTm0jLDg4ZtPj+62Uy1v4ZczLgyYvFC5hWJPpn7zD+ZvBw5H90yY4yRtJhz2xW3r/ANuj4bXNnjD2nI+YPEHquTek0naX0GLLXJWLVZSisEBAQEBAQEBAQEBAQEBAQYuJ4lFSxmSaRrGDi7ieQGpPQZqVKWvO1YRtetY3s5VtR6SpZ7spAYY9N8/xXd3CMeZ6hdTDoq15vzLnZdXa3FOIR/Y/CfttWPWG8bbyTFxvcA6Enmdel1dqMvs6cdekKcGP2l+enWWw2mxs1s5dpG3sxN0AbztzNr+Q4LzBh9nXbz80NRm9pbfy8mds1sq+qs992RcPif3ch1VefVRj7teZ+yzBpJyd63Efd0vCsFjp27rGBo6anqTqSuXe9rzvaXVpjrSNqw2jWAKCapAQEBAQEBAQWpoGvBDgCCMwRcFexO3MPJiJjaUPx3Zfcu+AXGpZqR1b+y24dTvxf6uVqdDt3sf0/pibK4gYpg0nsvNu53un+3irNTj7Vd/OFOhzdjJ2Z6T90/abrmu49QEBAQEBAQEBAQEBAQEEZ2v2yhw5u7/EnIu2MHTk5591vzPDppwaa2XnpCjNqK4+PNxjHMamrpPWTybx90DJjBya3gPmeJK6+PFXHG1YcrJktkney9gOzk9c77plmXzkdkwc7fEeg+Sjlz0xdevwSxYb5OnROMTwVuE4dIGvLpKh7I3ONhcWJcABoN0PHH2lix5J1GaJnpHLVlpGDDMR1nhh7E7MfaSJpW/dA9lp/wAQjUn8I+Z7lZqtR2O5Xr9lWl03b79un3dUp6cNGi5Tqr6AgICAgICAgICAg8IQRHavB9z7+MWzu8DgeDx46/8AK3abNv3Lfx/Tla7Tbf8Atp/P9pRRSbzGu+JoPmLrFaNpmHTrbtVifivrxIQEBAQEBAQEBAQEBBBtvduhR3gpyHVFu07VsN+fN/IcOPI7dNpe33rdPuyajU9ju16/Zx6aV0ji57i5zjcucSXOJ4k8SutEREbQ5kzM8ynWyGwLpbS1QIbqItCer+Q/DrztoufqNbt3cf1/ptwaTfvX+n9uq0VC2Joa1oAAsAAAAOQA0XNmZmd5dCIiOIRvb3DHVb6OFtwHTu3iPdaGXce+29bqQtWlyRji1vky6rHOSa1+aTUdI2JrWsaA1rQGgaAAWAWWZmZ3lqiIiNoZK8eiAgICAgICAgICAgIKZGBwIIuCCCOYOoXsTty8mImNpWKQBlogfYiZ5doD/wCqlbnvfHdCm1e5HlEf70ZKgsEBAQEBAQEBAQEBBBvSJtp9jaYKd3/uHDtO19S08fzngOGvK+3S6bt963T7smp1HY7tev2cdF3u4uc53Uuc4nzJJK63EQ5fV03YzZJlMBPUlvrNQHEBsXici/rw4c1ytRqpydynT7ung08U71+v2TH/AKloosjWwX6SNP0KzRgyz+WfovnPjj80fV4Ns6D/AL2L9Sl7tl/TLz3jF+qGVTY7STEblXA5w0tIwnPXK91CcWSvWJ+iUZKW6TDZgqtY9QEBAQEBAQEBAQEBAQEGhwCv9fUVTgezeMN/K3fF/G1/Fac1OxSsfuw6XL7TLkny429W+WZuEBAQEBAQEBAQEEa262oGHQdmxnkuI2nhzkI+EfM2C06bB7W3PSOqjUZvZ146uFTSukc5z3FznOJc45kk5kldqIiI2hyJned5e087o3BzHFrhoRqL5ZHgeqWrFo2ki0xO8KZpXSG73OcebiXHzKRER0JnfryouvXjzeHNNnm8PbXR6zsOxeemN4aiSPo1x3fFvsnxChfHS/ijdOt7V8M7JtgXpSlYQ2qiEjfjjAa8dS32XeG6sWTQVnmk7NWPW2ji8bul4PjMNZHvwSh7eNsnNPJzTm09652THbHO1ob6ZK3jess9QTEBAQEBAQEBAQEEe2uxgQx+qYfvHjO3usOp7zoPFatNh7U9qekMGu1HYr2K9Z9IYOwrLCR3NzR+kE/+SnrJ5iFf4bXu2t/v9yl6xOmICAgICAgICAgx8QrWU8T5ZHWYxpc49By5nopVrNpisI2tFYmZfPe0OMPrqh80nvGzW8GMHssHd8yTzXexY4x1isOLkyTe02li0VFJO/cijc93JovbqToB1Kle9aRvadnla2tO1Y3TTCPRpLJYzyhg+Fg33eLjkPmsOTX1jwRu100Vp8U7JbQejqkjtvRGQ85HE/IWb8lltrMtvPZprpMUeW7dU+zFNH7NLCO6Nn7KmcuSetp+q6MVI6RH0ZX/AKLD/Jj/AEN/ZR7dvil2Y+Dm/pY2ZEfqZ4WBjbujkDAGi57THEDLg8X7lt0mS1pmu7Fq6VrEW2RfZ6gp5T6upe6Mk9iVpFgfhe0i1uuXVbMlstY3rz8mTHGK07W4+baYz6O6mAF0RE7Pw9mS35Cc/Ak9FDHrcduLcLMmjvXmOUcwzEZqKbfic6ORpsQQRfmx7TqOh+RWm9K5K7TzCil7UtvHEu47H7TMxGHeHZkbYSMvfdPAjm02Nj38lxc+CcVtp6eTrYc0ZK7x1b9ULhAQEBAQEBAQaLaLaJlKC1tnSkZN4N6u/bUrRh085OZ6Mep1dcUbRzb/AHVz6Wd0jy5xLnONyTqSunERWNocO1ptO88zLouzdF6mFrTra57zmf28Fyc1+3eZfQ6bF7LHFfPzblVLxAQEBAQEBAQEHMfTFjRHq6Rp1Akk7rkRt8w4+DV0tBi63n9oYNbk6Uj95RrZHY19baSS7Ib5H3pPy8h+Ly6X6jVRj7teZ+ynBppyczxH3ddwfA4qZgZFGGtHAcTzJ1J6lcm97Xne07unSlaRtWG0awBQSVICAgwsYw5lVA+F/svba/EHVrh1BAPgp47zS0WhDJSL1msuF4nh76WZ0Uos5p8HDg4cwQu7S8XrFocS9Jpaay3uzO2MtGAx49bD8JPaYPwO5fhOXcs+fS1ycxxK7DqrY+J5hK6+gocbZdjw2cNydYNlb0c0+23zHIhY62zaaeY49G2YxaiOJ59UEwszYLiLBMLAkNeR7EkTjbfB4gHPmCLLdfs6jFPZ/wBLHTtYMve/0O5MNwuK66pAQEBAQEGLX4jFTt3pZGtHC+p7gMz4KdMdrztWFeTLTHG9p2QzGttHSXbTgsb8Z9s9w0b369y3YtJEc35czPr5txj4+aK71zcm5JuScyTzutjmykuymEGRwlcOyPZHM/F3BYtVm2jsR/LpaHTbz7S3Ty/tP4mWC57rq0BAQEBAQEBAQEHJG4IcVxmqdJf1MM26/wDFudhkY79wk9L811Jy+xwViOs/7dzYx+2z2mekf7Z1OlpgwAAAACwAyAA0AC5bpMhAQEBAQEGg2s2ZZXx/DK0dh9tPwnm0q/BnnFPyUZ8EZY+bj+JYbJSyGOZha4eThzaeIXYpkreN6uRfHak7WWGOsQQbEaEZEHmCpyrZOK4jLUwiOWT1m7mwvsXtysQH62PEG+g5KumOtLb1jZO2a9q9m07umHbKOkbAyWN5LqSKQuZumxcCCCCR8PzXNrpZybzWfOYdO+rrjmK2jyiWbBtxRv1lc38zH/UAhQnSZY8ko1uGfP0ZjdqKQ/5qPxNvqoe75f0p+84f1Q9dtPSD/NR+Bv8ARPd8v6T3nD+qGNNtnRt/xi78rHn5kWUo0mWfJCdbhjz9Jayq9IMY/hwPd+chg+Vyrq6G3nKi34jX8tWjrts6mXJrmxj8Az/UbnystFNJjr15ZMmuy26cNFJKXkuc4ucdS4kk+JWiIiI2hkmZmd5ehHiTYBs06Qh8oIbwbxPfyHRYc+qiO7T6ujptDNu9k6fBPqanDAAAue66+gICAgICAgICAgIMDC8NZAJCyx9bO+VxHEvP7AKd7zbbfy4QpWK77efLPUExAQEBAQEBBgYthMVUzcljDhwvqDzBGYPcp0yWpO9ZQvjreNrQ51jfo+liJdTu9Y34XWbIPHR3yXRxa2s8X4c7LorRzTlGYMNkdOyB0bmve8Ns4FpF9TY8ALnwWqclYpN4niGOMdpvFJjaZZm09aJquXd9iMiJvdGAD/q3lXpqTXHG/nz9Vmqt2ss7eXH0a0K9nVhHioLx4rCCsLx4rajxusO2cnmt2NxvN+Xk3VZsmpx1+bXi0WW/WNo+aZYNsvHDYkbz/idw7hwWDLqL5OOkOnh0mPFz1n4pFHEGqhqXEBAQEBAQEBAQEBAQRD0fY6Jo30shtNTPcyx1dGxxaxw52tunuHNa9Vi7MxeOk8s2my9qJpPWEvWRpEBAQEBAQEBAIQRH0g7QsoILNsaiQERjIlgOTpegHDmfFatLgnJbnpHX+mbU5ox146+X9o/sbsXFU0Eckm+2R5e7ea7Pd3iG5EEaC+nFaM+rvTLMV6Qz4dJS+OJt1llVHo6+CpP9TAfmCPooxr586+pb8Pjyt6MR3o/mGkzD3hw/dT9+r8Fc/h9v1QN2Cm/ms8nH+ye/V+Dz/wAff9UMqHYF3vVH6Wf3LlCdd8K+qcfh3xt6f8tnS7Cwt9ovf3mw/wBIB+aqtrMk9OFtdBijrvP++Te0OBxQ+xE1vUDPz1Kz2yWv4paqYqU8MbNiyEDgoLFxAQEBAQEBAQEBAQEBAQca2/o5cNxIVMBLRKfWNcNA/SVh5g624755Lr6a1cuLsW8v9Dl6is4svbr5/wClOtj9toq9oY4iOe2cZOTuZYT7Q6aj5rDn01sXPWGzDqK5OOkpWszQICAgICAgIIjtft3DQgsjIlqNNwHssPN5Gn5Rn3arXg0tsnM8QzZtTXHxHMuU0cM+LVgD3lz5HXe/4GDUgaAAZAcyF07Wpgx8dIc6sWzX2nrLvWHUzYo2saLNa0NaOQAsB5LhTMzO8uzEREbQyl49LIPLIPbICAgICAgICAgICAgICAgICAg1m0WCx10DoZRkc2uHtMcNHDr9QSrMWW2O3ahDJjjJXsy4Rj+BzUE25KLZ3Y9t914GjmngemoXbxZa5a7w4+TFbHbaW/wD0jVVMA2W07B8ZtIB0fx/qB71Rl0WO/NeJXY9XevE8wneF+kiimsHvdC7lK02/W2487LFfRZa9I3bKavHbrwklHisEwvFURP/ACPa76FZ7UtXrGy+t626SzFBIJQa+txymg/i1UTOjpGg+V7lWVxXt0iULZKV6yjOKek6kiuIg+Z34WljPFz7fIFaKaHJPXhnvrMcdOUDx/0gVdWC1rhDGfdiJ3iORk1PhZbsWkx056yx5NVkvx0hH8KwuWqkEcLN53Hg1o+Jx4D/APZq/Jkrjje0qaY7XnasO1bHbLsoY7DtPdYvfbNx4AcmjgFxc+ectt56eTr4cMYo2jqk4CoXPUBAQEBAQEBAQEBAQEBAQEBAQEBAQEGHimGRVUZjmjD2HgefMHUHqM1Kl7Uneso2pFo2s5htD6MZGEupH77f5chAeOgfo7xt3ldLFr4ni8fywZNHMc0QbEMOlpzaaF8Z/G0gHudofArbS9b+Gd2O1LU8UbMUtB4KaPC4yZzdHuHc4j6LzaJe7zHR5JIXe04nvJP1SIiOjyeeqgABejLoMNmqDaGF7+rWktHe7QeJUL5K08U7JVpa/hjdNMC9GsjyHVL9wfBHm49C7QeF+9YsuviOKQ2Y9FM83l0rB8DipWBkUYa3pqTzJOZPUrnXyWvO9p3b6UrSNqw2gFlBJ6gICAgICAgICAgICAgICAgICAgICAgICAQgtS07XCxAIPAi4QaOs2Mo5c3UkVzxa3cPm2yurqMtelpVTgxz1rDWv9G9EdIXDulk/u5We+5vj6Qr90xfD1kZ6OKIf4Lj3ySf2cnvmb4+kHumL4estlSbHUkRu2liuOJaHHzdcqu2oy262lZXBjr0rDcxUjWiwGSpWrzWgIKkBAQEBAQEBAQEBAQEBAQEBAQEBAQEBAQEBAQEBAQEBAQEBAQEBAQEBAQEBAQEBAQEBAQEBAQEBBS94aLk2HXrkgqQW3ztbe7hkQD0JtYd+Y80FH2xnxfJ37ILwN0FLJQ69iDumxtnY2BsetiPNB5LM1lt42vp1QUNq2Egb4uTYA5XPIX1QXJZQwXcQM7DqeQ5nogpiqWuNg7tWvum7XW57pzsguoLcUu9vWGQda/MjW3cbjvBQemUBwaXDeIJA4kC1yO6480HskgaC5xAABJJyAAzJJ4BBUEHgcL2vmADbjY3sfkfJBYdWsF+3kNTnui2oLtB5oL7TcXBuCgonmbG0ue5rWtFy5xDWgcyTkAvYiZnaHkzERvLXUe0tJM8Mjq4XPJsGh7buPIfF4Ky2HJWN5rKFc2O07RMLuIY3T0zg2apijcW7wa97WktJIvYnS4PkvK4r3jesbvbZKVna07LdLtHSSvDI6yF73GzWtkaXE65AHNe2w5KxvNZeRlpM7RMFTtJSRPcySsha9ps5rpGhwPIgnJIw5JjeKyTlpE7TMMqgxGKoaXQzRyAGxMb2vAPI2ORULUtXi0bJVvW3hnd7S4hFK57I5mPdG6z2tcC5huRZwGmYPkk0tWImY6kXrMzET0ez10cb2Rvla18l9xpIDn213RxskVtMTMRxD2bRE7SyFF6ICAgICAgIPHNBBBFwRYg5gg6hBheudH937Tj/DJubj8R/Dx5i3E2QKlgjjbqfvWEmxLnEvFzYDXuQXhWN5P/APjk/wBqCuql3GkgXOjRzcTZo7rnyugx2xepcw3ycAxxPF1yWvPUuLgeZeOSCqqlDZIy4gCz9e4IKamqY9rmDtkt9luetwLn3RkczyQVPY5rmOtv2YWm1g65tdwvYZ2z8EFyOoY8ge8MwHNLXciQHDPXUc0HtVIWt7PtOO63vPHuAuT0BQVwxhjQ0aAcdT1PMoML1ZkaZG+1cGP8rL7ovycC/Pk/ogvVcgfA9w0MRI8WoDPunbvuOPZ/Cfg6A8PLkEFL2F0koBsTAwA8rmXNBVHUbgAdGWWFsgXMFuRbo3vsgyI7WG7axFxa1rHO4sggm08X2/FoKKQn7OyD1z2AkesdcgA24ZN83Ldhn2eCckdd9v2Y8se0zRjnp1b6t2LoZWhpo422IIMbRG7I3sXMsSD1VFdTlrPiXTp8U/lRLbWaGPGYHT05mjFDnG2MSk9uax3DkbHNatPFp089mdp3/b4MueaxnjtRvG37/FudmqygnqGiHC3QyNaXNkfTMiAtkbOGYOf1VWauWte9feP33XYrY5t3a7fxs0FLPQsxPEft4hIMrPV+tZv52dv2yNvd+SvmMs4aez3891ETjjNf2m3kydnWwyYyH4cy1M2mInLGuZEXG+6ACBnf1ZsPhPUqOXtRg2y9d+Pili7M598fTbn4NRCyeCsr62m7Rp614li/mQuc4v8ALdB6a8LG2ZpalMdvOOJ+auO1W9slfKef2b/FcTjq8QwiaJ12P9eRzB3W3aeRByKopSaYslZ+S694vkx2j5ugrA2iAgICAgICAgsyMJkYbZBr7+O7b6FBTWtJaLNJIew2Fr2DgTqeSD37Qf5L/wDR/uQUSweseN4ENaLjOx3zcH2TcWFx/WeSBJQMcCDvZ/jflyOuqAxryYy4Zhrg61rXyFx0NroK6mM5PZ7beHxN4tP9jwPS9w9lkcCCGbzbZ2IDge4mxHj5oLb7yFvYIDXB286wOV8gAb3N7HoSg9i7chdwbdre/wB8+Y3f6Xc0FdWwubuj3jYnSzfePfbIdSEFIo2j4v1v/dBZdTFrJWNHZLSWZ8XA7zczf2s7n4uiDMljDgQRcEZoMSnika997HsMa1x96xecwND2hf5cgF0VDuML79C0g9xuMu+yCqkjLW2NrlznWGg3nF1vmgje1uz80s0VXRva2phFrP8AYlZn2D+p36jmMiNWDNWKzjv4Z9GfNitMxenWGKcQxectY2iipu0N6V8jZRYHOzGm+fj3jVS7GnrzNt/ltsh289uOzt/O6jaSgrG4pDV01KJgyk3DeRkY3i6W/tG+jgV7ivjnDNLTtzv9nmWmSM0XrG/G33bDDcVxF8rGzYYyOMu7TxOxxaLa7oOarvjwxWZrfef2WUvlmdrV2j92PgezzhX18tRTsMcr4zEXiN9wA7esMy3Ua2UsmaPZUrWeY33Rx4p9pebRxO2z3ZnCJ8OqpYWML6GQl8bt5t4HnVhBO8W5WyB93m5M2SmWkWnxR6mLHbHeax4Z9F7ZHCZaeor3yx7rZqovjN2nebd+dgTbUaqOfJW1aRHlCWGlq2vM+ctJ/wBEyU2KwTU7b0vrHPLd4AQucwhwDSc2ns2tytwCu96i+Ga28X3U+7zXNFq9Ps6GsDcICAgICAgICAgICAgICAgICDxrbaCyD1AQEBAQEBAQEBAQEBAQEBAQEBAQEBAQEBAQEBAQEBAQEBAQEBAQEBAQEBAQEBAQEBAQEBAQ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8" name="Picture 4" descr="http://home.cern/sites/home.web.cern.ch/files/styles/medium/public/image/update-for_the_public/2015/02/legolhc.jpg?itok=RZYKpJl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97252"/>
            <a:ext cx="8574768" cy="496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8935" y="6375234"/>
            <a:ext cx="8775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http://build-your-own-particle-detector.org/models/lhc-micro-models</a:t>
            </a:r>
          </a:p>
        </p:txBody>
      </p:sp>
    </p:spTree>
    <p:extLst>
      <p:ext uri="{BB962C8B-B14F-4D97-AF65-F5344CB8AC3E}">
        <p14:creationId xmlns:p14="http://schemas.microsoft.com/office/powerpoint/2010/main" val="42436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Flame Graph: Internals Investigations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0711" y="4514865"/>
            <a:ext cx="6402595" cy="3246408"/>
          </a:xfrm>
        </p:spPr>
        <p:txBody>
          <a:bodyPr/>
          <a:lstStyle/>
          <a:p>
            <a:pPr marL="36576" indent="0">
              <a:buNone/>
            </a:pPr>
            <a:endParaRPr lang="en-GB" sz="3200" dirty="0">
              <a:solidFill>
                <a:srgbClr val="FF0000"/>
              </a:solidFill>
            </a:endParaRPr>
          </a:p>
          <a:p>
            <a:pPr marL="448056" lvl="1" indent="0">
              <a:buNone/>
            </a:pP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026" name="Picture 2" descr="http://3.bp.blogspot.com/-PBsFf0Sg2I4/U9pYQI_vZYI/AAAAAAAAEbI/MwgBQ-_9ODU/s1600/HLL_Oracle_annot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1" y="3043237"/>
            <a:ext cx="8507207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162961" y="1425423"/>
            <a:ext cx="9260172" cy="41212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New function in 12.1.0.2: </a:t>
            </a:r>
            <a:r>
              <a:rPr lang="en-GB" dirty="0" err="1" smtClean="0"/>
              <a:t>approx_count_distinct</a:t>
            </a:r>
            <a:endParaRPr lang="en-GB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Scalable</a:t>
            </a:r>
            <a:r>
              <a:rPr lang="en-US" dirty="0" smtClean="0"/>
              <a:t> (no need for large sort) cardinality estimation</a:t>
            </a:r>
          </a:p>
          <a:p>
            <a:pPr lvl="1"/>
            <a:r>
              <a:rPr lang="en-US" dirty="0" smtClean="0"/>
              <a:t>Implementation of the Hyper Log </a:t>
            </a:r>
            <a:r>
              <a:rPr lang="en-US" dirty="0" err="1" smtClean="0"/>
              <a:t>Log</a:t>
            </a:r>
            <a:r>
              <a:rPr lang="en-US" dirty="0" smtClean="0"/>
              <a:t> algorithm?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801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Execution Plans and QER Functions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/>
          </a:bodyPr>
          <a:lstStyle/>
          <a:p>
            <a:r>
              <a:rPr lang="en-GB" dirty="0" smtClean="0"/>
              <a:t>Functions with “</a:t>
            </a:r>
            <a:r>
              <a:rPr lang="en-GB" dirty="0" err="1" smtClean="0"/>
              <a:t>qer</a:t>
            </a:r>
            <a:r>
              <a:rPr lang="en-GB" dirty="0" smtClean="0"/>
              <a:t>” prefix </a:t>
            </a:r>
            <a:endParaRPr lang="en-GB" dirty="0"/>
          </a:p>
          <a:p>
            <a:pPr lvl="1"/>
            <a:r>
              <a:rPr lang="en-GB" dirty="0" smtClean="0"/>
              <a:t>Query Execution </a:t>
            </a:r>
            <a:r>
              <a:rPr lang="en-GB" dirty="0" err="1" smtClean="0"/>
              <a:t>Rowsource</a:t>
            </a:r>
            <a:endParaRPr lang="en-GB" dirty="0"/>
          </a:p>
          <a:p>
            <a:pPr lvl="1"/>
            <a:r>
              <a:rPr lang="en-US" dirty="0" smtClean="0"/>
              <a:t>Expose the execution plan steps</a:t>
            </a:r>
          </a:p>
          <a:p>
            <a:pPr lvl="1"/>
            <a:r>
              <a:rPr lang="en-US" dirty="0" smtClean="0"/>
              <a:t>Example from </a:t>
            </a:r>
            <a:r>
              <a:rPr lang="en-US" dirty="0" err="1" smtClean="0">
                <a:solidFill>
                  <a:srgbClr val="FF0000"/>
                </a:solidFill>
              </a:rPr>
              <a:t>os_explain</a:t>
            </a:r>
            <a:r>
              <a:rPr lang="en-US" dirty="0" smtClean="0"/>
              <a:t> by </a:t>
            </a:r>
            <a:r>
              <a:rPr lang="en-US" dirty="0" err="1" smtClean="0"/>
              <a:t>Tanel</a:t>
            </a:r>
            <a:r>
              <a:rPr lang="en-US" dirty="0" smtClean="0"/>
              <a:t> </a:t>
            </a:r>
            <a:r>
              <a:rPr lang="en-US" dirty="0" err="1"/>
              <a:t>Poder</a:t>
            </a:r>
            <a:r>
              <a:rPr lang="en-US" dirty="0"/>
              <a:t> </a:t>
            </a:r>
          </a:p>
          <a:p>
            <a:pPr marL="448056" lvl="1" indent="0">
              <a:buNone/>
            </a:pPr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4029589"/>
            <a:ext cx="7418778" cy="2611860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s/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  <a:cs typeface="Courier"/>
              </a:rPr>
              <a:t>qerim</a:t>
            </a:r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/INDEX </a:t>
            </a:r>
            <a:r>
              <a:rPr lang="en-US" b="1" dirty="0">
                <a:solidFill>
                  <a:schemeClr val="bg1"/>
                </a:solidFill>
                <a:latin typeface="Courier"/>
                <a:cs typeface="Courier"/>
              </a:rPr>
              <a:t>MAINTENANCE: /g;</a:t>
            </a:r>
          </a:p>
          <a:p>
            <a:pPr marL="0" lvl="1"/>
            <a:r>
              <a:rPr lang="en-US" b="1" dirty="0">
                <a:solidFill>
                  <a:schemeClr val="bg1"/>
                </a:solidFill>
                <a:latin typeface="Courier"/>
                <a:cs typeface="Courier"/>
              </a:rPr>
              <a:t>s/</a:t>
            </a:r>
            <a:r>
              <a:rPr lang="en-US" b="1" dirty="0" err="1">
                <a:solidFill>
                  <a:schemeClr val="bg1"/>
                </a:solidFill>
                <a:latin typeface="Courier"/>
                <a:cs typeface="Courier"/>
              </a:rPr>
              <a:t>qerix</a:t>
            </a:r>
            <a:r>
              <a:rPr lang="en-US" b="1" dirty="0">
                <a:solidFill>
                  <a:schemeClr val="bg1"/>
                </a:solidFill>
                <a:latin typeface="Courier"/>
                <a:cs typeface="Courier"/>
              </a:rPr>
              <a:t>/INDEX: /g;</a:t>
            </a:r>
          </a:p>
          <a:p>
            <a:pPr marL="0" lvl="1"/>
            <a:r>
              <a:rPr lang="en-US" b="1" dirty="0">
                <a:solidFill>
                  <a:schemeClr val="bg1"/>
                </a:solidFill>
                <a:latin typeface="Courier"/>
                <a:cs typeface="Courier"/>
              </a:rPr>
              <a:t>s/</a:t>
            </a:r>
            <a:r>
              <a:rPr lang="en-US" b="1" dirty="0" err="1">
                <a:solidFill>
                  <a:schemeClr val="bg1"/>
                </a:solidFill>
                <a:latin typeface="Courier"/>
                <a:cs typeface="Courier"/>
              </a:rPr>
              <a:t>qerjot</a:t>
            </a:r>
            <a:r>
              <a:rPr lang="en-US" b="1" dirty="0">
                <a:solidFill>
                  <a:schemeClr val="bg1"/>
                </a:solidFill>
                <a:latin typeface="Courier"/>
                <a:cs typeface="Courier"/>
              </a:rPr>
              <a:t>/NESTED LOOP JOIN: /g;</a:t>
            </a:r>
          </a:p>
          <a:p>
            <a:pPr marL="0" lvl="1"/>
            <a:r>
              <a:rPr lang="en-US" b="1" dirty="0">
                <a:solidFill>
                  <a:schemeClr val="bg1"/>
                </a:solidFill>
                <a:latin typeface="Courier"/>
                <a:cs typeface="Courier"/>
              </a:rPr>
              <a:t>s/</a:t>
            </a:r>
            <a:r>
              <a:rPr lang="en-US" b="1" dirty="0" err="1">
                <a:solidFill>
                  <a:schemeClr val="bg1"/>
                </a:solidFill>
                <a:latin typeface="Courier"/>
                <a:cs typeface="Courier"/>
              </a:rPr>
              <a:t>qerjo</a:t>
            </a:r>
            <a:r>
              <a:rPr lang="en-US" b="1" dirty="0">
                <a:solidFill>
                  <a:schemeClr val="bg1"/>
                </a:solidFill>
                <a:latin typeface="Courier"/>
                <a:cs typeface="Courier"/>
              </a:rPr>
              <a:t>/NESTED LOOP OUTER: /g;</a:t>
            </a:r>
          </a:p>
          <a:p>
            <a:pPr marL="0" lvl="1"/>
            <a:r>
              <a:rPr lang="en-US" b="1" dirty="0">
                <a:solidFill>
                  <a:schemeClr val="bg1"/>
                </a:solidFill>
                <a:latin typeface="Courier"/>
                <a:cs typeface="Courier"/>
              </a:rPr>
              <a:t>s/</a:t>
            </a:r>
            <a:r>
              <a:rPr lang="en-US" b="1" dirty="0" err="1">
                <a:solidFill>
                  <a:schemeClr val="bg1"/>
                </a:solidFill>
                <a:latin typeface="Courier"/>
                <a:cs typeface="Courier"/>
              </a:rPr>
              <a:t>qerle</a:t>
            </a:r>
            <a:r>
              <a:rPr lang="en-US" b="1" dirty="0">
                <a:solidFill>
                  <a:schemeClr val="bg1"/>
                </a:solidFill>
                <a:latin typeface="Courier"/>
                <a:cs typeface="Courier"/>
              </a:rPr>
              <a:t>/LINEAR EXECUTION  IMPLEMENTATION: /g;</a:t>
            </a:r>
          </a:p>
          <a:p>
            <a:pPr marL="0" lvl="1"/>
            <a:r>
              <a:rPr lang="en-US" b="1" dirty="0">
                <a:solidFill>
                  <a:schemeClr val="bg1"/>
                </a:solidFill>
                <a:latin typeface="Courier"/>
                <a:cs typeface="Courier"/>
              </a:rPr>
              <a:t>s/</a:t>
            </a:r>
            <a:r>
              <a:rPr lang="en-US" b="1" dirty="0" err="1">
                <a:solidFill>
                  <a:schemeClr val="bg1"/>
                </a:solidFill>
                <a:latin typeface="Courier"/>
                <a:cs typeface="Courier"/>
              </a:rPr>
              <a:t>qerli</a:t>
            </a:r>
            <a:r>
              <a:rPr lang="en-US" b="1" dirty="0">
                <a:solidFill>
                  <a:schemeClr val="bg1"/>
                </a:solidFill>
                <a:latin typeface="Courier"/>
                <a:cs typeface="Courier"/>
              </a:rPr>
              <a:t>/PARALLEL CREATE INDEX: /g;</a:t>
            </a:r>
          </a:p>
          <a:p>
            <a:pPr marL="0" lvl="1"/>
            <a:r>
              <a:rPr lang="en-US" b="1" dirty="0">
                <a:solidFill>
                  <a:schemeClr val="bg1"/>
                </a:solidFill>
                <a:latin typeface="Courier"/>
                <a:cs typeface="Courier"/>
              </a:rPr>
              <a:t>s/</a:t>
            </a:r>
            <a:r>
              <a:rPr lang="en-US" b="1" dirty="0" err="1">
                <a:solidFill>
                  <a:schemeClr val="bg1"/>
                </a:solidFill>
                <a:latin typeface="Courier"/>
                <a:cs typeface="Courier"/>
              </a:rPr>
              <a:t>qerlt</a:t>
            </a:r>
            <a:r>
              <a:rPr lang="en-US" b="1" dirty="0">
                <a:solidFill>
                  <a:schemeClr val="bg1"/>
                </a:solidFill>
                <a:latin typeface="Courier"/>
                <a:cs typeface="Courier"/>
              </a:rPr>
              <a:t>/LOAD TABLE: /g;</a:t>
            </a:r>
          </a:p>
          <a:p>
            <a:pPr marL="0" lvl="1"/>
            <a:r>
              <a:rPr lang="en-US" b="1" dirty="0">
                <a:solidFill>
                  <a:schemeClr val="bg1"/>
                </a:solidFill>
                <a:latin typeface="Courier"/>
                <a:cs typeface="Courier"/>
              </a:rPr>
              <a:t>s/</a:t>
            </a:r>
            <a:r>
              <a:rPr lang="en-US" b="1" dirty="0" err="1">
                <a:solidFill>
                  <a:schemeClr val="bg1"/>
                </a:solidFill>
                <a:latin typeface="Courier"/>
                <a:cs typeface="Courier"/>
              </a:rPr>
              <a:t>qerns</a:t>
            </a:r>
            <a:r>
              <a:rPr lang="en-US" b="1" dirty="0">
                <a:solidFill>
                  <a:schemeClr val="bg1"/>
                </a:solidFill>
                <a:latin typeface="Courier"/>
                <a:cs typeface="Courier"/>
              </a:rPr>
              <a:t>/GROUP BY NO SORT: /g</a:t>
            </a:r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;</a:t>
            </a:r>
          </a:p>
          <a:p>
            <a:pPr marL="0" lvl="1"/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...</a:t>
            </a:r>
            <a:endParaRPr lang="en-US" b="1" dirty="0">
              <a:solidFill>
                <a:schemeClr val="bg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8663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1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Steps for Oracle Flame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041" y="1642533"/>
            <a:ext cx="8939226" cy="4934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4a) Extract </a:t>
            </a:r>
            <a:r>
              <a:rPr lang="en-US" dirty="0" err="1" smtClean="0">
                <a:solidFill>
                  <a:srgbClr val="FF0000"/>
                </a:solidFill>
              </a:rPr>
              <a:t>sed</a:t>
            </a:r>
            <a:r>
              <a:rPr lang="en-US" dirty="0" smtClean="0"/>
              <a:t> commands from </a:t>
            </a:r>
            <a:r>
              <a:rPr lang="en-US" dirty="0" err="1" smtClean="0">
                <a:solidFill>
                  <a:srgbClr val="FF0000"/>
                </a:solidFill>
              </a:rPr>
              <a:t>os_explain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script (by </a:t>
            </a:r>
            <a:r>
              <a:rPr lang="en-US" dirty="0" err="1" smtClean="0"/>
              <a:t>Tanel</a:t>
            </a:r>
            <a:r>
              <a:rPr lang="en-US" dirty="0" smtClean="0"/>
              <a:t> </a:t>
            </a:r>
            <a:r>
              <a:rPr lang="en-US" dirty="0" err="1" smtClean="0"/>
              <a:t>Poder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4b) Create </a:t>
            </a:r>
            <a:r>
              <a:rPr lang="en-US" dirty="0"/>
              <a:t>the flame </a:t>
            </a:r>
            <a:r>
              <a:rPr lang="en-US" dirty="0" smtClean="0"/>
              <a:t>graph using </a:t>
            </a:r>
            <a:r>
              <a:rPr lang="en-US" dirty="0" err="1" smtClean="0">
                <a:solidFill>
                  <a:srgbClr val="FF0000"/>
                </a:solidFill>
              </a:rPr>
              <a:t>os_explain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mapping for </a:t>
            </a:r>
            <a:r>
              <a:rPr lang="en-US" dirty="0" err="1" smtClean="0"/>
              <a:t>rowsource</a:t>
            </a:r>
            <a:r>
              <a:rPr lang="en-US" dirty="0" smtClean="0"/>
              <a:t> functions</a:t>
            </a:r>
          </a:p>
          <a:p>
            <a:pPr marL="514350" indent="-514350">
              <a:buAutoNum type="arabicParenR" startAt="4"/>
            </a:pPr>
            <a:endParaRPr lang="en-US" dirty="0" smtClean="0"/>
          </a:p>
          <a:p>
            <a:pPr marL="0" indent="0">
              <a:buNone/>
            </a:pPr>
            <a:r>
              <a:rPr lang="en-US" sz="2900" b="1" dirty="0" smtClean="0">
                <a:latin typeface="Courier New"/>
                <a:cs typeface="Courier New"/>
              </a:rPr>
              <a:t>\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335" y="2825442"/>
            <a:ext cx="8637920" cy="611312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US" sz="1600" b="1" dirty="0" err="1">
                <a:solidFill>
                  <a:schemeClr val="bg1"/>
                </a:solidFill>
                <a:latin typeface="Courier"/>
                <a:cs typeface="Courier"/>
              </a:rPr>
              <a:t>w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get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 http://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blog.tanelpoder.com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/files/scripts/tools/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unix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os_explain</a:t>
            </a:r>
            <a:endParaRPr lang="en-US" sz="1600" b="1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lvl="1"/>
            <a:r>
              <a:rPr lang="en-US" sz="1600" b="1" dirty="0" err="1">
                <a:solidFill>
                  <a:srgbClr val="FFFFFF"/>
                </a:solidFill>
                <a:latin typeface="Courier"/>
                <a:cs typeface="Courier"/>
              </a:rPr>
              <a:t>grep</a:t>
            </a:r>
            <a:r>
              <a:rPr lang="en-US" sz="1600" b="1" dirty="0">
                <a:solidFill>
                  <a:srgbClr val="FFFFFF"/>
                </a:solidFill>
                <a:latin typeface="Courier"/>
                <a:cs typeface="Courier"/>
              </a:rPr>
              <a:t>  "s\/q" </a:t>
            </a:r>
            <a:r>
              <a:rPr lang="en-US" sz="1600" b="1" dirty="0" err="1">
                <a:solidFill>
                  <a:srgbClr val="FFFFFF"/>
                </a:solidFill>
                <a:latin typeface="Courier"/>
                <a:cs typeface="Courier"/>
              </a:rPr>
              <a:t>os_explain</a:t>
            </a:r>
            <a:r>
              <a:rPr lang="en-US" sz="1600" b="1" dirty="0">
                <a:solidFill>
                  <a:srgbClr val="FFFFFF"/>
                </a:solidFill>
                <a:latin typeface="Courier"/>
                <a:cs typeface="Courier"/>
              </a:rPr>
              <a:t> &gt; </a:t>
            </a:r>
            <a:r>
              <a:rPr lang="en-US" sz="1600" b="1" dirty="0" err="1">
                <a:solidFill>
                  <a:srgbClr val="FFFFFF"/>
                </a:solidFill>
                <a:latin typeface="Courier"/>
                <a:cs typeface="Courier"/>
              </a:rPr>
              <a:t>os_explain.sed</a:t>
            </a:r>
            <a:endParaRPr lang="en-GB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629" y="4965376"/>
            <a:ext cx="8537333" cy="1103755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  <a:latin typeface="Courier"/>
                <a:cs typeface="Courier"/>
              </a:rPr>
              <a:t>cat myperf_script.txt|</a:t>
            </a:r>
          </a:p>
          <a:p>
            <a:r>
              <a:rPr lang="en-US" sz="1600" b="1" dirty="0" err="1" smtClean="0">
                <a:solidFill>
                  <a:srgbClr val="FFFFFF"/>
                </a:solidFill>
                <a:latin typeface="Courier"/>
                <a:cs typeface="Courier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Courier"/>
                <a:cs typeface="Courier"/>
              </a:rPr>
              <a:t> -f </a:t>
            </a:r>
            <a:r>
              <a:rPr lang="en-US" sz="1600" b="1" dirty="0" err="1" smtClean="0">
                <a:solidFill>
                  <a:srgbClr val="FFFFFF"/>
                </a:solidFill>
                <a:latin typeface="Courier"/>
                <a:cs typeface="Courier"/>
              </a:rPr>
              <a:t>os_explain.sed</a:t>
            </a:r>
            <a:r>
              <a:rPr lang="en-US" sz="1600" b="1" dirty="0" smtClean="0">
                <a:solidFill>
                  <a:srgbClr val="FFFFFF"/>
                </a:solidFill>
                <a:latin typeface="Courier"/>
                <a:cs typeface="Courier"/>
              </a:rPr>
              <a:t>|</a:t>
            </a:r>
          </a:p>
          <a:p>
            <a:r>
              <a:rPr lang="en-US" sz="1600" b="1" dirty="0" smtClean="0">
                <a:solidFill>
                  <a:srgbClr val="FFFFFF"/>
                </a:solidFill>
                <a:latin typeface="Courier"/>
                <a:cs typeface="Courier"/>
              </a:rPr>
              <a:t>../FlameGraph/stackcollapse-perf.pl |</a:t>
            </a:r>
          </a:p>
          <a:p>
            <a:r>
              <a:rPr lang="en-US" sz="1600" b="1" dirty="0" smtClean="0">
                <a:solidFill>
                  <a:srgbClr val="FFFFFF"/>
                </a:solidFill>
                <a:latin typeface="Courier"/>
                <a:cs typeface="Courier"/>
              </a:rPr>
              <a:t>../FlameGraph/flamegraph.pl --title "My Flame </a:t>
            </a:r>
            <a:r>
              <a:rPr lang="en-US" sz="1600" b="1" dirty="0" err="1" smtClean="0">
                <a:solidFill>
                  <a:srgbClr val="FFFFFF"/>
                </a:solidFill>
                <a:latin typeface="Courier"/>
                <a:cs typeface="Courier"/>
              </a:rPr>
              <a:t>Grapg</a:t>
            </a:r>
            <a:r>
              <a:rPr lang="en-US" sz="1600" b="1" dirty="0" smtClean="0">
                <a:solidFill>
                  <a:srgbClr val="FFFFFF"/>
                </a:solidFill>
                <a:latin typeface="Courier"/>
                <a:cs typeface="Courier"/>
              </a:rPr>
              <a:t>" &gt;Figure1.svg</a:t>
            </a:r>
          </a:p>
        </p:txBody>
      </p:sp>
    </p:spTree>
    <p:extLst>
      <p:ext uri="{BB962C8B-B14F-4D97-AF65-F5344CB8AC3E}">
        <p14:creationId xmlns:p14="http://schemas.microsoft.com/office/powerpoint/2010/main" val="12831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Filtered Flame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Create flame graph for query execution operations and functions that start with ‘k’:</a:t>
            </a:r>
          </a:p>
          <a:p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65516" y="2084472"/>
            <a:ext cx="8197692" cy="1103755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grep -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i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 -e 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qer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 -e 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opifch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ourier"/>
                <a:cs typeface="Courier"/>
              </a:rPr>
              <a:t>-e ' 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k' -e ^$ myperf_script.txt|</a:t>
            </a:r>
          </a:p>
          <a:p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sed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 -f 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os_explain.sed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|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../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FlameGraph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/stackcollapse-perf.pl|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../FlameGraph/flamegraph.pl &gt;Figure2.svg</a:t>
            </a:r>
          </a:p>
        </p:txBody>
      </p:sp>
      <p:pic>
        <p:nvPicPr>
          <p:cNvPr id="25604" name="Picture 4" descr="http://2.bp.blogspot.com/-FIxgX-m-DWA/U2elukPzEuI/AAAAAAAAETU/VA8X3xwIPUU/s1600/SLOB_execution_pl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6" y="4095749"/>
            <a:ext cx="8197692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4.bp.blogspot.com/-SCS9fhRZolY/U2eIZ25363I/AAAAAAAAESA/bRpUbOTWts0/s1600/flamegraph_SLOB_logicalio_filter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6" y="3222458"/>
            <a:ext cx="8197692" cy="19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6979" y="3886204"/>
            <a:ext cx="375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kcbgtcr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=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Kernel Cache Buffers Get Consistent Read</a:t>
            </a:r>
          </a:p>
        </p:txBody>
      </p:sp>
    </p:spTree>
    <p:extLst>
      <p:ext uri="{BB962C8B-B14F-4D97-AF65-F5344CB8AC3E}">
        <p14:creationId xmlns:p14="http://schemas.microsoft.com/office/powerpoint/2010/main" val="6175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GB" dirty="0" smtClean="0"/>
              <a:t>Flame Graphs of Execution Plans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/>
          </a:bodyPr>
          <a:lstStyle/>
          <a:p>
            <a:r>
              <a:rPr lang="en-GB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27" y="3705210"/>
            <a:ext cx="6191965" cy="3152790"/>
          </a:xfrm>
          <a:prstGeom prst="rect">
            <a:avLst/>
          </a:prstGeom>
        </p:spPr>
      </p:pic>
      <p:pic>
        <p:nvPicPr>
          <p:cNvPr id="27650" name="Picture 2" descr="http://4.bp.blogspot.com/-VGrr7uLULP8/U2aSws229LI/AAAAAAAAERI/Rs0gORcvtro/s1600/flamegraph_selectcountdbasource_rowsourceonly_edit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" y="1396042"/>
            <a:ext cx="9100942" cy="22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GB" dirty="0" smtClean="0"/>
              <a:t>Queries on Cached Data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623913"/>
            <a:ext cx="8827129" cy="4732437"/>
          </a:xfrm>
        </p:spPr>
        <p:txBody>
          <a:bodyPr>
            <a:normAutofit/>
          </a:bodyPr>
          <a:lstStyle/>
          <a:p>
            <a:r>
              <a:rPr lang="en-GB" dirty="0" smtClean="0"/>
              <a:t>Trend -&gt; servers with large amounts of memory</a:t>
            </a:r>
          </a:p>
          <a:p>
            <a:pPr lvl="1"/>
            <a:r>
              <a:rPr lang="en-GB" dirty="0" smtClean="0"/>
              <a:t>Logical I/O becomes critical: “RAM is the new disk”</a:t>
            </a:r>
          </a:p>
          <a:p>
            <a:pPr lvl="1"/>
            <a:r>
              <a:rPr lang="en-US" dirty="0" smtClean="0"/>
              <a:t>.. but </a:t>
            </a:r>
            <a:r>
              <a:rPr lang="en-US" dirty="0" smtClean="0">
                <a:solidFill>
                  <a:srgbClr val="FF0000"/>
                </a:solidFill>
              </a:rPr>
              <a:t>without wait events</a:t>
            </a:r>
          </a:p>
          <a:p>
            <a:r>
              <a:rPr lang="en-US" dirty="0" smtClean="0"/>
              <a:t>Example query and data:</a:t>
            </a:r>
          </a:p>
          <a:p>
            <a:pPr lvl="1"/>
            <a:r>
              <a:rPr lang="en-GB" dirty="0"/>
              <a:t>select </a:t>
            </a:r>
            <a:r>
              <a:rPr lang="en-GB" dirty="0" err="1"/>
              <a:t>cust_city</a:t>
            </a:r>
            <a:r>
              <a:rPr lang="en-GB" dirty="0"/>
              <a:t>, </a:t>
            </a:r>
            <a:r>
              <a:rPr lang="en-GB" dirty="0" err="1"/>
              <a:t>avg</a:t>
            </a:r>
            <a:r>
              <a:rPr lang="en-GB" dirty="0"/>
              <a:t>(</a:t>
            </a:r>
            <a:r>
              <a:rPr lang="en-GB" dirty="0" err="1"/>
              <a:t>cust_year_of_birth</a:t>
            </a:r>
            <a:r>
              <a:rPr lang="en-GB" dirty="0"/>
              <a:t>) from </a:t>
            </a:r>
            <a:r>
              <a:rPr lang="en-GB" dirty="0" smtClean="0"/>
              <a:t>Customers </a:t>
            </a:r>
            <a:r>
              <a:rPr lang="en-GB" dirty="0"/>
              <a:t>group by </a:t>
            </a:r>
            <a:r>
              <a:rPr lang="en-GB" dirty="0" err="1"/>
              <a:t>cust_city</a:t>
            </a:r>
            <a:r>
              <a:rPr lang="en-GB" dirty="0"/>
              <a:t>;</a:t>
            </a:r>
          </a:p>
          <a:p>
            <a:pPr lvl="1"/>
            <a:r>
              <a:rPr lang="en-GB" dirty="0" smtClean="0"/>
              <a:t>Customers table: </a:t>
            </a:r>
            <a:r>
              <a:rPr lang="en-GB" dirty="0">
                <a:solidFill>
                  <a:srgbClr val="FF0000"/>
                </a:solidFill>
              </a:rPr>
              <a:t>911 M rows</a:t>
            </a:r>
            <a:r>
              <a:rPr lang="en-GB" dirty="0"/>
              <a:t>, 23 columns, 21M 8K blocks, </a:t>
            </a:r>
            <a:r>
              <a:rPr lang="en-GB" dirty="0">
                <a:solidFill>
                  <a:srgbClr val="FF0000"/>
                </a:solidFill>
              </a:rPr>
              <a:t>cached</a:t>
            </a:r>
            <a:r>
              <a:rPr lang="en-GB" dirty="0"/>
              <a:t> in buffer cache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297"/>
            <a:ext cx="9144000" cy="48567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GB" dirty="0" smtClean="0"/>
              <a:t>Query From the Buffer Cache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26277" y="4762005"/>
            <a:ext cx="8217723" cy="1042199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Rows </a:t>
            </a:r>
            <a:r>
              <a:rPr lang="en-GB" sz="1500" b="1" dirty="0" smtClean="0">
                <a:solidFill>
                  <a:schemeClr val="bg1"/>
                </a:solidFill>
                <a:latin typeface="Courier"/>
                <a:cs typeface="Courier"/>
              </a:rPr>
              <a:t>      </a:t>
            </a:r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Row Source Operation</a:t>
            </a:r>
          </a:p>
          <a:p>
            <a:pPr marL="0" lvl="1"/>
            <a:r>
              <a:rPr lang="en-GB" sz="1500" b="1" dirty="0" smtClean="0">
                <a:solidFill>
                  <a:schemeClr val="bg1"/>
                </a:solidFill>
                <a:latin typeface="Courier"/>
                <a:cs typeface="Courier"/>
              </a:rPr>
              <a:t>---------  --------------------------------------------------------</a:t>
            </a:r>
            <a:endParaRPr lang="en-GB" sz="1500" b="1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lvl="1"/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     </a:t>
            </a:r>
            <a:r>
              <a:rPr lang="en-GB" sz="1500" b="1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502  HASH GROUP BY (</a:t>
            </a:r>
            <a:r>
              <a:rPr lang="en-GB" sz="1500" b="1" dirty="0" err="1">
                <a:solidFill>
                  <a:schemeClr val="bg1"/>
                </a:solidFill>
                <a:latin typeface="Courier"/>
                <a:cs typeface="Courier"/>
              </a:rPr>
              <a:t>cr</a:t>
            </a:r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=21024838 </a:t>
            </a:r>
            <a:r>
              <a:rPr lang="en-GB" sz="1500" b="1" dirty="0" err="1">
                <a:solidFill>
                  <a:schemeClr val="bg1"/>
                </a:solidFill>
                <a:latin typeface="Courier"/>
                <a:cs typeface="Courier"/>
              </a:rPr>
              <a:t>pr</a:t>
            </a:r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=0 </a:t>
            </a:r>
            <a:r>
              <a:rPr lang="en-GB" sz="1500" b="1" dirty="0" smtClean="0">
                <a:solidFill>
                  <a:schemeClr val="bg1"/>
                </a:solidFill>
                <a:latin typeface="Courier"/>
                <a:cs typeface="Courier"/>
              </a:rPr>
              <a:t>time=287 sec ..</a:t>
            </a:r>
          </a:p>
          <a:p>
            <a:pPr marL="0" lvl="1"/>
            <a:r>
              <a:rPr lang="en-GB" sz="1500" b="1" dirty="0" smtClean="0">
                <a:solidFill>
                  <a:schemeClr val="bg1"/>
                </a:solidFill>
                <a:latin typeface="Courier"/>
                <a:cs typeface="Courier"/>
              </a:rPr>
              <a:t>910595840  TABLE ACCESS FULL CUSTOMERS (</a:t>
            </a:r>
            <a:r>
              <a:rPr lang="en-GB" sz="1500" b="1" dirty="0" err="1" smtClean="0">
                <a:solidFill>
                  <a:schemeClr val="bg1"/>
                </a:solidFill>
                <a:latin typeface="Courier"/>
                <a:cs typeface="Courier"/>
              </a:rPr>
              <a:t>cr</a:t>
            </a:r>
            <a:r>
              <a:rPr lang="en-GB" sz="1500" b="1" dirty="0" smtClean="0">
                <a:solidFill>
                  <a:schemeClr val="bg1"/>
                </a:solidFill>
                <a:latin typeface="Courier"/>
                <a:cs typeface="Courier"/>
              </a:rPr>
              <a:t>=21024838 </a:t>
            </a:r>
            <a:r>
              <a:rPr lang="en-GB" sz="1500" b="1" dirty="0" err="1" smtClean="0">
                <a:solidFill>
                  <a:schemeClr val="bg1"/>
                </a:solidFill>
                <a:latin typeface="Courier"/>
                <a:cs typeface="Courier"/>
              </a:rPr>
              <a:t>pr</a:t>
            </a:r>
            <a:r>
              <a:rPr lang="en-GB" sz="1500" b="1" dirty="0" smtClean="0">
                <a:solidFill>
                  <a:schemeClr val="bg1"/>
                </a:solidFill>
                <a:latin typeface="Courier"/>
                <a:cs typeface="Courier"/>
              </a:rPr>
              <a:t>=0 time=161 sec</a:t>
            </a:r>
            <a:r>
              <a:rPr lang="en-US" sz="1500" b="1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162961" y="1266180"/>
            <a:ext cx="8827129" cy="4121275"/>
          </a:xfrm>
        </p:spPr>
        <p:txBody>
          <a:bodyPr>
            <a:normAutofit/>
          </a:bodyPr>
          <a:lstStyle/>
          <a:p>
            <a:r>
              <a:rPr lang="en-US" dirty="0" smtClean="0"/>
              <a:t>Time: </a:t>
            </a:r>
            <a:r>
              <a:rPr lang="en-US" dirty="0" smtClean="0">
                <a:solidFill>
                  <a:srgbClr val="FF0000"/>
                </a:solidFill>
              </a:rPr>
              <a:t>287</a:t>
            </a:r>
            <a:r>
              <a:rPr lang="en-US" dirty="0" smtClean="0"/>
              <a:t> sec, ~50% on “group by”. 21M blocks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012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GB" dirty="0" smtClean="0"/>
              <a:t>Perf Top vs. Stack Profiling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4291" y="1458451"/>
            <a:ext cx="8827129" cy="4121275"/>
          </a:xfrm>
        </p:spPr>
        <p:txBody>
          <a:bodyPr>
            <a:normAutofit/>
          </a:bodyPr>
          <a:lstStyle/>
          <a:p>
            <a:r>
              <a:rPr lang="en-GB" dirty="0" smtClean="0"/>
              <a:t>Perf top – fast and easy</a:t>
            </a:r>
          </a:p>
          <a:p>
            <a:pPr lvl="1"/>
            <a:r>
              <a:rPr lang="en-GB" dirty="0" smtClean="0"/>
              <a:t>Explore real-time the surface of the flame graph</a:t>
            </a:r>
          </a:p>
          <a:p>
            <a:pPr lvl="1"/>
            <a:r>
              <a:rPr lang="en-US" dirty="0" smtClean="0"/>
              <a:t>Drill down with stack if needed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4062" y="3028678"/>
            <a:ext cx="7044724" cy="395869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$ perf top [-p &lt;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  <a:cs typeface="Courier"/>
              </a:rPr>
              <a:t>pid</a:t>
            </a:r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 of process&gt; ]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0" y="3510069"/>
            <a:ext cx="7044725" cy="305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213339"/>
            <a:ext cx="8827129" cy="940443"/>
          </a:xfrm>
        </p:spPr>
        <p:txBody>
          <a:bodyPr>
            <a:normAutofit/>
          </a:bodyPr>
          <a:lstStyle/>
          <a:p>
            <a:r>
              <a:rPr lang="en-GB" dirty="0" smtClean="0"/>
              <a:t>In-Memory Column Store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035676"/>
            <a:ext cx="8827129" cy="4121275"/>
          </a:xfrm>
        </p:spPr>
        <p:txBody>
          <a:bodyPr>
            <a:normAutofit/>
          </a:bodyPr>
          <a:lstStyle/>
          <a:p>
            <a:r>
              <a:rPr lang="en-US" dirty="0" smtClean="0"/>
              <a:t>Query: 193 sec (46 GB). IM more efficient for scan, query time dominated by “hash group by”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" y="2066306"/>
            <a:ext cx="9144000" cy="47916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9322" y="4937089"/>
            <a:ext cx="8217723" cy="1042199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Rows </a:t>
            </a:r>
            <a:r>
              <a:rPr lang="en-GB" sz="1500" b="1" dirty="0" smtClean="0">
                <a:solidFill>
                  <a:schemeClr val="bg1"/>
                </a:solidFill>
                <a:latin typeface="Courier"/>
                <a:cs typeface="Courier"/>
              </a:rPr>
              <a:t>      </a:t>
            </a:r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Row Source Operation</a:t>
            </a:r>
          </a:p>
          <a:p>
            <a:pPr marL="0" lvl="1"/>
            <a:r>
              <a:rPr lang="en-GB" sz="1500" b="1" dirty="0" smtClean="0">
                <a:solidFill>
                  <a:schemeClr val="bg1"/>
                </a:solidFill>
                <a:latin typeface="Courier"/>
                <a:cs typeface="Courier"/>
              </a:rPr>
              <a:t>---------  --------------------------------------------------------</a:t>
            </a:r>
            <a:endParaRPr lang="en-GB" sz="1500" b="1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lvl="1"/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     </a:t>
            </a:r>
            <a:r>
              <a:rPr lang="en-GB" sz="1500" b="1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502  HASH GROUP BY (</a:t>
            </a:r>
            <a:r>
              <a:rPr lang="en-GB" sz="1500" b="1" dirty="0" err="1">
                <a:solidFill>
                  <a:schemeClr val="bg1"/>
                </a:solidFill>
                <a:latin typeface="Courier"/>
                <a:cs typeface="Courier"/>
              </a:rPr>
              <a:t>cr</a:t>
            </a:r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=14 </a:t>
            </a:r>
            <a:r>
              <a:rPr lang="en-GB" sz="1500" b="1" dirty="0" err="1">
                <a:solidFill>
                  <a:schemeClr val="bg1"/>
                </a:solidFill>
                <a:latin typeface="Courier"/>
                <a:cs typeface="Courier"/>
              </a:rPr>
              <a:t>pr</a:t>
            </a:r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=0 </a:t>
            </a:r>
            <a:r>
              <a:rPr lang="en-GB" sz="1500" b="1" dirty="0" err="1">
                <a:solidFill>
                  <a:schemeClr val="bg1"/>
                </a:solidFill>
                <a:latin typeface="Courier"/>
                <a:cs typeface="Courier"/>
              </a:rPr>
              <a:t>pw</a:t>
            </a:r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=0 time=193 </a:t>
            </a:r>
            <a:r>
              <a:rPr lang="en-GB" sz="1500" b="1" dirty="0" smtClean="0">
                <a:solidFill>
                  <a:schemeClr val="bg1"/>
                </a:solidFill>
                <a:latin typeface="Courier"/>
                <a:cs typeface="Courier"/>
              </a:rPr>
              <a:t>sec ..</a:t>
            </a:r>
          </a:p>
          <a:p>
            <a:pPr marL="0" lvl="1"/>
            <a:r>
              <a:rPr lang="en-GB" sz="1500" b="1" dirty="0" smtClean="0">
                <a:solidFill>
                  <a:schemeClr val="bg1"/>
                </a:solidFill>
                <a:latin typeface="Courier"/>
                <a:cs typeface="Courier"/>
              </a:rPr>
              <a:t>910595840  TABLE ACCESS FULL </a:t>
            </a:r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CUSTOMERS (</a:t>
            </a:r>
            <a:r>
              <a:rPr lang="en-GB" sz="1500" b="1" dirty="0" err="1">
                <a:solidFill>
                  <a:schemeClr val="bg1"/>
                </a:solidFill>
                <a:latin typeface="Courier"/>
                <a:cs typeface="Courier"/>
              </a:rPr>
              <a:t>cr</a:t>
            </a:r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=14 </a:t>
            </a:r>
            <a:r>
              <a:rPr lang="en-GB" sz="1500" b="1" dirty="0" err="1">
                <a:solidFill>
                  <a:schemeClr val="bg1"/>
                </a:solidFill>
                <a:latin typeface="Courier"/>
                <a:cs typeface="Courier"/>
              </a:rPr>
              <a:t>pr</a:t>
            </a:r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=0 </a:t>
            </a:r>
            <a:r>
              <a:rPr lang="en-GB" sz="1500" b="1" dirty="0" err="1">
                <a:solidFill>
                  <a:schemeClr val="bg1"/>
                </a:solidFill>
                <a:latin typeface="Courier"/>
                <a:cs typeface="Courier"/>
              </a:rPr>
              <a:t>pw</a:t>
            </a:r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=0 </a:t>
            </a:r>
            <a:r>
              <a:rPr lang="en-GB" sz="1500" b="1" dirty="0" smtClean="0">
                <a:solidFill>
                  <a:schemeClr val="bg1"/>
                </a:solidFill>
                <a:latin typeface="Courier"/>
                <a:cs typeface="Courier"/>
              </a:rPr>
              <a:t>time=59 sec ..</a:t>
            </a:r>
            <a:endParaRPr lang="en-US" sz="1500" b="1" dirty="0" smtClean="0">
              <a:solidFill>
                <a:schemeClr val="bg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7548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213339"/>
            <a:ext cx="8827129" cy="940443"/>
          </a:xfrm>
        </p:spPr>
        <p:txBody>
          <a:bodyPr>
            <a:normAutofit/>
          </a:bodyPr>
          <a:lstStyle/>
          <a:p>
            <a:r>
              <a:rPr lang="en-GB" dirty="0" smtClean="0"/>
              <a:t>Faster: Min and In-Memory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035676"/>
            <a:ext cx="8827129" cy="4121275"/>
          </a:xfrm>
        </p:spPr>
        <p:txBody>
          <a:bodyPr>
            <a:normAutofit/>
          </a:bodyPr>
          <a:lstStyle/>
          <a:p>
            <a:r>
              <a:rPr lang="en-US" dirty="0" smtClean="0"/>
              <a:t>Query:10 sec, hash group for min is optimized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" y="1591294"/>
            <a:ext cx="9144000" cy="526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40411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2274622"/>
            <a:ext cx="8827129" cy="41212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Basic techniques for stack </a:t>
            </a:r>
            <a:r>
              <a:rPr lang="en-US" sz="3600" dirty="0" err="1" smtClean="0"/>
              <a:t>backtraces</a:t>
            </a:r>
            <a:endParaRPr lang="en-US" sz="3600" dirty="0" smtClean="0"/>
          </a:p>
          <a:p>
            <a:r>
              <a:rPr lang="en-US" sz="3600" dirty="0" smtClean="0"/>
              <a:t>Stack profiling</a:t>
            </a:r>
          </a:p>
          <a:p>
            <a:r>
              <a:rPr lang="en-US" sz="3600" dirty="0"/>
              <a:t>Visualization with flame graphs</a:t>
            </a:r>
          </a:p>
          <a:p>
            <a:r>
              <a:rPr lang="en-US" sz="3600" dirty="0"/>
              <a:t>Examples</a:t>
            </a:r>
            <a:endParaRPr lang="en-GB" sz="3600" dirty="0"/>
          </a:p>
          <a:p>
            <a:endParaRPr lang="en-GB" sz="3600" dirty="0" smtClean="0">
              <a:solidFill>
                <a:srgbClr val="FF0000"/>
              </a:solidFill>
            </a:endParaRPr>
          </a:p>
          <a:p>
            <a:endParaRPr lang="en-GB" sz="2800" dirty="0" smtClean="0"/>
          </a:p>
          <a:p>
            <a:pPr lvl="1"/>
            <a:endParaRPr lang="en-GB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GB" dirty="0" smtClean="0"/>
              <a:t>PL/SQL Flame Graphs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650105"/>
            <a:ext cx="8981039" cy="4121275"/>
          </a:xfrm>
        </p:spPr>
        <p:txBody>
          <a:bodyPr>
            <a:normAutofit/>
          </a:bodyPr>
          <a:lstStyle/>
          <a:p>
            <a:r>
              <a:rPr lang="en-US" dirty="0" smtClean="0"/>
              <a:t>Data source: PL/SQL </a:t>
            </a:r>
            <a:r>
              <a:rPr lang="en-US" dirty="0"/>
              <a:t>Hierarchical </a:t>
            </a:r>
            <a:r>
              <a:rPr lang="en-US" dirty="0" smtClean="0"/>
              <a:t>Profiler (DBMS_HPROF, 11g and higher)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Martin </a:t>
            </a:r>
            <a:r>
              <a:rPr lang="en-US" dirty="0" err="1" smtClean="0">
                <a:solidFill>
                  <a:srgbClr val="FF0000"/>
                </a:solidFill>
              </a:rPr>
              <a:t>Buechi</a:t>
            </a:r>
            <a:r>
              <a:rPr lang="en-US" dirty="0" smtClean="0"/>
              <a:t>: </a:t>
            </a:r>
            <a:r>
              <a:rPr lang="en-GB" i="1" dirty="0" smtClean="0"/>
              <a:t>OOW 2015, CON2082: </a:t>
            </a:r>
            <a:r>
              <a:rPr lang="en-GB" b="1" dirty="0" smtClean="0"/>
              <a:t>Best </a:t>
            </a:r>
            <a:r>
              <a:rPr lang="en-GB" b="1" dirty="0"/>
              <a:t>Practices for Interpreting PL/SQL Hierarchical Profiles for Effective </a:t>
            </a:r>
            <a:r>
              <a:rPr lang="en-GB" b="1" dirty="0" smtClean="0"/>
              <a:t>Tuning</a:t>
            </a:r>
          </a:p>
          <a:p>
            <a:pPr lvl="1"/>
            <a:r>
              <a:rPr lang="en-GB" dirty="0" smtClean="0"/>
              <a:t>Follow the link to download </a:t>
            </a:r>
            <a:r>
              <a:rPr lang="en-GB" dirty="0" err="1" smtClean="0"/>
              <a:t>ora_hprof</a:t>
            </a:r>
            <a:r>
              <a:rPr lang="en-GB" dirty="0" smtClean="0"/>
              <a:t># package (implemented </a:t>
            </a:r>
            <a:r>
              <a:rPr lang="en-GB" dirty="0"/>
              <a:t>in </a:t>
            </a:r>
            <a:r>
              <a:rPr lang="en-GB" dirty="0" smtClean="0"/>
              <a:t>Java). Example of the output: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6446"/>
            <a:ext cx="9144000" cy="18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Example: PL/SQL Flame Graph from DBMS_HPROF Profiles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733531"/>
            <a:ext cx="8827129" cy="4121275"/>
          </a:xfrm>
        </p:spPr>
        <p:txBody>
          <a:bodyPr>
            <a:normAutofit/>
          </a:bodyPr>
          <a:lstStyle/>
          <a:p>
            <a:r>
              <a:rPr lang="en-US" dirty="0" smtClean="0"/>
              <a:t>Gather profiler data: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Generate stack collapsed data</a:t>
            </a:r>
          </a:p>
          <a:p>
            <a:pPr lvl="1"/>
            <a:r>
              <a:rPr lang="en-US" dirty="0" smtClean="0"/>
              <a:t>This step can be done on separate (test) machine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9591" y="2242391"/>
            <a:ext cx="8048687" cy="1734697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SQL&gt; </a:t>
            </a:r>
            <a:r>
              <a:rPr lang="en-GB" sz="1500" b="1" dirty="0" smtClean="0">
                <a:solidFill>
                  <a:schemeClr val="bg1"/>
                </a:solidFill>
                <a:latin typeface="Courier"/>
                <a:cs typeface="Courier"/>
              </a:rPr>
              <a:t>CREATE </a:t>
            </a:r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OR REPLACE DIRECTORY </a:t>
            </a:r>
            <a:r>
              <a:rPr lang="en-GB" sz="1500" b="1" dirty="0" err="1">
                <a:solidFill>
                  <a:schemeClr val="bg1"/>
                </a:solidFill>
                <a:latin typeface="Courier"/>
                <a:cs typeface="Courier"/>
              </a:rPr>
              <a:t>profiler_dir</a:t>
            </a:r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 AS '</a:t>
            </a:r>
            <a:r>
              <a:rPr lang="en-GB" sz="1500" b="1" dirty="0" smtClean="0">
                <a:solidFill>
                  <a:schemeClr val="bg1"/>
                </a:solidFill>
                <a:latin typeface="Courier"/>
                <a:cs typeface="Courier"/>
              </a:rPr>
              <a:t>&lt;path&gt;';</a:t>
            </a:r>
            <a:endParaRPr lang="en-GB" sz="1500" b="1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lvl="1"/>
            <a:r>
              <a:rPr lang="en-US" sz="1500" b="1" dirty="0" smtClean="0">
                <a:solidFill>
                  <a:schemeClr val="bg1"/>
                </a:solidFill>
                <a:latin typeface="Courier"/>
                <a:cs typeface="Courier"/>
              </a:rPr>
              <a:t>SQL&gt; </a:t>
            </a:r>
            <a:r>
              <a:rPr lang="en-GB" sz="1500" b="1" dirty="0" smtClean="0">
                <a:solidFill>
                  <a:schemeClr val="bg1"/>
                </a:solidFill>
                <a:latin typeface="Courier"/>
                <a:cs typeface="Courier"/>
              </a:rPr>
              <a:t>exec </a:t>
            </a:r>
            <a:r>
              <a:rPr lang="en-GB" sz="1500" b="1" dirty="0" err="1">
                <a:solidFill>
                  <a:schemeClr val="bg1"/>
                </a:solidFill>
                <a:latin typeface="Courier"/>
                <a:cs typeface="Courier"/>
              </a:rPr>
              <a:t>DBMS_HPROF.start_profiling</a:t>
            </a:r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 (location =&gt; 'PROFILER_DIR', filename =&gt; </a:t>
            </a:r>
            <a:r>
              <a:rPr lang="en-GB" sz="1500" b="1" dirty="0" smtClean="0">
                <a:solidFill>
                  <a:schemeClr val="bg1"/>
                </a:solidFill>
                <a:latin typeface="Courier"/>
                <a:cs typeface="Courier"/>
              </a:rPr>
              <a:t>‘profiler.txt')</a:t>
            </a:r>
          </a:p>
          <a:p>
            <a:pPr marL="0" lvl="1"/>
            <a:endParaRPr lang="en-US" sz="1500" b="1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lvl="1"/>
            <a:r>
              <a:rPr lang="en-US" sz="1500" b="1" dirty="0" smtClean="0">
                <a:solidFill>
                  <a:schemeClr val="bg1"/>
                </a:solidFill>
                <a:latin typeface="Courier"/>
                <a:cs typeface="Courier"/>
              </a:rPr>
              <a:t>-- Run here the PL/SQL workload to trace</a:t>
            </a:r>
          </a:p>
          <a:p>
            <a:pPr marL="0" lvl="1"/>
            <a:endParaRPr lang="en-US" sz="1500" b="1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lvl="1"/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SQL&gt; </a:t>
            </a:r>
            <a:r>
              <a:rPr lang="en-GB" sz="1500" b="1" dirty="0" smtClean="0">
                <a:solidFill>
                  <a:schemeClr val="bg1"/>
                </a:solidFill>
                <a:latin typeface="Courier"/>
                <a:cs typeface="Courier"/>
              </a:rPr>
              <a:t>exec </a:t>
            </a:r>
            <a:r>
              <a:rPr lang="en-GB" sz="1500" b="1" dirty="0" err="1" smtClean="0">
                <a:solidFill>
                  <a:schemeClr val="bg1"/>
                </a:solidFill>
                <a:latin typeface="Courier"/>
                <a:cs typeface="Courier"/>
              </a:rPr>
              <a:t>DBMS_HPROF.stop_profiling</a:t>
            </a:r>
            <a:endParaRPr lang="en-GB" sz="1500" b="1" dirty="0" smtClean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8191" y="5090634"/>
            <a:ext cx="8070087" cy="1273032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GB" sz="1500" b="1" dirty="0" smtClean="0">
                <a:solidFill>
                  <a:schemeClr val="bg1"/>
                </a:solidFill>
                <a:latin typeface="Courier"/>
                <a:cs typeface="Courier"/>
              </a:rPr>
              <a:t>SQL&gt; exec </a:t>
            </a:r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ora_</a:t>
            </a:r>
            <a:r>
              <a:rPr lang="en-GB" sz="1500" b="1" dirty="0" err="1">
                <a:solidFill>
                  <a:schemeClr val="bg1"/>
                </a:solidFill>
                <a:latin typeface="Courier"/>
                <a:cs typeface="Courier"/>
              </a:rPr>
              <a:t>hprof</a:t>
            </a:r>
            <a:r>
              <a:rPr lang="en-GB" sz="1500" b="1" dirty="0">
                <a:solidFill>
                  <a:schemeClr val="bg1"/>
                </a:solidFill>
                <a:latin typeface="Courier"/>
                <a:cs typeface="Courier"/>
              </a:rPr>
              <a:t>#.FLATTEN('PROFILER_DIR', 'profiler.txt', 'plsql_hprofstack.txt</a:t>
            </a:r>
            <a:r>
              <a:rPr lang="en-GB" sz="1500" b="1" dirty="0" smtClean="0">
                <a:solidFill>
                  <a:schemeClr val="bg1"/>
                </a:solidFill>
                <a:latin typeface="Courier"/>
                <a:cs typeface="Courier"/>
              </a:rPr>
              <a:t>')</a:t>
            </a:r>
          </a:p>
          <a:p>
            <a:pPr marL="0" lvl="1"/>
            <a:endParaRPr lang="en-US" sz="1500" b="1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lvl="1"/>
            <a:r>
              <a:rPr lang="en-US" sz="1500" b="1" dirty="0" smtClean="0">
                <a:solidFill>
                  <a:schemeClr val="bg1"/>
                </a:solidFill>
                <a:latin typeface="Courier"/>
                <a:cs typeface="Courier"/>
              </a:rPr>
              <a:t>$ FlameGraph/flamegraph.pl </a:t>
            </a:r>
            <a:r>
              <a:rPr lang="en-US" sz="1500" b="1" dirty="0">
                <a:solidFill>
                  <a:schemeClr val="bg1"/>
                </a:solidFill>
                <a:latin typeface="Courier"/>
                <a:cs typeface="Courier"/>
              </a:rPr>
              <a:t>/&lt;path&gt;/plsql_hprofstack.txt --title </a:t>
            </a:r>
            <a:r>
              <a:rPr lang="en-US" sz="1500" b="1" dirty="0" smtClean="0">
                <a:solidFill>
                  <a:schemeClr val="bg1"/>
                </a:solidFill>
                <a:latin typeface="Courier"/>
                <a:cs typeface="Courier"/>
              </a:rPr>
              <a:t>'PL/SQL Flame Graph</a:t>
            </a:r>
            <a:r>
              <a:rPr lang="en-US" sz="1500" b="1" dirty="0">
                <a:solidFill>
                  <a:schemeClr val="bg1"/>
                </a:solidFill>
                <a:latin typeface="Courier"/>
                <a:cs typeface="Courier"/>
              </a:rPr>
              <a:t>' &gt; </a:t>
            </a:r>
            <a:r>
              <a:rPr lang="en-US" sz="1500" b="1" dirty="0" err="1" smtClean="0">
                <a:solidFill>
                  <a:schemeClr val="bg1"/>
                </a:solidFill>
                <a:latin typeface="Courier"/>
                <a:cs typeface="Courier"/>
              </a:rPr>
              <a:t>plsql_hprofstack.svg</a:t>
            </a:r>
            <a:endParaRPr lang="en-GB" sz="1500" b="1" dirty="0">
              <a:solidFill>
                <a:schemeClr val="bg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7756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Some Ideas for Improvements of the Techniques and Tools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913453"/>
          </a:xfrm>
        </p:spPr>
        <p:txBody>
          <a:bodyPr>
            <a:normAutofit/>
          </a:bodyPr>
          <a:lstStyle/>
          <a:p>
            <a:r>
              <a:rPr lang="en-US" dirty="0" smtClean="0"/>
              <a:t>On-off CPU stack profiler </a:t>
            </a:r>
          </a:p>
          <a:p>
            <a:pPr lvl="1"/>
            <a:r>
              <a:rPr lang="en-US" dirty="0" smtClean="0"/>
              <a:t>Improve on </a:t>
            </a:r>
            <a:r>
              <a:rPr lang="en-US" dirty="0" err="1" smtClean="0"/>
              <a:t>Ptrace_Profile</a:t>
            </a:r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 smtClean="0">
                <a:solidFill>
                  <a:srgbClr val="FF0000"/>
                </a:solidFill>
              </a:rPr>
              <a:t>lightweight</a:t>
            </a:r>
            <a:r>
              <a:rPr lang="en-US" dirty="0" smtClean="0"/>
              <a:t> on </a:t>
            </a:r>
            <a:r>
              <a:rPr lang="en-US" dirty="0" err="1" smtClean="0"/>
              <a:t>userspace</a:t>
            </a:r>
            <a:r>
              <a:rPr lang="en-US" dirty="0" smtClean="0"/>
              <a:t> stack </a:t>
            </a:r>
            <a:endParaRPr lang="en-US" dirty="0"/>
          </a:p>
          <a:p>
            <a:r>
              <a:rPr lang="en-US" dirty="0" smtClean="0"/>
              <a:t>Generic </a:t>
            </a:r>
            <a:r>
              <a:rPr lang="en-US" dirty="0" smtClean="0">
                <a:solidFill>
                  <a:srgbClr val="FF0000"/>
                </a:solidFill>
              </a:rPr>
              <a:t>PL/SQL</a:t>
            </a:r>
            <a:r>
              <a:rPr lang="en-US" dirty="0" smtClean="0"/>
              <a:t> stack tracing (beyond </a:t>
            </a:r>
            <a:r>
              <a:rPr lang="en-US" dirty="0" err="1" smtClean="0"/>
              <a:t>hprof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More </a:t>
            </a:r>
            <a:r>
              <a:rPr lang="en-US" dirty="0" smtClean="0">
                <a:solidFill>
                  <a:srgbClr val="FF0000"/>
                </a:solidFill>
              </a:rPr>
              <a:t>extended stack profilers </a:t>
            </a:r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Generic fields from X$KSUSE?</a:t>
            </a:r>
          </a:p>
          <a:p>
            <a:pPr lvl="1"/>
            <a:r>
              <a:rPr lang="en-US" dirty="0" smtClean="0"/>
              <a:t>More Oracle-related info from SGA</a:t>
            </a:r>
          </a:p>
          <a:p>
            <a:pPr lvl="1"/>
            <a:r>
              <a:rPr lang="en-US" dirty="0" smtClean="0"/>
              <a:t>More OS info from /proc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Acknowledgements and References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609513"/>
            <a:ext cx="8827129" cy="52484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Brendan Gregg</a:t>
            </a:r>
            <a:r>
              <a:rPr lang="en-US" dirty="0" smtClean="0"/>
              <a:t> -&gt; Flame Graphs and more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Tanel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Poder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-&gt; Oracle internals, including previous original work on stack profiling</a:t>
            </a:r>
          </a:p>
          <a:p>
            <a:r>
              <a:rPr lang="en-US" dirty="0"/>
              <a:t>Frits </a:t>
            </a:r>
            <a:r>
              <a:rPr lang="en-US" dirty="0" err="1"/>
              <a:t>Hoogland</a:t>
            </a:r>
            <a:r>
              <a:rPr lang="en-US" dirty="0"/>
              <a:t> -&gt; Oracle </a:t>
            </a:r>
            <a:r>
              <a:rPr lang="en-US" dirty="0" err="1"/>
              <a:t>userspace</a:t>
            </a:r>
            <a:r>
              <a:rPr lang="en-US" dirty="0"/>
              <a:t> investigations, perf, </a:t>
            </a:r>
            <a:r>
              <a:rPr lang="en-US" dirty="0" err="1"/>
              <a:t>gdb</a:t>
            </a:r>
            <a:endParaRPr lang="en-US" dirty="0"/>
          </a:p>
          <a:p>
            <a:r>
              <a:rPr lang="en-US" dirty="0"/>
              <a:t>Kevin </a:t>
            </a:r>
            <a:r>
              <a:rPr lang="en-US" dirty="0" err="1"/>
              <a:t>Closson</a:t>
            </a:r>
            <a:r>
              <a:rPr lang="en-US" dirty="0"/>
              <a:t> -&gt; SLOB, Linux perf for Oracle</a:t>
            </a:r>
          </a:p>
          <a:p>
            <a:r>
              <a:rPr lang="en-US" dirty="0"/>
              <a:t>Stefan </a:t>
            </a:r>
            <a:r>
              <a:rPr lang="en-US" dirty="0" smtClean="0"/>
              <a:t>Koehler, paper and talk at </a:t>
            </a:r>
            <a:r>
              <a:rPr lang="en-US" dirty="0"/>
              <a:t>DOAG 2015</a:t>
            </a:r>
          </a:p>
          <a:p>
            <a:r>
              <a:rPr lang="en-US" dirty="0" smtClean="0"/>
              <a:t>Additional references:</a:t>
            </a:r>
          </a:p>
          <a:p>
            <a:pPr lvl="1"/>
            <a:r>
              <a:rPr lang="en-GB" dirty="0"/>
              <a:t>http://</a:t>
            </a:r>
            <a:r>
              <a:rPr lang="en-GB" dirty="0" smtClean="0">
                <a:solidFill>
                  <a:srgbClr val="FF0000"/>
                </a:solidFill>
              </a:rPr>
              <a:t>db-blog.web.cern.ch</a:t>
            </a:r>
          </a:p>
          <a:p>
            <a:pPr lvl="1"/>
            <a:r>
              <a:rPr lang="en-GB" dirty="0" smtClean="0"/>
              <a:t>http</a:t>
            </a:r>
            <a:r>
              <a:rPr lang="en-GB" dirty="0"/>
              <a:t>://</a:t>
            </a:r>
            <a:r>
              <a:rPr lang="en-GB" dirty="0" smtClean="0"/>
              <a:t>externaltable.blogspot.com </a:t>
            </a:r>
          </a:p>
          <a:p>
            <a:pPr lvl="1"/>
            <a:r>
              <a:rPr lang="en-GB" dirty="0"/>
              <a:t>https://github.com/LucaCanali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5681050"/>
          </a:xfrm>
        </p:spPr>
        <p:txBody>
          <a:bodyPr>
            <a:normAutofit/>
          </a:bodyPr>
          <a:lstStyle/>
          <a:p>
            <a:r>
              <a:rPr lang="en-GB" dirty="0" smtClean="0"/>
              <a:t>Effective troubleshooting starts with </a:t>
            </a:r>
            <a:r>
              <a:rPr lang="en-GB" dirty="0" smtClean="0">
                <a:solidFill>
                  <a:srgbClr val="FF0000"/>
                </a:solidFill>
              </a:rPr>
              <a:t>understanding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What the system is doing, where are the bottlenecks</a:t>
            </a:r>
          </a:p>
          <a:p>
            <a:r>
              <a:rPr lang="en-US" dirty="0" smtClean="0"/>
              <a:t>Oracle instrumentation helps in most cases</a:t>
            </a:r>
          </a:p>
          <a:p>
            <a:pPr lvl="1"/>
            <a:r>
              <a:rPr lang="en-US" dirty="0"/>
              <a:t>OS tools complement </a:t>
            </a:r>
            <a:r>
              <a:rPr lang="en-US" dirty="0" smtClean="0"/>
              <a:t>and extend Oracle data</a:t>
            </a:r>
          </a:p>
          <a:p>
            <a:pPr lvl="1"/>
            <a:r>
              <a:rPr lang="en-US" dirty="0" smtClean="0"/>
              <a:t>Notably for </a:t>
            </a:r>
            <a:r>
              <a:rPr lang="en-US" dirty="0" smtClean="0">
                <a:solidFill>
                  <a:srgbClr val="FF0000"/>
                </a:solidFill>
              </a:rPr>
              <a:t>CPU</a:t>
            </a:r>
            <a:r>
              <a:rPr lang="en-US" dirty="0" smtClean="0"/>
              <a:t>-bound workload</a:t>
            </a:r>
          </a:p>
          <a:p>
            <a:r>
              <a:rPr lang="en-US" dirty="0" smtClean="0"/>
              <a:t>Add </a:t>
            </a:r>
            <a:r>
              <a:rPr lang="en-US" dirty="0"/>
              <a:t>Stack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Profiling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Flame Graph </a:t>
            </a:r>
            <a:r>
              <a:rPr lang="en-US" dirty="0" smtClean="0"/>
              <a:t>to your toolbox and.. </a:t>
            </a:r>
            <a:r>
              <a:rPr lang="en-US" dirty="0" smtClean="0">
                <a:solidFill>
                  <a:srgbClr val="FF0000"/>
                </a:solidFill>
              </a:rPr>
              <a:t>share</a:t>
            </a:r>
            <a:r>
              <a:rPr lang="en-US" dirty="0" smtClean="0"/>
              <a:t> your findings!</a:t>
            </a:r>
          </a:p>
          <a:p>
            <a:pPr marL="448056" lvl="1" indent="0">
              <a:buNone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2894" y="6188098"/>
            <a:ext cx="8237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Stack Traces and Flame Graphs for Oracle </a:t>
            </a:r>
            <a:r>
              <a:rPr lang="en-GB" b="1" dirty="0" smtClean="0">
                <a:solidFill>
                  <a:schemeClr val="bg1"/>
                </a:solidFill>
              </a:rPr>
              <a:t>Troubleshooting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Luca.Canali@cern.ch - @</a:t>
            </a:r>
            <a:r>
              <a:rPr lang="en-US" b="1" dirty="0" err="1" smtClean="0">
                <a:solidFill>
                  <a:schemeClr val="bg1"/>
                </a:solidFill>
              </a:rPr>
              <a:t>LucaCanaliDB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40411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Motivations and Context: Troubleshooting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69864"/>
            <a:ext cx="8827129" cy="47271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</a:t>
            </a:r>
            <a:r>
              <a:rPr lang="en-US" sz="3600" dirty="0">
                <a:solidFill>
                  <a:srgbClr val="FF0000"/>
                </a:solidFill>
              </a:rPr>
              <a:t>u</a:t>
            </a:r>
            <a:r>
              <a:rPr lang="en-US" sz="3600" dirty="0" smtClean="0">
                <a:solidFill>
                  <a:srgbClr val="FF0000"/>
                </a:solidFill>
              </a:rPr>
              <a:t>nderstand</a:t>
            </a:r>
            <a:r>
              <a:rPr lang="en-US" sz="3600" dirty="0" smtClean="0"/>
              <a:t> the workload?</a:t>
            </a:r>
          </a:p>
          <a:p>
            <a:r>
              <a:rPr lang="en-US" sz="3600" dirty="0" smtClean="0"/>
              <a:t>You need the right </a:t>
            </a:r>
            <a:r>
              <a:rPr lang="en-US" sz="3600" dirty="0" smtClean="0">
                <a:solidFill>
                  <a:srgbClr val="FF0000"/>
                </a:solidFill>
              </a:rPr>
              <a:t>tools </a:t>
            </a:r>
            <a:r>
              <a:rPr lang="en-US" sz="3600" dirty="0" smtClean="0"/>
              <a:t>for the job</a:t>
            </a:r>
            <a:endParaRPr lang="en-US" sz="3600" dirty="0" smtClean="0">
              <a:solidFill>
                <a:srgbClr val="FF0000"/>
              </a:solidFill>
            </a:endParaRPr>
          </a:p>
          <a:p>
            <a:pPr lvl="1"/>
            <a:r>
              <a:rPr lang="en-US" sz="3200" dirty="0" smtClean="0"/>
              <a:t>What is the system doing?</a:t>
            </a:r>
          </a:p>
          <a:p>
            <a:pPr lvl="1"/>
            <a:r>
              <a:rPr lang="en-US" sz="3200" dirty="0"/>
              <a:t>Where is </a:t>
            </a:r>
            <a:r>
              <a:rPr lang="en-US" sz="3200" dirty="0" smtClean="0"/>
              <a:t>the </a:t>
            </a:r>
            <a:r>
              <a:rPr lang="en-US" sz="3200" dirty="0"/>
              <a:t>time </a:t>
            </a:r>
            <a:r>
              <a:rPr lang="en-US" sz="3200" dirty="0" smtClean="0"/>
              <a:t>spent?</a:t>
            </a:r>
          </a:p>
          <a:p>
            <a:r>
              <a:rPr lang="en-US" sz="3600" dirty="0" smtClean="0"/>
              <a:t>Oracle has mature </a:t>
            </a:r>
            <a:r>
              <a:rPr lang="en-US" sz="3600" dirty="0" smtClean="0">
                <a:solidFill>
                  <a:srgbClr val="FF0000"/>
                </a:solidFill>
              </a:rPr>
              <a:t>instrumentation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Wait event </a:t>
            </a:r>
            <a:r>
              <a:rPr lang="en-US" sz="3200" dirty="0" smtClean="0"/>
              <a:t>model, ASH, AWR</a:t>
            </a:r>
            <a:r>
              <a:rPr lang="en-US" sz="3200" dirty="0"/>
              <a:t>, </a:t>
            </a:r>
            <a:r>
              <a:rPr lang="en-US" sz="3200" dirty="0" smtClean="0"/>
              <a:t>SQL monitor and a large amount of info on V$ </a:t>
            </a:r>
            <a:r>
              <a:rPr lang="en-US" sz="3200" dirty="0" err="1" smtClean="0"/>
              <a:t>etc</a:t>
            </a:r>
            <a:endParaRPr lang="en-GB" sz="3200" dirty="0" smtClean="0"/>
          </a:p>
          <a:p>
            <a:endParaRPr lang="en-GB" sz="3600" dirty="0" smtClean="0">
              <a:solidFill>
                <a:srgbClr val="FF0000"/>
              </a:solidFill>
            </a:endParaRPr>
          </a:p>
          <a:p>
            <a:endParaRPr lang="en-GB" sz="2800" dirty="0" smtClean="0"/>
          </a:p>
          <a:p>
            <a:pPr lvl="1"/>
            <a:endParaRPr lang="en-GB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Why OS-Level Tools?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597483"/>
            <a:ext cx="8827129" cy="4917617"/>
          </a:xfrm>
        </p:spPr>
        <p:txBody>
          <a:bodyPr>
            <a:noAutofit/>
          </a:bodyPr>
          <a:lstStyle/>
          <a:p>
            <a:r>
              <a:rPr lang="en-GB" sz="2800" dirty="0" smtClean="0"/>
              <a:t>When wait events are not available</a:t>
            </a:r>
          </a:p>
          <a:p>
            <a:pPr lvl="1"/>
            <a:r>
              <a:rPr lang="en-US" sz="2400" dirty="0" smtClean="0"/>
              <a:t>Servers with </a:t>
            </a:r>
            <a:r>
              <a:rPr lang="en-US" sz="2400" dirty="0" smtClean="0">
                <a:solidFill>
                  <a:srgbClr val="FF0000"/>
                </a:solidFill>
              </a:rPr>
              <a:t>large memory </a:t>
            </a:r>
            <a:r>
              <a:rPr lang="en-US" sz="2400" dirty="0" smtClean="0"/>
              <a:t>means queries operating mostly </a:t>
            </a:r>
            <a:r>
              <a:rPr lang="en-GB" sz="2400" dirty="0"/>
              <a:t>‘</a:t>
            </a:r>
            <a:r>
              <a:rPr lang="en-GB" sz="2400" dirty="0">
                <a:solidFill>
                  <a:srgbClr val="FF0000"/>
                </a:solidFill>
              </a:rPr>
              <a:t>on CPU</a:t>
            </a:r>
            <a:r>
              <a:rPr lang="en-GB" sz="2400" dirty="0" smtClean="0"/>
              <a:t>’</a:t>
            </a:r>
          </a:p>
          <a:p>
            <a:pPr marL="448056" lvl="1" indent="0">
              <a:buNone/>
            </a:pPr>
            <a:endParaRPr lang="en-GB" sz="2800" dirty="0" smtClean="0"/>
          </a:p>
          <a:p>
            <a:r>
              <a:rPr lang="en-GB" sz="2800" dirty="0"/>
              <a:t>When wait events are not </a:t>
            </a:r>
            <a:r>
              <a:rPr lang="en-GB" sz="2800" dirty="0" smtClean="0"/>
              <a:t>enough </a:t>
            </a:r>
          </a:p>
          <a:p>
            <a:pPr lvl="1"/>
            <a:r>
              <a:rPr lang="en-US" sz="2400" dirty="0" smtClean="0"/>
              <a:t>Measure </a:t>
            </a:r>
            <a:r>
              <a:rPr lang="en-GB" sz="2400" dirty="0" smtClean="0">
                <a:solidFill>
                  <a:srgbClr val="FF0000"/>
                </a:solidFill>
              </a:rPr>
              <a:t>I/O latency</a:t>
            </a:r>
            <a:r>
              <a:rPr lang="en-US" sz="2400" dirty="0" smtClean="0"/>
              <a:t>, understand what is inside I/O waits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Exploring Oracle </a:t>
            </a:r>
            <a:r>
              <a:rPr lang="en-US" sz="2800" dirty="0" smtClean="0">
                <a:solidFill>
                  <a:srgbClr val="FF0000"/>
                </a:solidFill>
              </a:rPr>
              <a:t>internals</a:t>
            </a:r>
          </a:p>
          <a:p>
            <a:pPr lvl="1"/>
            <a:r>
              <a:rPr lang="en-US" sz="2400" dirty="0" smtClean="0"/>
              <a:t>For those cases where we need to drill down deeper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40411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OS Tools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717274"/>
            <a:ext cx="8827129" cy="41212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Standard tools: top, </a:t>
            </a:r>
            <a:r>
              <a:rPr lang="en-US" sz="3600" dirty="0" err="1" smtClean="0"/>
              <a:t>vmstat</a:t>
            </a:r>
            <a:r>
              <a:rPr lang="en-US" sz="3600" dirty="0" smtClean="0"/>
              <a:t>, </a:t>
            </a:r>
            <a:r>
              <a:rPr lang="en-US" sz="3600" dirty="0" err="1" smtClean="0"/>
              <a:t>pidstat</a:t>
            </a:r>
            <a:r>
              <a:rPr lang="en-US" sz="3600" dirty="0" smtClean="0"/>
              <a:t>, </a:t>
            </a:r>
            <a:r>
              <a:rPr lang="en-US" sz="3600" dirty="0" err="1" smtClean="0"/>
              <a:t>iostat</a:t>
            </a:r>
            <a:r>
              <a:rPr lang="en-US" sz="3600" dirty="0" smtClean="0"/>
              <a:t>, </a:t>
            </a:r>
            <a:r>
              <a:rPr lang="en-US" sz="3600" dirty="0" err="1" smtClean="0"/>
              <a:t>sar</a:t>
            </a:r>
            <a:r>
              <a:rPr lang="en-US" sz="3600" dirty="0" smtClean="0"/>
              <a:t>, /proc, …</a:t>
            </a:r>
          </a:p>
          <a:p>
            <a:r>
              <a:rPr lang="en-US" sz="3600" dirty="0" smtClean="0"/>
              <a:t>Modern tools for </a:t>
            </a:r>
            <a:r>
              <a:rPr lang="en-US" sz="3600" dirty="0">
                <a:solidFill>
                  <a:srgbClr val="FF0000"/>
                </a:solidFill>
              </a:rPr>
              <a:t>d</a:t>
            </a:r>
            <a:r>
              <a:rPr lang="en-US" sz="3600" dirty="0" smtClean="0">
                <a:solidFill>
                  <a:srgbClr val="FF0000"/>
                </a:solidFill>
              </a:rPr>
              <a:t>ynamic tracing</a:t>
            </a:r>
            <a:r>
              <a:rPr lang="en-US" sz="3600" dirty="0" smtClean="0"/>
              <a:t>: </a:t>
            </a:r>
            <a:r>
              <a:rPr lang="en-US" sz="3600" dirty="0" err="1" smtClean="0"/>
              <a:t>DTrace</a:t>
            </a:r>
            <a:r>
              <a:rPr lang="en-US" sz="3600" dirty="0" smtClean="0"/>
              <a:t>, </a:t>
            </a:r>
            <a:r>
              <a:rPr lang="en-US" sz="3600" dirty="0" err="1" smtClean="0"/>
              <a:t>SystemTap</a:t>
            </a:r>
            <a:r>
              <a:rPr lang="en-US" sz="3600" dirty="0" smtClean="0"/>
              <a:t>, perf-events, …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Stack tracing</a:t>
            </a:r>
          </a:p>
          <a:p>
            <a:pPr lvl="1"/>
            <a:r>
              <a:rPr lang="en-US" sz="2800" dirty="0" smtClean="0"/>
              <a:t>Tools: </a:t>
            </a:r>
            <a:r>
              <a:rPr lang="en-US" sz="2800" dirty="0" err="1" smtClean="0"/>
              <a:t>sqlplus</a:t>
            </a:r>
            <a:r>
              <a:rPr lang="en-US" sz="2800" dirty="0"/>
              <a:t> </a:t>
            </a:r>
            <a:r>
              <a:rPr lang="en-US" sz="2800" dirty="0" smtClean="0"/>
              <a:t>with </a:t>
            </a:r>
            <a:r>
              <a:rPr lang="en-US" sz="2800" dirty="0" err="1" smtClean="0"/>
              <a:t>oradebug</a:t>
            </a:r>
            <a:r>
              <a:rPr lang="en-US" sz="2800" dirty="0" smtClean="0"/>
              <a:t>, </a:t>
            </a:r>
            <a:r>
              <a:rPr lang="en-US" sz="2800" dirty="0" err="1" smtClean="0"/>
              <a:t>gdb</a:t>
            </a:r>
            <a:r>
              <a:rPr lang="en-US" sz="2800" dirty="0" smtClean="0"/>
              <a:t>, perf-events, custom tools, /proc/&lt;</a:t>
            </a:r>
            <a:r>
              <a:rPr lang="en-US" sz="2800" dirty="0" err="1" smtClean="0"/>
              <a:t>pid</a:t>
            </a:r>
            <a:r>
              <a:rPr lang="en-US" sz="2800" dirty="0" smtClean="0"/>
              <a:t>&gt;/stack </a:t>
            </a:r>
            <a:endParaRPr lang="en-GB" sz="2800" dirty="0" smtClean="0"/>
          </a:p>
          <a:p>
            <a:endParaRPr lang="en-GB" sz="3600" dirty="0" smtClean="0">
              <a:solidFill>
                <a:srgbClr val="FF0000"/>
              </a:solidFill>
            </a:endParaRPr>
          </a:p>
          <a:p>
            <a:endParaRPr lang="en-GB" sz="2800" dirty="0" smtClean="0"/>
          </a:p>
          <a:p>
            <a:pPr lvl="1"/>
            <a:endParaRPr lang="en-GB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Stack Trace Using SQL*Plus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494967"/>
            <a:ext cx="8827129" cy="4121275"/>
          </a:xfrm>
        </p:spPr>
        <p:txBody>
          <a:bodyPr>
            <a:normAutofit/>
          </a:bodyPr>
          <a:lstStyle/>
          <a:p>
            <a:r>
              <a:rPr lang="en-GB" dirty="0" err="1" smtClean="0"/>
              <a:t>Sqlplus</a:t>
            </a:r>
            <a:r>
              <a:rPr lang="en-GB" dirty="0" smtClean="0"/>
              <a:t>: </a:t>
            </a:r>
            <a:r>
              <a:rPr lang="en-GB" dirty="0" err="1" smtClean="0">
                <a:solidFill>
                  <a:srgbClr val="FF0000"/>
                </a:solidFill>
              </a:rPr>
              <a:t>oradebug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Many diagnostic functions, including stack tracing</a:t>
            </a:r>
          </a:p>
          <a:p>
            <a:pPr lvl="1"/>
            <a:r>
              <a:rPr lang="en-GB" dirty="0" smtClean="0"/>
              <a:t>Note: ignore overhead at the top of the stack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1040" y="3158993"/>
            <a:ext cx="8289050" cy="2827303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SQL&gt; </a:t>
            </a:r>
            <a:r>
              <a:rPr lang="en-US" sz="1600" dirty="0" err="1" smtClean="0">
                <a:solidFill>
                  <a:schemeClr val="bg1"/>
                </a:solidFill>
                <a:latin typeface="Courier"/>
                <a:cs typeface="Courier"/>
              </a:rPr>
              <a:t>oradebug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"/>
                <a:cs typeface="Courier"/>
              </a:rPr>
              <a:t>setospid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 &lt;</a:t>
            </a:r>
            <a:r>
              <a:rPr lang="en-US" sz="1600" dirty="0" err="1" smtClean="0">
                <a:solidFill>
                  <a:schemeClr val="bg1"/>
                </a:solidFill>
                <a:latin typeface="Courier"/>
                <a:cs typeface="Courier"/>
              </a:rPr>
              <a:t>pid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SQL&gt; 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oradebug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dump 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callstack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1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SQL&gt; 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oradebug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dump 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errorstack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 1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SQL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&gt; 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oradebug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short_stack</a:t>
            </a:r>
            <a:endParaRPr lang="en-US" sz="1600" b="1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endParaRPr lang="en-US" sz="1600" b="1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ksedsts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()+244&lt;-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ksdxfstk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()+58&lt;-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ksdxcb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()+918&lt;-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sspuser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()+224&lt;-__</a:t>
            </a:r>
            <a:r>
              <a:rPr lang="en-US" sz="1600" dirty="0" err="1">
                <a:solidFill>
                  <a:schemeClr val="bg1"/>
                </a:solidFill>
                <a:latin typeface="Courier"/>
                <a:cs typeface="Courier"/>
              </a:rPr>
              <a:t>sighandler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()&lt;-</a:t>
            </a:r>
            <a:r>
              <a:rPr lang="en-US" sz="1600" b="1" dirty="0">
                <a:solidFill>
                  <a:schemeClr val="bg1"/>
                </a:solidFill>
                <a:latin typeface="Courier"/>
                <a:cs typeface="Courier"/>
              </a:rPr>
              <a:t>pread64()+19&lt;-</a:t>
            </a:r>
            <a:r>
              <a:rPr lang="en-US" sz="1600" b="1" dirty="0" err="1">
                <a:solidFill>
                  <a:schemeClr val="bg1"/>
                </a:solidFill>
                <a:latin typeface="Courier"/>
                <a:cs typeface="Courier"/>
              </a:rPr>
              <a:t>ksfd_skgfqio</a:t>
            </a:r>
            <a:r>
              <a:rPr lang="en-US" sz="1600" b="1" dirty="0">
                <a:solidFill>
                  <a:schemeClr val="bg1"/>
                </a:solidFill>
                <a:latin typeface="Courier"/>
                <a:cs typeface="Courier"/>
              </a:rPr>
              <a:t>()+303&lt;-</a:t>
            </a:r>
            <a:r>
              <a:rPr lang="en-US" sz="1600" b="1" dirty="0" err="1">
                <a:solidFill>
                  <a:schemeClr val="bg1"/>
                </a:solidFill>
                <a:latin typeface="Courier"/>
                <a:cs typeface="Courier"/>
              </a:rPr>
              <a:t>ksfd_io</a:t>
            </a:r>
            <a:r>
              <a:rPr lang="en-US" sz="1600" b="1" dirty="0">
                <a:solidFill>
                  <a:schemeClr val="bg1"/>
                </a:solidFill>
                <a:latin typeface="Courier"/>
                <a:cs typeface="Courier"/>
              </a:rPr>
              <a:t>()+823&lt;-</a:t>
            </a:r>
            <a:r>
              <a:rPr lang="en-US" sz="1600" b="1" dirty="0" err="1">
                <a:solidFill>
                  <a:schemeClr val="bg1"/>
                </a:solidFill>
                <a:latin typeface="Courier"/>
                <a:cs typeface="Courier"/>
              </a:rPr>
              <a:t>ksfdread</a:t>
            </a:r>
            <a:r>
              <a:rPr lang="en-US" sz="1600" b="1" dirty="0">
                <a:solidFill>
                  <a:schemeClr val="bg1"/>
                </a:solidFill>
                <a:latin typeface="Courier"/>
                <a:cs typeface="Courier"/>
              </a:rPr>
              <a:t>()+182&lt;-</a:t>
            </a:r>
            <a:r>
              <a:rPr lang="en-US" sz="1600" b="1" dirty="0" err="1">
                <a:solidFill>
                  <a:schemeClr val="bg1"/>
                </a:solidFill>
                <a:latin typeface="Courier"/>
                <a:cs typeface="Courier"/>
              </a:rPr>
              <a:t>kfk_ufs_sync_io</a:t>
            </a:r>
            <a:r>
              <a:rPr lang="en-US" sz="1600" b="1" dirty="0">
                <a:solidFill>
                  <a:schemeClr val="bg1"/>
                </a:solidFill>
                <a:latin typeface="Courier"/>
                <a:cs typeface="Courier"/>
              </a:rPr>
              <a:t>()+797&lt;-</a:t>
            </a:r>
            <a:r>
              <a:rPr lang="en-US" sz="1600" b="1" dirty="0" err="1">
                <a:solidFill>
                  <a:schemeClr val="bg1"/>
                </a:solidFill>
                <a:latin typeface="Courier"/>
                <a:cs typeface="Courier"/>
              </a:rPr>
              <a:t>kfk_submit_ufs_io</a:t>
            </a:r>
            <a:r>
              <a:rPr lang="en-US" sz="1600" b="1" dirty="0">
                <a:solidFill>
                  <a:schemeClr val="bg1"/>
                </a:solidFill>
                <a:latin typeface="Courier"/>
                <a:cs typeface="Courier"/>
              </a:rPr>
              <a:t>()+88&lt;-</a:t>
            </a:r>
            <a:r>
              <a:rPr lang="en-US" sz="1600" b="1" dirty="0" err="1">
                <a:solidFill>
                  <a:schemeClr val="bg1"/>
                </a:solidFill>
                <a:latin typeface="Courier"/>
                <a:cs typeface="Courier"/>
              </a:rPr>
              <a:t>kfk_submit_io</a:t>
            </a:r>
            <a:r>
              <a:rPr lang="en-US" sz="1600" b="1" dirty="0">
                <a:solidFill>
                  <a:schemeClr val="bg1"/>
                </a:solidFill>
                <a:latin typeface="Courier"/>
                <a:cs typeface="Courier"/>
              </a:rPr>
              <a:t>()+114&lt;-kfk_io1()+989&lt;-</a:t>
            </a:r>
            <a:r>
              <a:rPr lang="en-US" sz="1600" b="1" dirty="0" err="1">
                <a:solidFill>
                  <a:schemeClr val="bg1"/>
                </a:solidFill>
                <a:latin typeface="Courier"/>
                <a:cs typeface="Courier"/>
              </a:rPr>
              <a:t>kfkRequest</a:t>
            </a:r>
            <a:r>
              <a:rPr lang="en-US" sz="1600" b="1" dirty="0">
                <a:solidFill>
                  <a:schemeClr val="bg1"/>
                </a:solidFill>
                <a:latin typeface="Courier"/>
                <a:cs typeface="Courier"/>
              </a:rPr>
              <a:t>()+32&lt;-</a:t>
            </a:r>
            <a:r>
              <a:rPr lang="en-US" sz="1600" b="1" dirty="0" err="1">
                <a:solidFill>
                  <a:schemeClr val="bg1"/>
                </a:solidFill>
                <a:latin typeface="Courier"/>
                <a:cs typeface="Courier"/>
              </a:rPr>
              <a:t>kfk_transitIO</a:t>
            </a:r>
            <a:r>
              <a:rPr lang="en-US" sz="1600" b="1" dirty="0">
                <a:solidFill>
                  <a:schemeClr val="bg1"/>
                </a:solidFill>
                <a:latin typeface="Courier"/>
                <a:cs typeface="Courier"/>
              </a:rPr>
              <a:t>()+1248&lt;-</a:t>
            </a:r>
            <a:r>
              <a:rPr lang="en-US" sz="1600" b="1" dirty="0" err="1">
                <a:solidFill>
                  <a:schemeClr val="bg1"/>
                </a:solidFill>
                <a:latin typeface="Courier"/>
                <a:cs typeface="Courier"/>
              </a:rPr>
              <a:t>kfioSubmitIO</a:t>
            </a:r>
            <a:r>
              <a:rPr lang="en-US" sz="1600" b="1" dirty="0">
                <a:solidFill>
                  <a:schemeClr val="bg1"/>
                </a:solidFill>
                <a:latin typeface="Courier"/>
                <a:cs typeface="Courier"/>
              </a:rPr>
              <a:t>()+3085&lt;-</a:t>
            </a:r>
            <a:r>
              <a:rPr lang="en-US" sz="1600" b="1" dirty="0" err="1">
                <a:solidFill>
                  <a:schemeClr val="bg1"/>
                </a:solidFill>
                <a:latin typeface="Courier"/>
                <a:cs typeface="Courier"/>
              </a:rPr>
              <a:t>kfioRequestPriv</a:t>
            </a:r>
            <a:r>
              <a:rPr lang="en-US" sz="1600" b="1" dirty="0">
                <a:solidFill>
                  <a:schemeClr val="bg1"/>
                </a:solidFill>
                <a:latin typeface="Courier"/>
                <a:cs typeface="Courier"/>
              </a:rPr>
              <a:t>()+218&lt;-</a:t>
            </a:r>
            <a:r>
              <a:rPr lang="en-US" sz="1600" b="1" dirty="0" err="1">
                <a:solidFill>
                  <a:schemeClr val="bg1"/>
                </a:solidFill>
                <a:latin typeface="Courier"/>
                <a:cs typeface="Courier"/>
              </a:rPr>
              <a:t>kfioRequest</a:t>
            </a:r>
            <a:r>
              <a:rPr lang="en-US" sz="1600" b="1" dirty="0">
                <a:solidFill>
                  <a:schemeClr val="bg1"/>
                </a:solidFill>
                <a:latin typeface="Courier"/>
                <a:cs typeface="Courier"/>
              </a:rPr>
              <a:t>()+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685..[EDITED]..&lt;-__</a:t>
            </a:r>
            <a:r>
              <a:rPr lang="en-US" sz="1600" b="1" dirty="0" err="1">
                <a:solidFill>
                  <a:schemeClr val="bg1"/>
                </a:solidFill>
                <a:latin typeface="Courier"/>
                <a:cs typeface="Courier"/>
              </a:rPr>
              <a:t>libc_start_main</a:t>
            </a:r>
            <a:r>
              <a:rPr lang="en-US" sz="1600" b="1" dirty="0">
                <a:solidFill>
                  <a:schemeClr val="bg1"/>
                </a:solidFill>
                <a:latin typeface="Courier"/>
                <a:cs typeface="Courier"/>
              </a:rPr>
              <a:t>()+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253</a:t>
            </a:r>
          </a:p>
        </p:txBody>
      </p:sp>
    </p:spTree>
    <p:extLst>
      <p:ext uri="{BB962C8B-B14F-4D97-AF65-F5344CB8AC3E}">
        <p14:creationId xmlns:p14="http://schemas.microsoft.com/office/powerpoint/2010/main" val="33805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93502</TotalTime>
  <Words>3311</Words>
  <Application>Microsoft Office PowerPoint</Application>
  <PresentationFormat>On-screen Show (4:3)</PresentationFormat>
  <Paragraphs>610</Paragraphs>
  <Slides>54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MS PGothic</vt:lpstr>
      <vt:lpstr>Arial</vt:lpstr>
      <vt:lpstr>Calibri</vt:lpstr>
      <vt:lpstr>Courier</vt:lpstr>
      <vt:lpstr>Courier New</vt:lpstr>
      <vt:lpstr>Helvetica</vt:lpstr>
      <vt:lpstr>Wingdings</vt:lpstr>
      <vt:lpstr>CERNCorporate4-3</vt:lpstr>
      <vt:lpstr>Stack Traces and Flame Graphs for Oracle Troubleshooting</vt:lpstr>
      <vt:lpstr>About Luca</vt:lpstr>
      <vt:lpstr>Large Hadron Collider – Run 2: Resumed Operations after Upgrades</vt:lpstr>
      <vt:lpstr>In 2015 Proton-Proton Collisions at 13 TeV  (was 8 TeV in 2013)</vt:lpstr>
      <vt:lpstr>Agenda</vt:lpstr>
      <vt:lpstr>Motivations and Context: Troubleshooting </vt:lpstr>
      <vt:lpstr>Why OS-Level Tools?</vt:lpstr>
      <vt:lpstr>OS Tools</vt:lpstr>
      <vt:lpstr>Stack Trace Using SQL*Plus</vt:lpstr>
      <vt:lpstr>Stack Traces, SQL Trace and Wait Events</vt:lpstr>
      <vt:lpstr>Stack Traces with OS tools</vt:lpstr>
      <vt:lpstr>More Linux Tools for Stack Tracing</vt:lpstr>
      <vt:lpstr>Kernel Stack Backtrace From /proc</vt:lpstr>
      <vt:lpstr>Stack Profiling and Sampling</vt:lpstr>
      <vt:lpstr>Basic example: Workload with a Network Bottleneck</vt:lpstr>
      <vt:lpstr>KStackSampler</vt:lpstr>
      <vt:lpstr>Kernel Stack Sampling</vt:lpstr>
      <vt:lpstr>Flame Graph for Analysis </vt:lpstr>
      <vt:lpstr>Actionable Information</vt:lpstr>
      <vt:lpstr>Comments on Flame Graphs</vt:lpstr>
      <vt:lpstr>Example: Wait Event Investigation</vt:lpstr>
      <vt:lpstr>The Test System</vt:lpstr>
      <vt:lpstr>Tanel’s Snapper Data</vt:lpstr>
      <vt:lpstr>Extended Stack Profiling</vt:lpstr>
      <vt:lpstr>ORA_KStackProfiler - Example</vt:lpstr>
      <vt:lpstr>Flame Graph and Analysis</vt:lpstr>
      <vt:lpstr>What Is the Added Value of The Flame Graph Analysis</vt:lpstr>
      <vt:lpstr>Stack Profiling with Userspace </vt:lpstr>
      <vt:lpstr>Notes on Ptrace_Profiler</vt:lpstr>
      <vt:lpstr>Additional Investigation on I/O</vt:lpstr>
      <vt:lpstr>Slow I/O - Little CPU Usage</vt:lpstr>
      <vt:lpstr>Flame Graph and Analysis</vt:lpstr>
      <vt:lpstr>Something about Async I/O</vt:lpstr>
      <vt:lpstr>Perf</vt:lpstr>
      <vt:lpstr>On-CPU Flame Graph and Stack Profiling with Perf</vt:lpstr>
      <vt:lpstr>Example 1/3: parsing with rule based optimization </vt:lpstr>
      <vt:lpstr>Navigating Oracle Functions Names </vt:lpstr>
      <vt:lpstr>Example 2/3: cost based optimization </vt:lpstr>
      <vt:lpstr>Example 3/3:  </vt:lpstr>
      <vt:lpstr>Flame Graph: Internals Investigations</vt:lpstr>
      <vt:lpstr>Execution Plans and QER Functions</vt:lpstr>
      <vt:lpstr>Additional Steps for Oracle Flame Graphs</vt:lpstr>
      <vt:lpstr>Filtered Flame Graphs</vt:lpstr>
      <vt:lpstr>Flame Graphs of Execution Plans</vt:lpstr>
      <vt:lpstr>Queries on Cached Data</vt:lpstr>
      <vt:lpstr>Query From the Buffer Cache</vt:lpstr>
      <vt:lpstr>Perf Top vs. Stack Profiling</vt:lpstr>
      <vt:lpstr>In-Memory Column Store</vt:lpstr>
      <vt:lpstr>Faster: Min and In-Memory</vt:lpstr>
      <vt:lpstr>PL/SQL Flame Graphs</vt:lpstr>
      <vt:lpstr>Example: PL/SQL Flame Graph from DBMS_HPROF Profiles</vt:lpstr>
      <vt:lpstr>Some Ideas for Improvements of the Techniques and Tools</vt:lpstr>
      <vt:lpstr>Acknowledgements and References</vt:lpstr>
      <vt:lpstr>Conclusions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canali</dc:creator>
  <cp:lastModifiedBy>Luca Canali</cp:lastModifiedBy>
  <cp:revision>881</cp:revision>
  <dcterms:created xsi:type="dcterms:W3CDTF">2013-10-30T15:50:13Z</dcterms:created>
  <dcterms:modified xsi:type="dcterms:W3CDTF">2015-12-14T19:56:37Z</dcterms:modified>
</cp:coreProperties>
</file>