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3"/>
  </p:notesMasterIdLst>
  <p:sldIdLst>
    <p:sldId id="256" r:id="rId2"/>
    <p:sldId id="258" r:id="rId3"/>
    <p:sldId id="260" r:id="rId4"/>
    <p:sldId id="287" r:id="rId5"/>
    <p:sldId id="285" r:id="rId6"/>
    <p:sldId id="288" r:id="rId7"/>
    <p:sldId id="286" r:id="rId8"/>
    <p:sldId id="261" r:id="rId9"/>
    <p:sldId id="292" r:id="rId10"/>
    <p:sldId id="268" r:id="rId11"/>
    <p:sldId id="273" r:id="rId12"/>
    <p:sldId id="281" r:id="rId13"/>
    <p:sldId id="265" r:id="rId14"/>
    <p:sldId id="293" r:id="rId15"/>
    <p:sldId id="296" r:id="rId16"/>
    <p:sldId id="303" r:id="rId17"/>
    <p:sldId id="283" r:id="rId18"/>
    <p:sldId id="326" r:id="rId19"/>
    <p:sldId id="284" r:id="rId20"/>
    <p:sldId id="274" r:id="rId21"/>
    <p:sldId id="289" r:id="rId22"/>
    <p:sldId id="325" r:id="rId23"/>
    <p:sldId id="290" r:id="rId24"/>
    <p:sldId id="313" r:id="rId25"/>
    <p:sldId id="320" r:id="rId26"/>
    <p:sldId id="321" r:id="rId27"/>
    <p:sldId id="322" r:id="rId28"/>
    <p:sldId id="323" r:id="rId29"/>
    <p:sldId id="324" r:id="rId30"/>
    <p:sldId id="308" r:id="rId31"/>
    <p:sldId id="307" r:id="rId32"/>
    <p:sldId id="327" r:id="rId33"/>
    <p:sldId id="275" r:id="rId34"/>
    <p:sldId id="267" r:id="rId35"/>
    <p:sldId id="309" r:id="rId36"/>
    <p:sldId id="310" r:id="rId37"/>
    <p:sldId id="311" r:id="rId38"/>
    <p:sldId id="298" r:id="rId39"/>
    <p:sldId id="312" r:id="rId40"/>
    <p:sldId id="264" r:id="rId41"/>
    <p:sldId id="26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9E06"/>
    <a:srgbClr val="104282"/>
    <a:srgbClr val="0B387C"/>
    <a:srgbClr val="0055A0"/>
    <a:srgbClr val="0C37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68" autoAdjust="0"/>
  </p:normalViewPr>
  <p:slideViewPr>
    <p:cSldViewPr snapToGrid="0" snapToObjects="1">
      <p:cViewPr varScale="1">
        <p:scale>
          <a:sx n="90" d="100"/>
          <a:sy n="90" d="100"/>
        </p:scale>
        <p:origin x="-581"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1225C9-8A45-449D-B6BF-9561CFC91C02}" type="datetimeFigureOut">
              <a:rPr lang="en-GB" smtClean="0"/>
              <a:t>05/12/2013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492EDC-2977-4363-922C-84DC3B1A40D7}" type="slidenum">
              <a:rPr lang="en-GB" smtClean="0"/>
              <a:t>‹#›</a:t>
            </a:fld>
            <a:endParaRPr lang="en-GB" dirty="0"/>
          </a:p>
        </p:txBody>
      </p:sp>
    </p:spTree>
    <p:extLst>
      <p:ext uri="{BB962C8B-B14F-4D97-AF65-F5344CB8AC3E}">
        <p14:creationId xmlns:p14="http://schemas.microsoft.com/office/powerpoint/2010/main" val="2152163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juliandyke.com/Internals/Redo/Redo.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492EDC-2977-4363-922C-84DC3B1A40D7}" type="slidenum">
              <a:rPr lang="en-GB" smtClean="0"/>
              <a:t>1</a:t>
            </a:fld>
            <a:endParaRPr lang="en-GB" dirty="0"/>
          </a:p>
        </p:txBody>
      </p:sp>
    </p:spTree>
    <p:extLst>
      <p:ext uri="{BB962C8B-B14F-4D97-AF65-F5344CB8AC3E}">
        <p14:creationId xmlns:p14="http://schemas.microsoft.com/office/powerpoint/2010/main" val="4275345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10</a:t>
            </a:fld>
            <a:endParaRPr lang="en-GB" dirty="0"/>
          </a:p>
        </p:txBody>
      </p:sp>
    </p:spTree>
    <p:extLst>
      <p:ext uri="{BB962C8B-B14F-4D97-AF65-F5344CB8AC3E}">
        <p14:creationId xmlns:p14="http://schemas.microsoft.com/office/powerpoint/2010/main" val="3777873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11</a:t>
            </a:fld>
            <a:endParaRPr lang="en-GB" dirty="0"/>
          </a:p>
        </p:txBody>
      </p:sp>
    </p:spTree>
    <p:extLst>
      <p:ext uri="{BB962C8B-B14F-4D97-AF65-F5344CB8AC3E}">
        <p14:creationId xmlns:p14="http://schemas.microsoft.com/office/powerpoint/2010/main" val="2923659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12</a:t>
            </a:fld>
            <a:endParaRPr lang="en-GB" dirty="0"/>
          </a:p>
        </p:txBody>
      </p:sp>
    </p:spTree>
    <p:extLst>
      <p:ext uri="{BB962C8B-B14F-4D97-AF65-F5344CB8AC3E}">
        <p14:creationId xmlns:p14="http://schemas.microsoft.com/office/powerpoint/2010/main" val="105891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a:t>
            </a:r>
            <a:r>
              <a:rPr lang="en-US" baseline="0" dirty="0" smtClean="0"/>
              <a:t> see on this slide there’s a number of question marks – that is not a coincidence.</a:t>
            </a:r>
            <a:endParaRPr lang="en-GB" dirty="0"/>
          </a:p>
        </p:txBody>
      </p:sp>
      <p:sp>
        <p:nvSpPr>
          <p:cNvPr id="4" name="Slide Number Placeholder 3"/>
          <p:cNvSpPr>
            <a:spLocks noGrp="1"/>
          </p:cNvSpPr>
          <p:nvPr>
            <p:ph type="sldNum" sz="quarter" idx="10"/>
          </p:nvPr>
        </p:nvSpPr>
        <p:spPr/>
        <p:txBody>
          <a:bodyPr/>
          <a:lstStyle/>
          <a:p>
            <a:fld id="{30492EDC-2977-4363-922C-84DC3B1A40D7}" type="slidenum">
              <a:rPr lang="en-GB" smtClean="0"/>
              <a:t>13</a:t>
            </a:fld>
            <a:endParaRPr lang="en-GB" dirty="0"/>
          </a:p>
        </p:txBody>
      </p:sp>
    </p:spTree>
    <p:extLst>
      <p:ext uri="{BB962C8B-B14F-4D97-AF65-F5344CB8AC3E}">
        <p14:creationId xmlns:p14="http://schemas.microsoft.com/office/powerpoint/2010/main" val="712298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14</a:t>
            </a:fld>
            <a:endParaRPr lang="en-GB" dirty="0"/>
          </a:p>
        </p:txBody>
      </p:sp>
    </p:spTree>
    <p:extLst>
      <p:ext uri="{BB962C8B-B14F-4D97-AF65-F5344CB8AC3E}">
        <p14:creationId xmlns:p14="http://schemas.microsoft.com/office/powerpoint/2010/main" val="376644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15</a:t>
            </a:fld>
            <a:endParaRPr lang="en-GB" dirty="0"/>
          </a:p>
        </p:txBody>
      </p:sp>
    </p:spTree>
    <p:extLst>
      <p:ext uri="{BB962C8B-B14F-4D97-AF65-F5344CB8AC3E}">
        <p14:creationId xmlns:p14="http://schemas.microsoft.com/office/powerpoint/2010/main" val="1862919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16</a:t>
            </a:fld>
            <a:endParaRPr lang="en-GB" dirty="0"/>
          </a:p>
        </p:txBody>
      </p:sp>
    </p:spTree>
    <p:extLst>
      <p:ext uri="{BB962C8B-B14F-4D97-AF65-F5344CB8AC3E}">
        <p14:creationId xmlns:p14="http://schemas.microsoft.com/office/powerpoint/2010/main" val="1862919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CPU overhead of CPU for </a:t>
            </a:r>
            <a:r>
              <a:rPr lang="en-US" dirty="0" err="1" smtClean="0"/>
              <a:t>db_block_checksum</a:t>
            </a:r>
            <a:r>
              <a:rPr lang="en-US" dirty="0" smtClean="0"/>
              <a:t> and </a:t>
            </a:r>
            <a:r>
              <a:rPr lang="en-US" dirty="0" err="1" smtClean="0"/>
              <a:t>db_block_checking</a:t>
            </a:r>
            <a:r>
              <a:rPr lang="en-US" dirty="0" smtClean="0"/>
              <a:t>. Up to 30% has been observed by the authors for CPU intensive workloads.</a:t>
            </a:r>
          </a:p>
          <a:p>
            <a:endParaRPr lang="en-US" dirty="0" smtClean="0"/>
          </a:p>
          <a:p>
            <a:r>
              <a:rPr lang="en-US" dirty="0" err="1" smtClean="0"/>
              <a:t>Db_lost_write_protect</a:t>
            </a:r>
            <a:r>
              <a:rPr lang="en-US" dirty="0" smtClean="0"/>
              <a:t> causes the primary DB to generate more redo and the standby to do more reads to check</a:t>
            </a:r>
            <a:r>
              <a:rPr lang="en-US" baseline="0" dirty="0" smtClean="0"/>
              <a:t> the blocks in the BRR records.</a:t>
            </a:r>
            <a:endParaRPr lang="en-US" dirty="0" smtClean="0"/>
          </a:p>
          <a:p>
            <a:r>
              <a:rPr lang="en-US" baseline="0" dirty="0" smtClean="0"/>
              <a:t>Some notes on the impact from the blog entry mentioned in references later on: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Extra redo entries are generated on the primary: they are called </a:t>
            </a:r>
            <a:r>
              <a:rPr lang="en-GB" b="1" dirty="0" smtClean="0"/>
              <a:t>block read redo (BRR</a:t>
            </a:r>
            <a:r>
              <a:rPr lang="en-GB" dirty="0" smtClean="0"/>
              <a:t>). We can directly investigate BRR entries for example by dumping redo (BRR corresponds to redo at </a:t>
            </a:r>
            <a:r>
              <a:rPr lang="en-GB" dirty="0" smtClean="0">
                <a:hlinkClick r:id="rId3"/>
              </a:rPr>
              <a:t>layer </a:t>
            </a:r>
            <a:r>
              <a:rPr lang="en-GB" dirty="0" smtClean="0"/>
              <a:t>23 and </a:t>
            </a:r>
            <a:r>
              <a:rPr lang="en-GB" dirty="0" err="1" smtClean="0"/>
              <a:t>opcode</a:t>
            </a:r>
            <a:r>
              <a:rPr lang="en-GB" dirty="0" smtClean="0"/>
              <a:t> 2), see this example on how to do this type of dump.</a:t>
            </a:r>
            <a:br>
              <a:rPr lang="en-GB" dirty="0" smtClean="0"/>
            </a:br>
            <a:r>
              <a:rPr lang="en-GB" sz="1200" kern="1200" dirty="0" smtClean="0">
                <a:solidFill>
                  <a:schemeClr val="tx1"/>
                </a:solidFill>
                <a:effectLst/>
                <a:latin typeface="+mn-lt"/>
                <a:ea typeface="+mn-ea"/>
                <a:cs typeface="+mn-cs"/>
              </a:rPr>
              <a:t>SQL&gt; alter system dump </a:t>
            </a:r>
            <a:r>
              <a:rPr lang="en-GB" sz="1200" kern="1200" dirty="0" err="1" smtClean="0">
                <a:solidFill>
                  <a:schemeClr val="tx1"/>
                </a:solidFill>
                <a:effectLst/>
                <a:latin typeface="+mn-lt"/>
                <a:ea typeface="+mn-ea"/>
                <a:cs typeface="+mn-cs"/>
              </a:rPr>
              <a:t>logfile</a:t>
            </a:r>
            <a:r>
              <a:rPr lang="en-GB" sz="1200" kern="1200" dirty="0" smtClean="0">
                <a:solidFill>
                  <a:schemeClr val="tx1"/>
                </a:solidFill>
                <a:effectLst/>
                <a:latin typeface="+mn-lt"/>
                <a:ea typeface="+mn-ea"/>
                <a:cs typeface="+mn-cs"/>
              </a:rPr>
              <a:t> '...{path to storage}.../thread_2_seq_1816.510.810661967' layer 23 </a:t>
            </a:r>
            <a:r>
              <a:rPr lang="en-GB" sz="1200" kern="1200" dirty="0" err="1" smtClean="0">
                <a:solidFill>
                  <a:schemeClr val="tx1"/>
                </a:solidFill>
                <a:effectLst/>
                <a:latin typeface="+mn-lt"/>
                <a:ea typeface="+mn-ea"/>
                <a:cs typeface="+mn-cs"/>
              </a:rPr>
              <a:t>opcode</a:t>
            </a:r>
            <a:r>
              <a:rPr lang="en-GB" sz="1200" kern="1200" dirty="0" smtClean="0">
                <a:solidFill>
                  <a:schemeClr val="tx1"/>
                </a:solidFill>
                <a:effectLst/>
                <a:latin typeface="+mn-lt"/>
                <a:ea typeface="+mn-ea"/>
                <a:cs typeface="+mn-cs"/>
              </a:rPr>
              <a:t> 2;</a:t>
            </a:r>
            <a:r>
              <a:rPr lang="en-GB" dirty="0" smtClean="0"/>
              <a:t/>
            </a:r>
            <a:br>
              <a:rPr lang="en-GB" dirty="0" smtClean="0"/>
            </a:br>
            <a:r>
              <a:rPr lang="en-GB" dirty="0" smtClean="0"/>
              <a:t/>
            </a:r>
            <a:br>
              <a:rPr lang="en-GB" dirty="0" smtClean="0"/>
            </a:br>
            <a:r>
              <a:rPr lang="en-GB" dirty="0" smtClean="0"/>
              <a:t>Another method is by querying </a:t>
            </a:r>
            <a:r>
              <a:rPr lang="en-GB" dirty="0" err="1" smtClean="0"/>
              <a:t>v$mystat</a:t>
            </a:r>
            <a:r>
              <a:rPr lang="en-GB" dirty="0" smtClean="0"/>
              <a:t> or </a:t>
            </a:r>
            <a:r>
              <a:rPr lang="en-GB" dirty="0" err="1" smtClean="0"/>
              <a:t>v$sysstat</a:t>
            </a:r>
            <a:r>
              <a:rPr lang="en-GB" dirty="0" smtClean="0"/>
              <a:t>. We will look for stats containing the text 'lost write' in their name:</a:t>
            </a:r>
            <a:br>
              <a:rPr lang="en-GB" dirty="0" smtClean="0"/>
            </a:br>
            <a:r>
              <a:rPr lang="en-GB" sz="1200" kern="1200" dirty="0" smtClean="0">
                <a:solidFill>
                  <a:schemeClr val="tx1"/>
                </a:solidFill>
                <a:effectLst/>
                <a:latin typeface="+mn-lt"/>
                <a:ea typeface="+mn-ea"/>
                <a:cs typeface="+mn-cs"/>
              </a:rPr>
              <a:t>SQL&gt; select name, sum(value) from </a:t>
            </a:r>
            <a:r>
              <a:rPr lang="en-GB" sz="1200" kern="1200" dirty="0" err="1" smtClean="0">
                <a:solidFill>
                  <a:schemeClr val="tx1"/>
                </a:solidFill>
                <a:effectLst/>
                <a:latin typeface="+mn-lt"/>
                <a:ea typeface="+mn-ea"/>
                <a:cs typeface="+mn-cs"/>
              </a:rPr>
              <a:t>v$mystat</a:t>
            </a:r>
            <a:r>
              <a:rPr lang="en-GB" sz="1200" kern="1200" dirty="0" smtClean="0">
                <a:solidFill>
                  <a:schemeClr val="tx1"/>
                </a:solidFill>
                <a:effectLst/>
                <a:latin typeface="+mn-lt"/>
                <a:ea typeface="+mn-ea"/>
                <a:cs typeface="+mn-cs"/>
              </a:rPr>
              <a:t> se, </a:t>
            </a:r>
            <a:r>
              <a:rPr lang="en-GB" sz="1200" kern="1200" dirty="0" err="1" smtClean="0">
                <a:solidFill>
                  <a:schemeClr val="tx1"/>
                </a:solidFill>
                <a:effectLst/>
                <a:latin typeface="+mn-lt"/>
                <a:ea typeface="+mn-ea"/>
                <a:cs typeface="+mn-cs"/>
              </a:rPr>
              <a:t>v$statname</a:t>
            </a:r>
            <a:r>
              <a:rPr lang="en-GB" sz="1200" kern="1200" dirty="0" smtClean="0">
                <a:solidFill>
                  <a:schemeClr val="tx1"/>
                </a:solidFill>
                <a:effectLst/>
                <a:latin typeface="+mn-lt"/>
                <a:ea typeface="+mn-ea"/>
                <a:cs typeface="+mn-cs"/>
              </a:rPr>
              <a:t> n where </a:t>
            </a:r>
            <a:r>
              <a:rPr lang="en-GB" sz="1200" kern="1200" dirty="0" err="1" smtClean="0">
                <a:solidFill>
                  <a:schemeClr val="tx1"/>
                </a:solidFill>
                <a:effectLst/>
                <a:latin typeface="+mn-lt"/>
                <a:ea typeface="+mn-ea"/>
                <a:cs typeface="+mn-cs"/>
              </a:rPr>
              <a:t>n.statistic</a:t>
            </a: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se.statistic</a:t>
            </a:r>
            <a:r>
              <a:rPr lang="en-GB" sz="1200" kern="1200" dirty="0" smtClean="0">
                <a:solidFill>
                  <a:schemeClr val="tx1"/>
                </a:solidFill>
                <a:effectLst/>
                <a:latin typeface="+mn-lt"/>
                <a:ea typeface="+mn-ea"/>
                <a:cs typeface="+mn-cs"/>
              </a:rPr>
              <a:t># and (n.name like '%lost write%' or name like '%physical read%') group by name;</a:t>
            </a:r>
            <a:r>
              <a:rPr lang="en-GB" dirty="0" smtClean="0"/>
              <a:t/>
            </a:r>
            <a:br>
              <a:rPr lang="en-GB" dirty="0" smtClean="0"/>
            </a:br>
            <a:r>
              <a:rPr lang="en-GB" dirty="0" smtClean="0"/>
              <a:t/>
            </a:r>
            <a:br>
              <a:rPr lang="en-GB" dirty="0" smtClean="0"/>
            </a:br>
            <a:r>
              <a:rPr lang="en-GB" dirty="0" smtClean="0"/>
              <a:t>The size of BRR entries in the redo stream varies as Oracle's optimizations can come into play, such as batching several BRR entries in one redo record. Based on a limited number of observations of a production system I estimate than on average we can expect 30 bytes of extra redo generated by BRR for each physical block read performed by the database, although mileage may vary and definitely the impact of the parameter should be tested before applying it to a busy production system! Another observation based on testing is that </a:t>
            </a:r>
            <a:r>
              <a:rPr lang="en-GB" b="1" dirty="0" smtClean="0"/>
              <a:t>direct read operations do not generate BRR</a:t>
            </a:r>
            <a:r>
              <a:rPr lang="en-GB" dirty="0" smtClean="0"/>
              <a:t> (for example reads for parallel query).</a:t>
            </a:r>
            <a:br>
              <a:rPr lang="en-GB" dirty="0" smtClean="0"/>
            </a:br>
            <a:r>
              <a:rPr lang="en-GB" dirty="0" smtClean="0"/>
              <a:t/>
            </a:r>
            <a:br>
              <a:rPr lang="en-GB" dirty="0" smtClean="0"/>
            </a:br>
            <a:r>
              <a:rPr lang="en-GB" dirty="0" smtClean="0"/>
              <a:t>Example of BRR entry from a </a:t>
            </a:r>
            <a:r>
              <a:rPr lang="en-GB" dirty="0" err="1" smtClean="0"/>
              <a:t>logfile</a:t>
            </a:r>
            <a:r>
              <a:rPr lang="en-GB" dirty="0" smtClean="0"/>
              <a:t> dump:</a:t>
            </a:r>
            <a:br>
              <a:rPr lang="en-GB" dirty="0" smtClean="0"/>
            </a:br>
            <a:r>
              <a:rPr lang="en-GB" dirty="0" smtClean="0"/>
              <a:t/>
            </a:r>
            <a:br>
              <a:rPr lang="en-GB" dirty="0" smtClean="0"/>
            </a:br>
            <a:r>
              <a:rPr lang="en-GB" sz="1200" kern="1200" dirty="0" smtClean="0">
                <a:solidFill>
                  <a:schemeClr val="tx1"/>
                </a:solidFill>
                <a:effectLst/>
                <a:latin typeface="+mn-lt"/>
                <a:ea typeface="+mn-ea"/>
                <a:cs typeface="+mn-cs"/>
              </a:rPr>
              <a:t>CHANGE #5 TYP:0 CLS:4 AFN:10 DBA:0x00000086 OBJ:18299943 SCN:0x05ca.9b6e95f9 SEQ:1 OP:23.2 ENC:0 RBL:1</a:t>
            </a:r>
            <a:r>
              <a:rPr lang="en-GB" dirty="0" smtClean="0"/>
              <a:t/>
            </a:r>
            <a:br>
              <a:rPr lang="en-GB" dirty="0" smtClean="0"/>
            </a:br>
            <a:r>
              <a:rPr lang="en-GB" sz="1200" kern="1200" dirty="0" smtClean="0">
                <a:solidFill>
                  <a:schemeClr val="tx1"/>
                </a:solidFill>
                <a:effectLst/>
                <a:latin typeface="+mn-lt"/>
                <a:ea typeface="+mn-ea"/>
                <a:cs typeface="+mn-cs"/>
              </a:rPr>
              <a:t> Block Read - </a:t>
            </a:r>
            <a:r>
              <a:rPr lang="en-GB" sz="1200" kern="1200" dirty="0" err="1" smtClean="0">
                <a:solidFill>
                  <a:schemeClr val="tx1"/>
                </a:solidFill>
                <a:effectLst/>
                <a:latin typeface="+mn-lt"/>
                <a:ea typeface="+mn-ea"/>
                <a:cs typeface="+mn-cs"/>
              </a:rPr>
              <a:t>afn</a:t>
            </a:r>
            <a:r>
              <a:rPr lang="en-GB" sz="1200" kern="1200" dirty="0" smtClean="0">
                <a:solidFill>
                  <a:schemeClr val="tx1"/>
                </a:solidFill>
                <a:effectLst/>
                <a:latin typeface="+mn-lt"/>
                <a:ea typeface="+mn-ea"/>
                <a:cs typeface="+mn-cs"/>
              </a:rPr>
              <a:t>: 10 </a:t>
            </a:r>
            <a:r>
              <a:rPr lang="en-GB" sz="1200" kern="1200" dirty="0" err="1" smtClean="0">
                <a:solidFill>
                  <a:schemeClr val="tx1"/>
                </a:solidFill>
                <a:effectLst/>
                <a:latin typeface="+mn-lt"/>
                <a:ea typeface="+mn-ea"/>
                <a:cs typeface="+mn-cs"/>
              </a:rPr>
              <a:t>rdba</a:t>
            </a:r>
            <a:r>
              <a:rPr lang="en-GB" sz="1200" kern="1200" dirty="0" smtClean="0">
                <a:solidFill>
                  <a:schemeClr val="tx1"/>
                </a:solidFill>
                <a:effectLst/>
                <a:latin typeface="+mn-lt"/>
                <a:ea typeface="+mn-ea"/>
                <a:cs typeface="+mn-cs"/>
              </a:rPr>
              <a:t>: 0x00000086 BFT:(1024,134) non-BFT:(0,134)</a:t>
            </a:r>
            <a:r>
              <a:rPr lang="en-GB" dirty="0" smtClean="0"/>
              <a:t/>
            </a:r>
            <a:br>
              <a:rPr lang="en-GB" dirty="0" smtClean="0"/>
            </a:b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scn</a:t>
            </a:r>
            <a:r>
              <a:rPr lang="en-GB" sz="1200" kern="1200" dirty="0" smtClean="0">
                <a:solidFill>
                  <a:schemeClr val="tx1"/>
                </a:solidFill>
                <a:effectLst/>
                <a:latin typeface="+mn-lt"/>
                <a:ea typeface="+mn-ea"/>
                <a:cs typeface="+mn-cs"/>
              </a:rPr>
              <a:t>: 0x05ca.9b6e95f9 </a:t>
            </a:r>
            <a:r>
              <a:rPr lang="en-GB" sz="1200" kern="1200" dirty="0" err="1" smtClean="0">
                <a:solidFill>
                  <a:schemeClr val="tx1"/>
                </a:solidFill>
                <a:effectLst/>
                <a:latin typeface="+mn-lt"/>
                <a:ea typeface="+mn-ea"/>
                <a:cs typeface="+mn-cs"/>
              </a:rPr>
              <a:t>seq</a:t>
            </a:r>
            <a:r>
              <a:rPr lang="en-GB" sz="1200" kern="1200" dirty="0" smtClean="0">
                <a:solidFill>
                  <a:schemeClr val="tx1"/>
                </a:solidFill>
                <a:effectLst/>
                <a:latin typeface="+mn-lt"/>
                <a:ea typeface="+mn-ea"/>
                <a:cs typeface="+mn-cs"/>
              </a:rPr>
              <a:t>: 0x01</a:t>
            </a:r>
            <a:r>
              <a:rPr lang="en-GB" dirty="0" smtClean="0"/>
              <a:t/>
            </a:r>
            <a:br>
              <a:rPr lang="en-GB" dirty="0" smtClean="0"/>
            </a:br>
            <a:r>
              <a:rPr lang="en-GB" sz="1200" kern="1200" dirty="0" smtClean="0">
                <a:solidFill>
                  <a:schemeClr val="tx1"/>
                </a:solidFill>
                <a:effectLst/>
                <a:latin typeface="+mn-lt"/>
                <a:ea typeface="+mn-ea"/>
                <a:cs typeface="+mn-cs"/>
              </a:rPr>
              <a:t>              flags: 0x00000004 ( </a:t>
            </a:r>
            <a:r>
              <a:rPr lang="en-GB" sz="1200" kern="1200" dirty="0" err="1" smtClean="0">
                <a:solidFill>
                  <a:schemeClr val="tx1"/>
                </a:solidFill>
                <a:effectLst/>
                <a:latin typeface="+mn-lt"/>
                <a:ea typeface="+mn-ea"/>
                <a:cs typeface="+mn-cs"/>
              </a:rPr>
              <a:t>ckval</a:t>
            </a:r>
            <a:r>
              <a:rPr lang="en-GB" sz="1200" kern="1200" dirty="0" smtClean="0">
                <a:solidFill>
                  <a:schemeClr val="tx1"/>
                </a:solidFill>
                <a:effectLst/>
                <a:latin typeface="+mn-lt"/>
                <a:ea typeface="+mn-ea"/>
                <a:cs typeface="+mn-cs"/>
              </a:rPr>
              <a:t> )</a:t>
            </a:r>
            <a:r>
              <a:rPr lang="en-GB" dirty="0" smtClean="0"/>
              <a:t/>
            </a:r>
            <a:br>
              <a:rPr lang="en-GB" dirty="0" smtClean="0"/>
            </a:br>
            <a:r>
              <a:rPr lang="en-GB" dirty="0" smtClean="0"/>
              <a:t/>
            </a:r>
            <a:br>
              <a:rPr lang="en-GB" dirty="0" smtClean="0"/>
            </a:br>
            <a:r>
              <a:rPr lang="en-GB" dirty="0" smtClean="0"/>
              <a:t>After setting </a:t>
            </a:r>
            <a:r>
              <a:rPr lang="en-GB" dirty="0" err="1" smtClean="0"/>
              <a:t>db_lost_write_protect</a:t>
            </a:r>
            <a:r>
              <a:rPr lang="en-GB" dirty="0" smtClean="0"/>
              <a:t> to typical (or full) and </a:t>
            </a:r>
            <a:r>
              <a:rPr lang="en-GB" b="1" dirty="0" smtClean="0"/>
              <a:t>rebooting</a:t>
            </a:r>
            <a:r>
              <a:rPr lang="en-GB" dirty="0" smtClean="0"/>
              <a:t> the instance Oracle will set </a:t>
            </a:r>
            <a:r>
              <a:rPr lang="en-GB" sz="1200" kern="1200" dirty="0" smtClean="0">
                <a:solidFill>
                  <a:schemeClr val="tx1"/>
                </a:solidFill>
                <a:effectLst/>
                <a:latin typeface="+mn-lt"/>
                <a:ea typeface="+mn-ea"/>
                <a:cs typeface="+mn-cs"/>
              </a:rPr>
              <a:t>_</a:t>
            </a:r>
            <a:r>
              <a:rPr lang="en-GB" sz="1200" kern="1200" dirty="0" err="1" smtClean="0">
                <a:solidFill>
                  <a:schemeClr val="tx1"/>
                </a:solidFill>
                <a:effectLst/>
                <a:latin typeface="+mn-lt"/>
                <a:ea typeface="+mn-ea"/>
                <a:cs typeface="+mn-cs"/>
              </a:rPr>
              <a:t>log_committime_block_cleanout</a:t>
            </a:r>
            <a:r>
              <a:rPr lang="en-GB" dirty="0" smtClean="0"/>
              <a:t> to true (based on observations on my test system 11.2.0.3). The effect is that (on the primary instances) Oracle will write into the </a:t>
            </a:r>
            <a:r>
              <a:rPr lang="en-GB" b="1" dirty="0" smtClean="0"/>
              <a:t>redo logs</a:t>
            </a:r>
            <a:r>
              <a:rPr lang="en-GB" dirty="0" smtClean="0"/>
              <a:t> </a:t>
            </a:r>
            <a:r>
              <a:rPr lang="en-GB" b="1" dirty="0" smtClean="0"/>
              <a:t>additional entries</a:t>
            </a:r>
            <a:r>
              <a:rPr lang="en-GB" dirty="0" smtClean="0"/>
              <a:t> related to block cleanout operations (layer 4 </a:t>
            </a:r>
            <a:r>
              <a:rPr lang="en-GB" dirty="0" err="1" smtClean="0"/>
              <a:t>opcode</a:t>
            </a:r>
            <a:r>
              <a:rPr lang="en-GB" dirty="0" smtClean="0"/>
              <a:t> 6). Logging block cleanout redo record (and subsequently applying them to the standby database) is a desirable feature especially in the case of an environment deploying Active Data Guard.</a:t>
            </a:r>
            <a:br>
              <a:rPr lang="en-GB" dirty="0" smtClean="0"/>
            </a:br>
            <a:r>
              <a:rPr lang="en-GB" dirty="0" smtClean="0"/>
              <a:t/>
            </a:r>
            <a:br>
              <a:rPr lang="en-GB" dirty="0" smtClean="0"/>
            </a:br>
            <a:r>
              <a:rPr lang="en-GB" dirty="0" smtClean="0"/>
              <a:t>On a standby instance Oracle setting </a:t>
            </a:r>
            <a:r>
              <a:rPr lang="en-GB" sz="1200" kern="1200" dirty="0" err="1" smtClean="0">
                <a:solidFill>
                  <a:schemeClr val="tx1"/>
                </a:solidFill>
                <a:effectLst/>
                <a:latin typeface="+mn-lt"/>
                <a:ea typeface="+mn-ea"/>
                <a:cs typeface="+mn-cs"/>
              </a:rPr>
              <a:t>db_lost_write_protect</a:t>
            </a:r>
            <a:r>
              <a:rPr lang="en-GB" dirty="0" smtClean="0"/>
              <a:t> to  TYPICAL or FULL will make </a:t>
            </a:r>
            <a:r>
              <a:rPr lang="en-GB" b="1" dirty="0" smtClean="0"/>
              <a:t>MRP slaves do the extra work of checking for lost writes</a:t>
            </a:r>
            <a:r>
              <a:rPr lang="en-GB" dirty="0" smtClean="0"/>
              <a:t> </a:t>
            </a:r>
            <a:r>
              <a:rPr lang="en-GB" b="1" dirty="0" smtClean="0"/>
              <a:t>by comparing SCNs in BRRs with SCN in the block headers</a:t>
            </a:r>
            <a:r>
              <a:rPr lang="en-GB" dirty="0" smtClean="0"/>
              <a:t>. Notably the extra work implies additional physical reads on the standby. This additional work on the standby can be monitored by querying </a:t>
            </a:r>
            <a:r>
              <a:rPr lang="en-GB" dirty="0" err="1" smtClean="0"/>
              <a:t>v$sysstat</a:t>
            </a:r>
            <a:r>
              <a:rPr lang="en-GB" dirty="0" smtClean="0"/>
              <a:t> (statistics name = 'recovery blocks read for lost write detection' and also the related stat 'recovery blocks skipped lost write checks').</a:t>
            </a:r>
            <a:br>
              <a:rPr lang="en-GB" dirty="0" smtClean="0"/>
            </a:br>
            <a:r>
              <a:rPr lang="en-GB" dirty="0" smtClean="0"/>
              <a:t/>
            </a:r>
            <a:br>
              <a:rPr lang="en-GB" dirty="0" smtClean="0"/>
            </a:br>
            <a:r>
              <a:rPr lang="en-GB" dirty="0" smtClean="0"/>
              <a:t>Note: </a:t>
            </a:r>
            <a:r>
              <a:rPr lang="en-GB" b="1" dirty="0" smtClean="0"/>
              <a:t>checks for lost write based on SCN from BRR entries are performed also when doing media recovery</a:t>
            </a:r>
            <a:r>
              <a:rPr lang="en-GB" dirty="0" smtClean="0"/>
              <a:t> (i.e. a recover database command). Therefore even if Data Guard is not available one can use a simple restore of the database from backup to perform validation of BRR records to search for lost writes. </a:t>
            </a:r>
          </a:p>
          <a:p>
            <a:endParaRPr lang="en-US" dirty="0" smtClean="0"/>
          </a:p>
          <a:p>
            <a:endParaRPr lang="en-GB" dirty="0"/>
          </a:p>
        </p:txBody>
      </p:sp>
      <p:sp>
        <p:nvSpPr>
          <p:cNvPr id="4" name="Slide Number Placeholder 3"/>
          <p:cNvSpPr>
            <a:spLocks noGrp="1"/>
          </p:cNvSpPr>
          <p:nvPr>
            <p:ph type="sldNum" sz="quarter" idx="10"/>
          </p:nvPr>
        </p:nvSpPr>
        <p:spPr/>
        <p:txBody>
          <a:bodyPr/>
          <a:lstStyle/>
          <a:p>
            <a:fld id="{30492EDC-2977-4363-922C-84DC3B1A40D7}" type="slidenum">
              <a:rPr lang="en-GB" smtClean="0"/>
              <a:t>17</a:t>
            </a:fld>
            <a:endParaRPr lang="en-GB" dirty="0"/>
          </a:p>
        </p:txBody>
      </p:sp>
    </p:spTree>
    <p:extLst>
      <p:ext uri="{BB962C8B-B14F-4D97-AF65-F5344CB8AC3E}">
        <p14:creationId xmlns:p14="http://schemas.microsoft.com/office/powerpoint/2010/main" val="239766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BRR are redo entries at</a:t>
            </a:r>
            <a:r>
              <a:rPr lang="en-GB" baseline="0" dirty="0" smtClean="0"/>
              <a:t> layer </a:t>
            </a:r>
            <a:r>
              <a:rPr lang="en-GB" dirty="0" smtClean="0"/>
              <a:t>23 and </a:t>
            </a:r>
            <a:r>
              <a:rPr lang="en-GB" dirty="0" err="1" smtClean="0"/>
              <a:t>opcode</a:t>
            </a:r>
            <a:r>
              <a:rPr lang="en-GB" dirty="0" smtClean="0"/>
              <a:t> 2</a:t>
            </a:r>
          </a:p>
          <a:p>
            <a:r>
              <a:rPr lang="en-GB" dirty="0" smtClean="0"/>
              <a:t>Direct reads don’t trigger the writes of BRR</a:t>
            </a:r>
          </a:p>
          <a:p>
            <a:endParaRPr lang="en-GB" dirty="0"/>
          </a:p>
        </p:txBody>
      </p:sp>
      <p:sp>
        <p:nvSpPr>
          <p:cNvPr id="4" name="Slide Number Placeholder 3"/>
          <p:cNvSpPr>
            <a:spLocks noGrp="1"/>
          </p:cNvSpPr>
          <p:nvPr>
            <p:ph type="sldNum" sz="quarter" idx="10"/>
          </p:nvPr>
        </p:nvSpPr>
        <p:spPr/>
        <p:txBody>
          <a:bodyPr/>
          <a:lstStyle/>
          <a:p>
            <a:fld id="{30492EDC-2977-4363-922C-84DC3B1A40D7}" type="slidenum">
              <a:rPr lang="en-GB" smtClean="0"/>
              <a:t>18</a:t>
            </a:fld>
            <a:endParaRPr lang="en-GB" dirty="0"/>
          </a:p>
        </p:txBody>
      </p:sp>
    </p:spTree>
    <p:extLst>
      <p:ext uri="{BB962C8B-B14F-4D97-AF65-F5344CB8AC3E}">
        <p14:creationId xmlns:p14="http://schemas.microsoft.com/office/powerpoint/2010/main" val="2233937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BRR are redo entries at</a:t>
            </a:r>
            <a:r>
              <a:rPr lang="en-GB" baseline="0" dirty="0" smtClean="0"/>
              <a:t> layer </a:t>
            </a:r>
            <a:r>
              <a:rPr lang="en-GB" dirty="0" smtClean="0"/>
              <a:t>23 and </a:t>
            </a:r>
            <a:r>
              <a:rPr lang="en-GB" dirty="0" err="1" smtClean="0"/>
              <a:t>opcode</a:t>
            </a:r>
            <a:r>
              <a:rPr lang="en-GB" dirty="0" smtClean="0"/>
              <a:t> 2</a:t>
            </a:r>
          </a:p>
          <a:p>
            <a:endParaRPr lang="en-GB" dirty="0"/>
          </a:p>
        </p:txBody>
      </p:sp>
      <p:sp>
        <p:nvSpPr>
          <p:cNvPr id="4" name="Slide Number Placeholder 3"/>
          <p:cNvSpPr>
            <a:spLocks noGrp="1"/>
          </p:cNvSpPr>
          <p:nvPr>
            <p:ph type="sldNum" sz="quarter" idx="10"/>
          </p:nvPr>
        </p:nvSpPr>
        <p:spPr/>
        <p:txBody>
          <a:bodyPr/>
          <a:lstStyle/>
          <a:p>
            <a:fld id="{30492EDC-2977-4363-922C-84DC3B1A40D7}" type="slidenum">
              <a:rPr lang="en-GB" smtClean="0"/>
              <a:t>19</a:t>
            </a:fld>
            <a:endParaRPr lang="en-GB" dirty="0"/>
          </a:p>
        </p:txBody>
      </p:sp>
    </p:spTree>
    <p:extLst>
      <p:ext uri="{BB962C8B-B14F-4D97-AF65-F5344CB8AC3E}">
        <p14:creationId xmlns:p14="http://schemas.microsoft.com/office/powerpoint/2010/main" val="223393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a:t>
            </a:fld>
            <a:endParaRPr lang="en-GB" dirty="0"/>
          </a:p>
        </p:txBody>
      </p:sp>
    </p:spTree>
    <p:extLst>
      <p:ext uri="{BB962C8B-B14F-4D97-AF65-F5344CB8AC3E}">
        <p14:creationId xmlns:p14="http://schemas.microsoft.com/office/powerpoint/2010/main" val="4060364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20</a:t>
            </a:fld>
            <a:endParaRPr lang="en-GB" dirty="0"/>
          </a:p>
        </p:txBody>
      </p:sp>
    </p:spTree>
    <p:extLst>
      <p:ext uri="{BB962C8B-B14F-4D97-AF65-F5344CB8AC3E}">
        <p14:creationId xmlns:p14="http://schemas.microsoft.com/office/powerpoint/2010/main" val="2923659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21</a:t>
            </a:fld>
            <a:endParaRPr lang="en-GB" dirty="0"/>
          </a:p>
        </p:txBody>
      </p:sp>
    </p:spTree>
    <p:extLst>
      <p:ext uri="{BB962C8B-B14F-4D97-AF65-F5344CB8AC3E}">
        <p14:creationId xmlns:p14="http://schemas.microsoft.com/office/powerpoint/2010/main" val="1242969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writing to parts of oracle </a:t>
            </a:r>
            <a:r>
              <a:rPr lang="en-GB" dirty="0" err="1" smtClean="0"/>
              <a:t>datafiles</a:t>
            </a:r>
            <a:r>
              <a:rPr lang="en-GB" dirty="0" smtClean="0"/>
              <a:t> we must use </a:t>
            </a:r>
            <a:r>
              <a:rPr lang="en-GB" dirty="0" err="1" smtClean="0"/>
              <a:t>conv</a:t>
            </a:r>
            <a:r>
              <a:rPr lang="en-GB" dirty="0" smtClean="0"/>
              <a:t>=</a:t>
            </a:r>
            <a:r>
              <a:rPr lang="en-GB" dirty="0" err="1" smtClean="0"/>
              <a:t>notrunc</a:t>
            </a:r>
            <a:r>
              <a:rPr lang="en-GB" dirty="0" smtClean="0"/>
              <a:t>, or the output file will be truncated/unusable</a:t>
            </a:r>
          </a:p>
          <a:p>
            <a:endParaRPr lang="en-GB" dirty="0"/>
          </a:p>
        </p:txBody>
      </p:sp>
      <p:sp>
        <p:nvSpPr>
          <p:cNvPr id="4" name="Slide Number Placeholder 3"/>
          <p:cNvSpPr>
            <a:spLocks noGrp="1"/>
          </p:cNvSpPr>
          <p:nvPr>
            <p:ph type="sldNum" sz="quarter" idx="10"/>
          </p:nvPr>
        </p:nvSpPr>
        <p:spPr/>
        <p:txBody>
          <a:bodyPr/>
          <a:lstStyle/>
          <a:p>
            <a:fld id="{30492EDC-2977-4363-922C-84DC3B1A40D7}" type="slidenum">
              <a:rPr lang="en-GB" smtClean="0"/>
              <a:t>22</a:t>
            </a:fld>
            <a:endParaRPr lang="en-GB" dirty="0"/>
          </a:p>
        </p:txBody>
      </p:sp>
    </p:spTree>
    <p:extLst>
      <p:ext uri="{BB962C8B-B14F-4D97-AF65-F5344CB8AC3E}">
        <p14:creationId xmlns:p14="http://schemas.microsoft.com/office/powerpoint/2010/main" val="1949945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23</a:t>
            </a:fld>
            <a:endParaRPr lang="en-GB" dirty="0"/>
          </a:p>
        </p:txBody>
      </p:sp>
    </p:spTree>
    <p:extLst>
      <p:ext uri="{BB962C8B-B14F-4D97-AF65-F5344CB8AC3E}">
        <p14:creationId xmlns:p14="http://schemas.microsoft.com/office/powerpoint/2010/main" val="1949945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24</a:t>
            </a:fld>
            <a:endParaRPr lang="en-GB" dirty="0"/>
          </a:p>
        </p:txBody>
      </p:sp>
    </p:spTree>
    <p:extLst>
      <p:ext uri="{BB962C8B-B14F-4D97-AF65-F5344CB8AC3E}">
        <p14:creationId xmlns:p14="http://schemas.microsoft.com/office/powerpoint/2010/main" val="548996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25</a:t>
            </a:fld>
            <a:endParaRPr lang="en-GB" dirty="0"/>
          </a:p>
        </p:txBody>
      </p:sp>
    </p:spTree>
    <p:extLst>
      <p:ext uri="{BB962C8B-B14F-4D97-AF65-F5344CB8AC3E}">
        <p14:creationId xmlns:p14="http://schemas.microsoft.com/office/powerpoint/2010/main" val="548996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26</a:t>
            </a:fld>
            <a:endParaRPr lang="en-GB" dirty="0"/>
          </a:p>
        </p:txBody>
      </p:sp>
    </p:spTree>
    <p:extLst>
      <p:ext uri="{BB962C8B-B14F-4D97-AF65-F5344CB8AC3E}">
        <p14:creationId xmlns:p14="http://schemas.microsoft.com/office/powerpoint/2010/main" val="548996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27</a:t>
            </a:fld>
            <a:endParaRPr lang="en-GB" dirty="0"/>
          </a:p>
        </p:txBody>
      </p:sp>
    </p:spTree>
    <p:extLst>
      <p:ext uri="{BB962C8B-B14F-4D97-AF65-F5344CB8AC3E}">
        <p14:creationId xmlns:p14="http://schemas.microsoft.com/office/powerpoint/2010/main" val="548996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492EDC-2977-4363-922C-84DC3B1A40D7}" type="slidenum">
              <a:rPr lang="en-GB" smtClean="0"/>
              <a:t>28</a:t>
            </a:fld>
            <a:endParaRPr lang="en-GB" dirty="0"/>
          </a:p>
        </p:txBody>
      </p:sp>
    </p:spTree>
    <p:extLst>
      <p:ext uri="{BB962C8B-B14F-4D97-AF65-F5344CB8AC3E}">
        <p14:creationId xmlns:p14="http://schemas.microsoft.com/office/powerpoint/2010/main" val="548996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29</a:t>
            </a:fld>
            <a:endParaRPr lang="en-GB" dirty="0"/>
          </a:p>
        </p:txBody>
      </p:sp>
    </p:spTree>
    <p:extLst>
      <p:ext uri="{BB962C8B-B14F-4D97-AF65-F5344CB8AC3E}">
        <p14:creationId xmlns:p14="http://schemas.microsoft.com/office/powerpoint/2010/main" val="548996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a:t>
            </a:fld>
            <a:endParaRPr lang="en-GB" dirty="0"/>
          </a:p>
        </p:txBody>
      </p:sp>
    </p:spTree>
    <p:extLst>
      <p:ext uri="{BB962C8B-B14F-4D97-AF65-F5344CB8AC3E}">
        <p14:creationId xmlns:p14="http://schemas.microsoft.com/office/powerpoint/2010/main" val="2923659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30</a:t>
            </a:fld>
            <a:endParaRPr lang="en-GB" dirty="0"/>
          </a:p>
        </p:txBody>
      </p:sp>
    </p:spTree>
    <p:extLst>
      <p:ext uri="{BB962C8B-B14F-4D97-AF65-F5344CB8AC3E}">
        <p14:creationId xmlns:p14="http://schemas.microsoft.com/office/powerpoint/2010/main" val="1399660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31</a:t>
            </a:fld>
            <a:endParaRPr lang="en-GB" dirty="0"/>
          </a:p>
        </p:txBody>
      </p:sp>
    </p:spTree>
    <p:extLst>
      <p:ext uri="{BB962C8B-B14F-4D97-AF65-F5344CB8AC3E}">
        <p14:creationId xmlns:p14="http://schemas.microsoft.com/office/powerpoint/2010/main" val="2481762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32</a:t>
            </a:fld>
            <a:endParaRPr lang="en-GB" dirty="0"/>
          </a:p>
        </p:txBody>
      </p:sp>
    </p:spTree>
    <p:extLst>
      <p:ext uri="{BB962C8B-B14F-4D97-AF65-F5344CB8AC3E}">
        <p14:creationId xmlns:p14="http://schemas.microsoft.com/office/powerpoint/2010/main" val="1968568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492EDC-2977-4363-922C-84DC3B1A40D7}" type="slidenum">
              <a:rPr lang="en-GB" smtClean="0"/>
              <a:t>33</a:t>
            </a:fld>
            <a:endParaRPr lang="en-GB" dirty="0"/>
          </a:p>
        </p:txBody>
      </p:sp>
    </p:spTree>
    <p:extLst>
      <p:ext uri="{BB962C8B-B14F-4D97-AF65-F5344CB8AC3E}">
        <p14:creationId xmlns:p14="http://schemas.microsoft.com/office/powerpoint/2010/main" val="2923659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34</a:t>
            </a:fld>
            <a:endParaRPr lang="en-GB" dirty="0"/>
          </a:p>
        </p:txBody>
      </p:sp>
    </p:spTree>
    <p:extLst>
      <p:ext uri="{BB962C8B-B14F-4D97-AF65-F5344CB8AC3E}">
        <p14:creationId xmlns:p14="http://schemas.microsoft.com/office/powerpoint/2010/main" val="30127098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35</a:t>
            </a:fld>
            <a:endParaRPr lang="en-GB" dirty="0"/>
          </a:p>
        </p:txBody>
      </p:sp>
    </p:spTree>
    <p:extLst>
      <p:ext uri="{BB962C8B-B14F-4D97-AF65-F5344CB8AC3E}">
        <p14:creationId xmlns:p14="http://schemas.microsoft.com/office/powerpoint/2010/main" val="3012709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36</a:t>
            </a:fld>
            <a:endParaRPr lang="en-GB" dirty="0"/>
          </a:p>
        </p:txBody>
      </p:sp>
    </p:spTree>
    <p:extLst>
      <p:ext uri="{BB962C8B-B14F-4D97-AF65-F5344CB8AC3E}">
        <p14:creationId xmlns:p14="http://schemas.microsoft.com/office/powerpoint/2010/main" val="3012709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37</a:t>
            </a:fld>
            <a:endParaRPr lang="en-GB" dirty="0"/>
          </a:p>
        </p:txBody>
      </p:sp>
    </p:spTree>
    <p:extLst>
      <p:ext uri="{BB962C8B-B14F-4D97-AF65-F5344CB8AC3E}">
        <p14:creationId xmlns:p14="http://schemas.microsoft.com/office/powerpoint/2010/main" val="3012709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38</a:t>
            </a:fld>
            <a:endParaRPr lang="en-GB" dirty="0"/>
          </a:p>
        </p:txBody>
      </p:sp>
    </p:spTree>
    <p:extLst>
      <p:ext uri="{BB962C8B-B14F-4D97-AF65-F5344CB8AC3E}">
        <p14:creationId xmlns:p14="http://schemas.microsoft.com/office/powerpoint/2010/main" val="520106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39</a:t>
            </a:fld>
            <a:endParaRPr lang="en-GB" dirty="0"/>
          </a:p>
        </p:txBody>
      </p:sp>
    </p:spTree>
    <p:extLst>
      <p:ext uri="{BB962C8B-B14F-4D97-AF65-F5344CB8AC3E}">
        <p14:creationId xmlns:p14="http://schemas.microsoft.com/office/powerpoint/2010/main" val="1968568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4</a:t>
            </a:fld>
            <a:endParaRPr lang="en-GB" dirty="0"/>
          </a:p>
        </p:txBody>
      </p:sp>
    </p:spTree>
    <p:extLst>
      <p:ext uri="{BB962C8B-B14F-4D97-AF65-F5344CB8AC3E}">
        <p14:creationId xmlns:p14="http://schemas.microsoft.com/office/powerpoint/2010/main" val="2923659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40</a:t>
            </a:fld>
            <a:endParaRPr lang="en-GB" dirty="0"/>
          </a:p>
        </p:txBody>
      </p:sp>
    </p:spTree>
    <p:extLst>
      <p:ext uri="{BB962C8B-B14F-4D97-AF65-F5344CB8AC3E}">
        <p14:creationId xmlns:p14="http://schemas.microsoft.com/office/powerpoint/2010/main" val="40603640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41</a:t>
            </a:fld>
            <a:endParaRPr lang="en-GB" dirty="0"/>
          </a:p>
        </p:txBody>
      </p:sp>
    </p:spTree>
    <p:extLst>
      <p:ext uri="{BB962C8B-B14F-4D97-AF65-F5344CB8AC3E}">
        <p14:creationId xmlns:p14="http://schemas.microsoft.com/office/powerpoint/2010/main" val="81864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5</a:t>
            </a:fld>
            <a:endParaRPr lang="en-GB" dirty="0"/>
          </a:p>
        </p:txBody>
      </p:sp>
    </p:spTree>
    <p:extLst>
      <p:ext uri="{BB962C8B-B14F-4D97-AF65-F5344CB8AC3E}">
        <p14:creationId xmlns:p14="http://schemas.microsoft.com/office/powerpoint/2010/main" val="2592969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79042F-CF48-4A25-8040-C744929F57D8}" type="slidenum">
              <a:rPr lang="en-US" smtClean="0"/>
              <a:pPr/>
              <a:t>6</a:t>
            </a:fld>
            <a:endParaRPr lang="en-US" dirty="0"/>
          </a:p>
        </p:txBody>
      </p:sp>
    </p:spTree>
    <p:extLst>
      <p:ext uri="{BB962C8B-B14F-4D97-AF65-F5344CB8AC3E}">
        <p14:creationId xmlns:p14="http://schemas.microsoft.com/office/powerpoint/2010/main" val="1766180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7</a:t>
            </a:fld>
            <a:endParaRPr lang="en-GB" dirty="0"/>
          </a:p>
        </p:txBody>
      </p:sp>
    </p:spTree>
    <p:extLst>
      <p:ext uri="{BB962C8B-B14F-4D97-AF65-F5344CB8AC3E}">
        <p14:creationId xmlns:p14="http://schemas.microsoft.com/office/powerpoint/2010/main" val="2923659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8</a:t>
            </a:fld>
            <a:endParaRPr lang="en-GB" dirty="0"/>
          </a:p>
        </p:txBody>
      </p:sp>
    </p:spTree>
    <p:extLst>
      <p:ext uri="{BB962C8B-B14F-4D97-AF65-F5344CB8AC3E}">
        <p14:creationId xmlns:p14="http://schemas.microsoft.com/office/powerpoint/2010/main" val="9301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0492EDC-2977-4363-922C-84DC3B1A40D7}" type="slidenum">
              <a:rPr lang="en-GB" smtClean="0"/>
              <a:t>9</a:t>
            </a:fld>
            <a:endParaRPr lang="en-GB" dirty="0"/>
          </a:p>
        </p:txBody>
      </p:sp>
    </p:spTree>
    <p:extLst>
      <p:ext uri="{BB962C8B-B14F-4D97-AF65-F5344CB8AC3E}">
        <p14:creationId xmlns:p14="http://schemas.microsoft.com/office/powerpoint/2010/main" val="378169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104282"/>
        </a:solidFill>
        <a:effectLst/>
      </p:bgPr>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12000" y="2181663"/>
            <a:ext cx="2520000" cy="2494674"/>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en-US" smtClean="0"/>
              <a:t>Click to edit Master title style</a:t>
            </a:r>
            <a:endParaRPr kumimoji="0" lang="en-US"/>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FD808-6B56-4447-9401-2398D08EE3C0}" type="datetime1">
              <a:rPr lang="en-US" smtClean="0"/>
              <a:pPr/>
              <a:t>12/5/2013</a:t>
            </a:fld>
            <a:endParaRPr lang="en-US" dirty="0"/>
          </a:p>
        </p:txBody>
      </p:sp>
      <p:sp>
        <p:nvSpPr>
          <p:cNvPr id="11" name="Footer Placeholder 2"/>
          <p:cNvSpPr>
            <a:spLocks noGrp="1"/>
          </p:cNvSpPr>
          <p:nvPr>
            <p:ph type="ftr" sz="quarter" idx="11"/>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Document reference</a:t>
            </a:r>
            <a:endParaRPr lang="en-US" dirty="0"/>
          </a:p>
        </p:txBody>
      </p:sp>
      <p:sp>
        <p:nvSpPr>
          <p:cNvPr id="12"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FD808-6B56-4447-9401-2398D08EE3C0}" type="datetime1">
              <a:rPr lang="en-US" smtClean="0"/>
              <a:pPr/>
              <a:t>12/5/2013</a:t>
            </a:fld>
            <a:endParaRPr lang="en-US" dirty="0"/>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Document reference</a:t>
            </a:r>
            <a:endParaRPr lang="en-US" dirty="0"/>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en-US" smtClean="0"/>
              <a:t>Click to edit Master title style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FD808-6B56-4447-9401-2398D08EE3C0}" type="datetime1">
              <a:rPr lang="en-US" smtClean="0"/>
              <a:pPr/>
              <a:t>12/5/2013</a:t>
            </a:fld>
            <a:endParaRPr lang="en-US" dirty="0"/>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Document reference</a:t>
            </a:r>
            <a:endParaRPr lang="en-US" dirty="0"/>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en-US" smtClean="0"/>
              <a:t>Click to edit Master title style</a:t>
            </a:r>
            <a:endParaRPr kumimoji="0" lang="en-US"/>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en-US" dirty="0" smtClean="0"/>
              <a:t>Click icon to add picture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FD808-6B56-4447-9401-2398D08EE3C0}" type="datetime1">
              <a:rPr lang="en-US" smtClean="0"/>
              <a:pPr/>
              <a:t>12/5/2013</a:t>
            </a:fld>
            <a:endParaRPr lang="en-US" dirty="0"/>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Document reference</a:t>
            </a:r>
            <a:endParaRPr lang="en-US" dirty="0"/>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13568497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39894612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bg>
      <p:bgPr>
        <a:solidFill>
          <a:schemeClr val="tx1"/>
        </a:solidFill>
        <a:effectLst/>
      </p:bgPr>
    </p:bg>
    <p:spTree>
      <p:nvGrpSpPr>
        <p:cNvPr id="1" name=""/>
        <p:cNvGrpSpPr/>
        <p:nvPr/>
      </p:nvGrpSpPr>
      <p:grpSpPr>
        <a:xfrm>
          <a:off x="0" y="0"/>
          <a:ext cx="0" cy="0"/>
          <a:chOff x="0" y="0"/>
          <a:chExt cx="0" cy="0"/>
        </a:xfrm>
      </p:grpSpPr>
      <p:pic>
        <p:nvPicPr>
          <p:cNvPr id="2" name="Picture 1" descr="LogoOutlin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0" y="2169000"/>
            <a:ext cx="2520000" cy="2520000"/>
          </a:xfrm>
          <a:prstGeom prst="rect">
            <a:avLst/>
          </a:prstGeom>
        </p:spPr>
      </p:pic>
    </p:spTree>
    <p:extLst>
      <p:ext uri="{BB962C8B-B14F-4D97-AF65-F5344CB8AC3E}">
        <p14:creationId xmlns:p14="http://schemas.microsoft.com/office/powerpoint/2010/main" val="20059186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53090" y="2878269"/>
            <a:ext cx="1221946" cy="1535841"/>
          </a:xfrm>
          <a:prstGeom prst="rect">
            <a:avLst/>
          </a:prstGeom>
        </p:spPr>
      </p:pic>
    </p:spTree>
    <p:extLst>
      <p:ext uri="{BB962C8B-B14F-4D97-AF65-F5344CB8AC3E}">
        <p14:creationId xmlns:p14="http://schemas.microsoft.com/office/powerpoint/2010/main" val="28033250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07818" y="2444814"/>
            <a:ext cx="8376236" cy="940443"/>
          </a:xfrm>
        </p:spPr>
        <p:txBody>
          <a:bodyPr/>
          <a:lstStyle>
            <a:lvl1pPr algn="l">
              <a:defRPr b="1"/>
            </a:lvl1pPr>
          </a:lstStyle>
          <a:p>
            <a:r>
              <a:rPr kumimoji="0" lang="en-US" dirty="0" smtClean="0"/>
              <a:t>Click to edit Master title style</a:t>
            </a:r>
            <a:endParaRPr kumimoji="0" lang="en-US" dirty="0"/>
          </a:p>
        </p:txBody>
      </p:sp>
      <p:sp>
        <p:nvSpPr>
          <p:cNvPr id="8" name="Footer Placeholder 2"/>
          <p:cNvSpPr>
            <a:spLocks noGrp="1"/>
          </p:cNvSpPr>
          <p:nvPr>
            <p:ph type="ftr" sz="quarter" idx="3"/>
          </p:nvPr>
        </p:nvSpPr>
        <p:spPr>
          <a:xfrm>
            <a:off x="3938257" y="6348114"/>
            <a:ext cx="4916032" cy="365125"/>
          </a:xfrm>
          <a:prstGeom prst="rect">
            <a:avLst/>
          </a:prstGeom>
        </p:spPr>
        <p:txBody>
          <a:bodyPr vert="horz" lIns="91440" tIns="45720" rIns="91440" bIns="45720" rtlCol="0" anchor="ctr"/>
          <a:lstStyle>
            <a:lvl1pPr algn="r">
              <a:defRPr sz="1500" b="0" i="1">
                <a:solidFill>
                  <a:schemeClr val="bg1"/>
                </a:solidFill>
              </a:defRPr>
            </a:lvl1pPr>
          </a:lstStyle>
          <a:p>
            <a:r>
              <a:rPr lang="en-US" dirty="0" smtClean="0"/>
              <a:t>Document reference</a:t>
            </a:r>
            <a:endParaRPr lang="en-US" dirty="0"/>
          </a:p>
        </p:txBody>
      </p:sp>
      <p:sp>
        <p:nvSpPr>
          <p:cNvPr id="11" name="Espace réservé du texte 2"/>
          <p:cNvSpPr>
            <a:spLocks noGrp="1"/>
          </p:cNvSpPr>
          <p:nvPr>
            <p:ph type="body" idx="10"/>
          </p:nvPr>
        </p:nvSpPr>
        <p:spPr>
          <a:xfrm>
            <a:off x="307818" y="3391124"/>
            <a:ext cx="6292158" cy="990753"/>
          </a:xfrm>
        </p:spPr>
        <p:txBody>
          <a:bodyPr lIns="45720" tIns="0" rIns="45720" bIns="0" anchor="b">
            <a:normAutofit/>
          </a:bodyPr>
          <a:lstStyle>
            <a:lvl1pPr marL="0" indent="0" algn="l">
              <a:buNone/>
              <a:defRPr sz="2400"/>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Tree>
    <p:extLst>
      <p:ext uri="{BB962C8B-B14F-4D97-AF65-F5344CB8AC3E}">
        <p14:creationId xmlns:p14="http://schemas.microsoft.com/office/powerpoint/2010/main" val="1370225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en-US" smtClean="0"/>
              <a:t>Click to edit Master title style</a:t>
            </a:r>
            <a:endParaRPr kumimoji="0" lang="en-US"/>
          </a:p>
        </p:txBody>
      </p:sp>
      <p:sp>
        <p:nvSpPr>
          <p:cNvPr id="10" name="Titre 1"/>
          <p:cNvSpPr txBox="1">
            <a:spLocks/>
          </p:cNvSpPr>
          <p:nvPr userDrawn="1"/>
        </p:nvSpPr>
        <p:spPr>
          <a:xfrm>
            <a:off x="457199" y="1972062"/>
            <a:ext cx="4236081" cy="471352"/>
          </a:xfrm>
          <a:prstGeom prst="rect">
            <a:avLst/>
          </a:prstGeom>
        </p:spPr>
        <p:txBody>
          <a:bodyPr vert="horz" lIns="45720" tIns="0" rIns="45720" bIns="0" anchor="t">
            <a:normAutofit/>
          </a:bodyPr>
          <a:lstStyle>
            <a:lvl1pPr algn="l" rtl="0" eaLnBrk="1" latinLnBrk="0" hangingPunct="1">
              <a:spcBef>
                <a:spcPct val="0"/>
              </a:spcBef>
              <a:buNone/>
              <a:defRPr kumimoji="0" sz="1800" b="1" kern="1200">
                <a:solidFill>
                  <a:schemeClr val="tx1"/>
                </a:solidFill>
                <a:latin typeface="+mj-lt"/>
                <a:ea typeface="+mj-ea"/>
                <a:cs typeface="+mj-cs"/>
              </a:defRPr>
            </a:lvl1pPr>
          </a:lstStyle>
          <a:p>
            <a:r>
              <a:rPr lang="fr-CH" dirty="0" smtClean="0"/>
              <a:t>Click to edit Master title style</a:t>
            </a:r>
            <a:endParaRPr lang="en-US" dirty="0"/>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0576372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Espace réservé du contenu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bg1"/>
                </a:solidFill>
              </a:defRPr>
            </a:lvl1pPr>
          </a:lstStyle>
          <a:p>
            <a:fld id="{17918391-D411-FE40-AAD7-861AE5233E0E}" type="slidenum">
              <a:rPr lang="en-US" smtClean="0"/>
              <a:pPr/>
              <a:t>‹#›</a:t>
            </a:fld>
            <a:endParaRPr lang="en-US" dirty="0"/>
          </a:p>
        </p:txBody>
      </p:sp>
    </p:spTree>
    <p:extLst>
      <p:ext uri="{BB962C8B-B14F-4D97-AF65-F5344CB8AC3E}">
        <p14:creationId xmlns:p14="http://schemas.microsoft.com/office/powerpoint/2010/main" val="2897132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lgn="l">
              <a:defRPr/>
            </a:lvl1pPr>
          </a:lstStyle>
          <a:p>
            <a:r>
              <a:rPr kumimoji="0" lang="en-US" dirty="0" smtClean="0"/>
              <a:t>Outline</a:t>
            </a:r>
            <a:endParaRPr kumimoji="0" lang="en-US" dirty="0"/>
          </a:p>
        </p:txBody>
      </p:sp>
      <p:sp>
        <p:nvSpPr>
          <p:cNvPr id="3" name="Espace réservé du contenu 2"/>
          <p:cNvSpPr>
            <a:spLocks noGrp="1"/>
          </p:cNvSpPr>
          <p:nvPr>
            <p:ph idx="1"/>
          </p:nvPr>
        </p:nvSpPr>
        <p:spPr>
          <a:xfrm>
            <a:off x="162961" y="1566229"/>
            <a:ext cx="6138251" cy="3376963"/>
          </a:xfrm>
        </p:spPr>
        <p:txBody>
          <a:bodyPr/>
          <a:lstStyle/>
          <a:p>
            <a:pPr lvl="0" eaLnBrk="1" latinLnBrk="0" hangingPunct="1"/>
            <a:r>
              <a:rPr lang="en-US" dirty="0" smtClean="0"/>
              <a:t>Click to edit Master text styles</a:t>
            </a:r>
          </a:p>
          <a:p>
            <a:pPr lvl="0" eaLnBrk="1" latinLnBrk="0" hangingPunct="1"/>
            <a:r>
              <a:rPr lang="en-US" dirty="0" smtClean="0"/>
              <a:t>Second level</a:t>
            </a:r>
          </a:p>
          <a:p>
            <a:pPr lvl="0" eaLnBrk="1" latinLnBrk="0" hangingPunct="1"/>
            <a:r>
              <a:rPr lang="en-US" dirty="0" smtClean="0"/>
              <a:t>Third level</a:t>
            </a:r>
          </a:p>
          <a:p>
            <a:pPr lvl="0" eaLnBrk="1" latinLnBrk="0" hangingPunct="1"/>
            <a:r>
              <a:rPr lang="en-US" dirty="0" smtClean="0"/>
              <a:t>Fourth level</a:t>
            </a:r>
          </a:p>
          <a:p>
            <a:pPr lvl="0" eaLnBrk="1" latinLnBrk="0" hangingPunct="1"/>
            <a:r>
              <a:rPr lang="en-US" dirty="0" smtClean="0"/>
              <a:t>Fifth level</a:t>
            </a:r>
            <a:endParaRPr kumimoji="0" lang="en-US" dirty="0"/>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bg1"/>
                </a:solidFill>
              </a:defRPr>
            </a:lvl1pPr>
          </a:lstStyle>
          <a:p>
            <a:fld id="{17918391-D411-FE40-AAD7-861AE5233E0E}" type="slidenum">
              <a:rPr lang="en-US" smtClean="0"/>
              <a:pPr/>
              <a:t>‹#›</a:t>
            </a:fld>
            <a:endParaRPr lang="en-US" dirty="0"/>
          </a:p>
        </p:txBody>
      </p:sp>
      <p:pic>
        <p:nvPicPr>
          <p:cNvPr id="5" name="Picture 2" descr="C:\Users\sskorupi\AppData\Local\Microsoft\Windows\Temporary Internet Files\Content.IE5\Z4ITRD5P\MP900438680[1].jpg"/>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6392554" y="1570251"/>
            <a:ext cx="2578721" cy="22921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2116607" y="84660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489670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Espace réservé du contenu 2"/>
          <p:cNvSpPr>
            <a:spLocks noGrp="1"/>
          </p:cNvSpPr>
          <p:nvPr>
            <p:ph sz="half" idx="1"/>
          </p:nvPr>
        </p:nvSpPr>
        <p:spPr>
          <a:xfrm>
            <a:off x="457200" y="1600201"/>
            <a:ext cx="3657600" cy="4350384"/>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Espace réservé du contenu 3"/>
          <p:cNvSpPr>
            <a:spLocks noGrp="1"/>
          </p:cNvSpPr>
          <p:nvPr>
            <p:ph sz="half" idx="2"/>
          </p:nvPr>
        </p:nvSpPr>
        <p:spPr>
          <a:xfrm>
            <a:off x="4267200" y="1600200"/>
            <a:ext cx="3657600" cy="4350385"/>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FD808-6B56-4447-9401-2398D08EE3C0}" type="datetime1">
              <a:rPr lang="en-US" smtClean="0"/>
              <a:pPr/>
              <a:t>12/5/2013</a:t>
            </a:fld>
            <a:endParaRPr lang="en-US" dirty="0"/>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Document reference</a:t>
            </a:r>
            <a:endParaRPr lang="en-US" dirty="0"/>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162961" y="94701"/>
            <a:ext cx="8827129" cy="940443"/>
          </a:xfrm>
          <a:prstGeom prst="rect">
            <a:avLst/>
          </a:prstGeom>
        </p:spPr>
        <p:txBody>
          <a:bodyPr vert="horz" lIns="45720" rIns="45720" anchor="ctr">
            <a:normAutofit/>
          </a:bodyPr>
          <a:lstStyle/>
          <a:p>
            <a:r>
              <a:rPr kumimoji="0" lang="fr-CH" dirty="0" smtClean="0"/>
              <a:t>Cliquez et </a:t>
            </a:r>
            <a:r>
              <a:rPr kumimoji="0" lang="en-US" noProof="0" dirty="0" err="1" smtClean="0"/>
              <a:t>modifiez</a:t>
            </a:r>
            <a:r>
              <a:rPr kumimoji="0" lang="fr-CH" dirty="0" smtClean="0"/>
              <a:t> le titre</a:t>
            </a:r>
            <a:endParaRPr kumimoji="0" lang="en-US" dirty="0"/>
          </a:p>
        </p:txBody>
      </p:sp>
      <p:sp>
        <p:nvSpPr>
          <p:cNvPr id="30" name="Espace réservé du texte 29"/>
          <p:cNvSpPr>
            <a:spLocks noGrp="1"/>
          </p:cNvSpPr>
          <p:nvPr>
            <p:ph type="body" idx="1"/>
          </p:nvPr>
        </p:nvSpPr>
        <p:spPr>
          <a:xfrm>
            <a:off x="162961" y="1121655"/>
            <a:ext cx="8827129" cy="4888872"/>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pic>
        <p:nvPicPr>
          <p:cNvPr id="5" name="Image 4" descr="bande-01.eps"/>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0" y="6157663"/>
            <a:ext cx="9144000" cy="707202"/>
          </a:xfrm>
          <a:prstGeom prst="rect">
            <a:avLst/>
          </a:prstGeom>
        </p:spPr>
      </p:pic>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 id="2147483678" r:id="rId4"/>
    <p:sldLayoutId id="2147483681" r:id="rId5"/>
    <p:sldLayoutId id="2147483680" r:id="rId6"/>
    <p:sldLayoutId id="2147483679" r:id="rId7"/>
    <p:sldLayoutId id="2147483683" r:id="rId8"/>
    <p:sldLayoutId id="2147483664" r:id="rId9"/>
    <p:sldLayoutId id="2147483665" r:id="rId10"/>
    <p:sldLayoutId id="2147483667" r:id="rId11"/>
    <p:sldLayoutId id="2147483668" r:id="rId12"/>
    <p:sldLayoutId id="2147483669" r:id="rId13"/>
    <p:sldLayoutId id="2147483674" r:id="rId14"/>
  </p:sldLayoutIdLst>
  <p:timing>
    <p:tnLst>
      <p:par>
        <p:cTn id="1" dur="indefinite" restart="never" nodeType="tmRoot"/>
      </p:par>
    </p:tnLst>
  </p:timing>
  <p:hf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externaltable.blogspot.ch/2013_03_01_archive.html"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283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Write Symptoms</a:t>
            </a:r>
            <a:endParaRPr lang="en-US" dirty="0"/>
          </a:p>
        </p:txBody>
      </p:sp>
      <p:sp>
        <p:nvSpPr>
          <p:cNvPr id="3" name="Content Placeholder 2"/>
          <p:cNvSpPr>
            <a:spLocks noGrp="1"/>
          </p:cNvSpPr>
          <p:nvPr>
            <p:ph idx="1"/>
          </p:nvPr>
        </p:nvSpPr>
        <p:spPr>
          <a:xfrm>
            <a:off x="162961" y="1121655"/>
            <a:ext cx="8827129" cy="4614127"/>
          </a:xfrm>
        </p:spPr>
        <p:txBody>
          <a:bodyPr>
            <a:normAutofit/>
          </a:bodyPr>
          <a:lstStyle/>
          <a:p>
            <a:r>
              <a:rPr lang="en-US" dirty="0" smtClean="0"/>
              <a:t>First thought - Corrupt block </a:t>
            </a:r>
          </a:p>
          <a:p>
            <a:pPr lvl="1"/>
            <a:r>
              <a:rPr lang="en-US" dirty="0" smtClean="0"/>
              <a:t>Logical corruption</a:t>
            </a:r>
          </a:p>
          <a:p>
            <a:pPr lvl="1"/>
            <a:r>
              <a:rPr lang="en-US" dirty="0" smtClean="0"/>
              <a:t>Physical corruption</a:t>
            </a:r>
          </a:p>
          <a:p>
            <a:endParaRPr lang="en-US" dirty="0" smtClean="0"/>
          </a:p>
          <a:p>
            <a:r>
              <a:rPr lang="en-US" dirty="0" smtClean="0"/>
              <a:t>But also…</a:t>
            </a:r>
          </a:p>
          <a:p>
            <a:pPr lvl="1"/>
            <a:r>
              <a:rPr lang="en-US" dirty="0" smtClean="0"/>
              <a:t>Data Block can be physically and/or logically correct</a:t>
            </a:r>
          </a:p>
          <a:p>
            <a:pPr lvl="1"/>
            <a:r>
              <a:rPr lang="en-US" dirty="0" smtClean="0"/>
              <a:t>Old version of the block means staleness</a:t>
            </a:r>
          </a:p>
          <a:p>
            <a:pPr marL="448056" lvl="1" indent="0">
              <a:buNone/>
            </a:pPr>
            <a:r>
              <a:rPr lang="en-US" dirty="0" smtClean="0"/>
              <a:t> </a:t>
            </a:r>
          </a:p>
          <a:p>
            <a:pPr lvl="1"/>
            <a:endParaRPr lang="en-US" dirty="0" smtClean="0"/>
          </a:p>
          <a:p>
            <a:pPr lvl="1"/>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10</a:t>
            </a:fld>
            <a:endParaRPr lang="en-US" dirty="0"/>
          </a:p>
        </p:txBody>
      </p:sp>
      <p:sp>
        <p:nvSpPr>
          <p:cNvPr id="5" name="Content Placeholder 2"/>
          <p:cNvSpPr txBox="1">
            <a:spLocks/>
          </p:cNvSpPr>
          <p:nvPr/>
        </p:nvSpPr>
        <p:spPr>
          <a:xfrm>
            <a:off x="315361" y="5070764"/>
            <a:ext cx="8827129" cy="817418"/>
          </a:xfrm>
          <a:prstGeom prst="rect">
            <a:avLst/>
          </a:prstGeom>
        </p:spPr>
        <p:txBody>
          <a:bodyPr vert="horz">
            <a:normAutofit/>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1"/>
            <a:endParaRPr lang="en-US" dirty="0"/>
          </a:p>
        </p:txBody>
      </p:sp>
    </p:spTree>
    <p:extLst>
      <p:ext uri="{BB962C8B-B14F-4D97-AF65-F5344CB8AC3E}">
        <p14:creationId xmlns:p14="http://schemas.microsoft.com/office/powerpoint/2010/main" val="208019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Outline</a:t>
            </a:r>
            <a:endParaRPr lang="en-GB" dirty="0"/>
          </a:p>
        </p:txBody>
      </p:sp>
      <p:sp>
        <p:nvSpPr>
          <p:cNvPr id="6" name="Content Placeholder 5"/>
          <p:cNvSpPr>
            <a:spLocks noGrp="1"/>
          </p:cNvSpPr>
          <p:nvPr>
            <p:ph idx="1"/>
          </p:nvPr>
        </p:nvSpPr>
        <p:spPr/>
        <p:txBody>
          <a:bodyPr>
            <a:normAutofit/>
          </a:bodyPr>
          <a:lstStyle/>
          <a:p>
            <a:r>
              <a:rPr lang="en-US" dirty="0">
                <a:solidFill>
                  <a:schemeClr val="accent2"/>
                </a:solidFill>
              </a:rPr>
              <a:t>CERN and Oracle</a:t>
            </a:r>
          </a:p>
          <a:p>
            <a:r>
              <a:rPr lang="en-US" dirty="0">
                <a:solidFill>
                  <a:schemeClr val="accent2"/>
                </a:solidFill>
              </a:rPr>
              <a:t>Lost write overview</a:t>
            </a:r>
          </a:p>
          <a:p>
            <a:r>
              <a:rPr lang="en-US" dirty="0" smtClean="0"/>
              <a:t>Lost write in real life</a:t>
            </a:r>
          </a:p>
          <a:p>
            <a:r>
              <a:rPr lang="en-US" dirty="0" smtClean="0">
                <a:solidFill>
                  <a:schemeClr val="accent2"/>
                </a:solidFill>
              </a:rPr>
              <a:t>Testing  </a:t>
            </a:r>
            <a:r>
              <a:rPr lang="en-US" dirty="0">
                <a:solidFill>
                  <a:schemeClr val="accent2"/>
                </a:solidFill>
              </a:rPr>
              <a:t>Lost </a:t>
            </a:r>
            <a:r>
              <a:rPr lang="en-US" dirty="0" smtClean="0">
                <a:solidFill>
                  <a:schemeClr val="accent2"/>
                </a:solidFill>
              </a:rPr>
              <a:t>writes</a:t>
            </a:r>
            <a:endParaRPr lang="en-US" dirty="0">
              <a:solidFill>
                <a:schemeClr val="accent2"/>
              </a:solidFill>
            </a:endParaRPr>
          </a:p>
          <a:p>
            <a:r>
              <a:rPr lang="en-US" dirty="0">
                <a:solidFill>
                  <a:schemeClr val="accent2"/>
                </a:solidFill>
              </a:rPr>
              <a:t>Lessons Learned</a:t>
            </a:r>
          </a:p>
          <a:p>
            <a:endParaRPr lang="en-US" dirty="0">
              <a:solidFill>
                <a:schemeClr val="accent1"/>
              </a:solidFill>
            </a:endParaRP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11</a:t>
            </a:fld>
            <a:endParaRPr lang="en-US" dirty="0"/>
          </a:p>
        </p:txBody>
      </p:sp>
    </p:spTree>
    <p:extLst>
      <p:ext uri="{BB962C8B-B14F-4D97-AF65-F5344CB8AC3E}">
        <p14:creationId xmlns:p14="http://schemas.microsoft.com/office/powerpoint/2010/main" val="3048378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Another ORA 600?</a:t>
            </a:r>
            <a:endParaRPr lang="en-GB" dirty="0"/>
          </a:p>
        </p:txBody>
      </p:sp>
      <p:sp>
        <p:nvSpPr>
          <p:cNvPr id="3" name="Content Placeholder 2"/>
          <p:cNvSpPr>
            <a:spLocks noGrp="1"/>
          </p:cNvSpPr>
          <p:nvPr>
            <p:ph idx="1"/>
          </p:nvPr>
        </p:nvSpPr>
        <p:spPr>
          <a:xfrm>
            <a:off x="162961" y="1176949"/>
            <a:ext cx="8827129" cy="3417721"/>
          </a:xfrm>
        </p:spPr>
        <p:txBody>
          <a:bodyPr>
            <a:normAutofit lnSpcReduction="10000"/>
          </a:bodyPr>
          <a:lstStyle/>
          <a:p>
            <a:r>
              <a:rPr lang="en-US" dirty="0" smtClean="0"/>
              <a:t>Critical production with </a:t>
            </a:r>
            <a:r>
              <a:rPr lang="en-US" dirty="0" smtClean="0">
                <a:solidFill>
                  <a:schemeClr val="tx2"/>
                </a:solidFill>
              </a:rPr>
              <a:t>two Active Data Guards:</a:t>
            </a:r>
          </a:p>
          <a:p>
            <a:pPr lvl="1"/>
            <a:r>
              <a:rPr lang="en-US" dirty="0" smtClean="0"/>
              <a:t>One for disaster recovery</a:t>
            </a:r>
          </a:p>
          <a:p>
            <a:pPr lvl="1"/>
            <a:r>
              <a:rPr lang="en-US" dirty="0" smtClean="0"/>
              <a:t>One for load balance read only load</a:t>
            </a:r>
          </a:p>
          <a:p>
            <a:pPr lvl="1"/>
            <a:endParaRPr lang="en-US" dirty="0" smtClean="0"/>
          </a:p>
          <a:p>
            <a:r>
              <a:rPr lang="en-US" dirty="0" smtClean="0"/>
              <a:t>Both standbys stop at the same time with:</a:t>
            </a:r>
          </a:p>
          <a:p>
            <a:pPr lvl="1"/>
            <a:r>
              <a:rPr lang="en-US" dirty="0" smtClean="0"/>
              <a:t>ORA-00600 [3020]</a:t>
            </a:r>
          </a:p>
          <a:p>
            <a:pPr lvl="1"/>
            <a:r>
              <a:rPr lang="en-US" dirty="0" smtClean="0"/>
              <a:t>Recovery interrupted!</a:t>
            </a:r>
          </a:p>
          <a:p>
            <a:pPr lvl="1"/>
            <a:endParaRPr lang="en-US" dirty="0" smtClean="0"/>
          </a:p>
          <a:p>
            <a:pPr marL="448056" lvl="1" indent="0">
              <a:buNone/>
            </a:pPr>
            <a:endParaRPr lang="en-US" dirty="0" smtClean="0"/>
          </a:p>
          <a:p>
            <a:pPr lvl="2"/>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12</a:t>
            </a:fld>
            <a:endParaRPr lang="en-US" dirty="0"/>
          </a:p>
        </p:txBody>
      </p:sp>
      <p:sp>
        <p:nvSpPr>
          <p:cNvPr id="6" name="Rectangle 5"/>
          <p:cNvSpPr/>
          <p:nvPr/>
        </p:nvSpPr>
        <p:spPr>
          <a:xfrm>
            <a:off x="0" y="4430922"/>
            <a:ext cx="9144000" cy="1573114"/>
          </a:xfrm>
          <a:prstGeom prst="rect">
            <a:avLst/>
          </a:prstGeom>
          <a:solidFill>
            <a:schemeClr val="tx1"/>
          </a:solidFill>
          <a:ln w="25400">
            <a:solidFill>
              <a:schemeClr val="accent4"/>
            </a:solidFill>
          </a:ln>
        </p:spPr>
        <p:txBody>
          <a:bodyPr wrap="square" tIns="72000">
            <a:spAutoFit/>
          </a:bodyPr>
          <a:lstStyle/>
          <a:p>
            <a:pPr marL="36576" indent="0" algn="just">
              <a:buNone/>
            </a:pPr>
            <a:r>
              <a:rPr lang="en-GB" sz="1050" b="1" dirty="0">
                <a:solidFill>
                  <a:srgbClr val="92D050"/>
                </a:solidFill>
                <a:latin typeface="Courier New" panose="02070309020205020404" pitchFamily="49" charset="0"/>
                <a:cs typeface="Courier New" panose="02070309020205020404" pitchFamily="49" charset="0"/>
              </a:rPr>
              <a:t>ORA-00600</a:t>
            </a:r>
            <a:r>
              <a:rPr lang="en-GB" sz="1050" b="1" dirty="0">
                <a:solidFill>
                  <a:schemeClr val="bg1"/>
                </a:solidFill>
                <a:latin typeface="Courier New" panose="02070309020205020404" pitchFamily="49" charset="0"/>
                <a:cs typeface="Courier New" panose="02070309020205020404" pitchFamily="49" charset="0"/>
              </a:rPr>
              <a:t>: internal error code, arguments: [3020], [283], [14756924], [14756924], [], [], [], [], [], [], [], []</a:t>
            </a:r>
          </a:p>
          <a:p>
            <a:pPr marL="36576" indent="0" algn="just">
              <a:buNone/>
            </a:pPr>
            <a:r>
              <a:rPr lang="en-GB" sz="1050" b="1" dirty="0">
                <a:solidFill>
                  <a:schemeClr val="bg1"/>
                </a:solidFill>
                <a:latin typeface="Courier New" panose="02070309020205020404" pitchFamily="49" charset="0"/>
                <a:cs typeface="Courier New" panose="02070309020205020404" pitchFamily="49" charset="0"/>
              </a:rPr>
              <a:t>ORA-10567: Redo is inconsistent with data block (file# 283, block# 14756924, file offset is 629637120 bytes)</a:t>
            </a:r>
          </a:p>
          <a:p>
            <a:pPr marL="36576" indent="0" algn="just">
              <a:buNone/>
            </a:pPr>
            <a:r>
              <a:rPr lang="en-GB" sz="1050" b="1" dirty="0">
                <a:solidFill>
                  <a:schemeClr val="bg1"/>
                </a:solidFill>
                <a:latin typeface="Courier New" panose="02070309020205020404" pitchFamily="49" charset="0"/>
                <a:cs typeface="Courier New" panose="02070309020205020404" pitchFamily="49" charset="0"/>
              </a:rPr>
              <a:t>ORA-10564: </a:t>
            </a:r>
            <a:r>
              <a:rPr lang="en-GB" sz="1050" b="1" dirty="0" err="1">
                <a:solidFill>
                  <a:schemeClr val="bg1"/>
                </a:solidFill>
                <a:latin typeface="Courier New" panose="02070309020205020404" pitchFamily="49" charset="0"/>
                <a:cs typeface="Courier New" panose="02070309020205020404" pitchFamily="49" charset="0"/>
              </a:rPr>
              <a:t>tablespace</a:t>
            </a:r>
            <a:r>
              <a:rPr lang="en-GB" sz="1050" b="1" dirty="0">
                <a:solidFill>
                  <a:schemeClr val="bg1"/>
                </a:solidFill>
                <a:latin typeface="Courier New" panose="02070309020205020404" pitchFamily="49" charset="0"/>
                <a:cs typeface="Courier New" panose="02070309020205020404" pitchFamily="49" charset="0"/>
              </a:rPr>
              <a:t> XXX</a:t>
            </a:r>
          </a:p>
          <a:p>
            <a:pPr marL="36576" indent="0" algn="just">
              <a:buNone/>
            </a:pPr>
            <a:r>
              <a:rPr lang="en-GB" sz="1050" b="1" dirty="0">
                <a:solidFill>
                  <a:schemeClr val="bg1"/>
                </a:solidFill>
                <a:latin typeface="Courier New" panose="02070309020205020404" pitchFamily="49" charset="0"/>
                <a:cs typeface="Courier New" panose="02070309020205020404" pitchFamily="49" charset="0"/>
              </a:rPr>
              <a:t>ORA-01110: data file 283: ‘XXX'</a:t>
            </a:r>
          </a:p>
          <a:p>
            <a:pPr marL="36576" indent="0" algn="just">
              <a:buNone/>
            </a:pPr>
            <a:r>
              <a:rPr lang="en-GB" sz="1050" b="1" dirty="0">
                <a:solidFill>
                  <a:schemeClr val="bg1"/>
                </a:solidFill>
                <a:latin typeface="Courier New" panose="02070309020205020404" pitchFamily="49" charset="0"/>
                <a:cs typeface="Courier New" panose="02070309020205020404" pitchFamily="49" charset="0"/>
              </a:rPr>
              <a:t>ORA-10561: block type 'TRANSACTION MANAGED INDEX BLOCK', data object# 9538525</a:t>
            </a:r>
          </a:p>
          <a:p>
            <a:pPr marL="36576" indent="0" algn="just">
              <a:buNone/>
            </a:pPr>
            <a:r>
              <a:rPr lang="en-GB" sz="1050" b="1" dirty="0">
                <a:solidFill>
                  <a:schemeClr val="bg1"/>
                </a:solidFill>
                <a:latin typeface="Courier New" panose="02070309020205020404" pitchFamily="49" charset="0"/>
                <a:cs typeface="Courier New" panose="02070309020205020404" pitchFamily="49" charset="0"/>
              </a:rPr>
              <a:t>(…)</a:t>
            </a:r>
          </a:p>
          <a:p>
            <a:pPr marL="36576" indent="0" algn="just">
              <a:buNone/>
            </a:pPr>
            <a:r>
              <a:rPr lang="en-GB" sz="1050" b="1" dirty="0">
                <a:solidFill>
                  <a:schemeClr val="bg1"/>
                </a:solidFill>
                <a:latin typeface="Courier New" panose="02070309020205020404" pitchFamily="49" charset="0"/>
                <a:cs typeface="Courier New" panose="02070309020205020404" pitchFamily="49" charset="0"/>
              </a:rPr>
              <a:t>MRP0: Background Media Recovery terminated with error 448</a:t>
            </a:r>
          </a:p>
          <a:p>
            <a:pPr marL="36576" indent="0" algn="just">
              <a:buNone/>
            </a:pPr>
            <a:r>
              <a:rPr lang="en-GB" sz="1050" b="1" dirty="0">
                <a:solidFill>
                  <a:schemeClr val="bg1"/>
                </a:solidFill>
                <a:latin typeface="Courier New" panose="02070309020205020404" pitchFamily="49" charset="0"/>
                <a:cs typeface="Courier New" panose="02070309020205020404" pitchFamily="49" charset="0"/>
              </a:rPr>
              <a:t>(…)</a:t>
            </a:r>
          </a:p>
          <a:p>
            <a:pPr marL="36576" indent="0" algn="just">
              <a:buNone/>
            </a:pPr>
            <a:r>
              <a:rPr lang="en-GB" sz="1050" b="1" dirty="0">
                <a:solidFill>
                  <a:srgbClr val="92D050"/>
                </a:solidFill>
                <a:latin typeface="Courier New" panose="02070309020205020404" pitchFamily="49" charset="0"/>
                <a:cs typeface="Courier New" panose="02070309020205020404" pitchFamily="49" charset="0"/>
              </a:rPr>
              <a:t>Recovery interrupted!</a:t>
            </a:r>
            <a:endParaRPr lang="en-US" sz="1050" b="1" dirty="0">
              <a:solidFill>
                <a:srgbClr val="92D050"/>
              </a:solidFill>
              <a:effectLst>
                <a:outerShdw blurRad="38100" dist="38100" dir="2700000" algn="tl">
                  <a:srgbClr val="000000">
                    <a:alpha val="43137"/>
                  </a:srgbClr>
                </a:outerShdw>
              </a:effectLst>
              <a:latin typeface="Courier" pitchFamily="49" charset="0"/>
            </a:endParaRPr>
          </a:p>
        </p:txBody>
      </p:sp>
    </p:spTree>
    <p:extLst>
      <p:ext uri="{BB962C8B-B14F-4D97-AF65-F5344CB8AC3E}">
        <p14:creationId xmlns:p14="http://schemas.microsoft.com/office/powerpoint/2010/main" val="2441253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“Houston, we have a problem”</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We know that there is corruption somewhere!</a:t>
            </a:r>
          </a:p>
          <a:p>
            <a:pPr lvl="1"/>
            <a:r>
              <a:rPr lang="en-GB" dirty="0" smtClean="0"/>
              <a:t>Is it the prod DB?</a:t>
            </a:r>
          </a:p>
          <a:p>
            <a:pPr lvl="1"/>
            <a:r>
              <a:rPr lang="en-US" dirty="0"/>
              <a:t>Is it the </a:t>
            </a:r>
            <a:r>
              <a:rPr lang="en-US" dirty="0" smtClean="0"/>
              <a:t>standby DB? </a:t>
            </a:r>
            <a:endParaRPr lang="en-GB" dirty="0"/>
          </a:p>
          <a:p>
            <a:pPr lvl="1"/>
            <a:r>
              <a:rPr lang="en-US" dirty="0" smtClean="0"/>
              <a:t>Are the redo logs?</a:t>
            </a:r>
            <a:endParaRPr lang="en-GB" dirty="0" smtClean="0"/>
          </a:p>
          <a:p>
            <a:endParaRPr lang="en-US" dirty="0" smtClean="0"/>
          </a:p>
          <a:p>
            <a:r>
              <a:rPr lang="en-US" dirty="0"/>
              <a:t>How to restore ADG service?</a:t>
            </a:r>
          </a:p>
          <a:p>
            <a:pPr lvl="1"/>
            <a:r>
              <a:rPr lang="en-US" dirty="0"/>
              <a:t>ADG services are stale</a:t>
            </a:r>
          </a:p>
          <a:p>
            <a:pPr lvl="1"/>
            <a:r>
              <a:rPr lang="en-US" dirty="0" smtClean="0"/>
              <a:t>Failover to standby would </a:t>
            </a:r>
            <a:r>
              <a:rPr lang="en-US" dirty="0"/>
              <a:t>mean data loss!  </a:t>
            </a:r>
          </a:p>
          <a:p>
            <a:pPr lvl="1"/>
            <a:endParaRPr lang="en-US" dirty="0" smtClean="0"/>
          </a:p>
          <a:p>
            <a:r>
              <a:rPr lang="en-US" dirty="0" smtClean="0"/>
              <a:t>Investigating </a:t>
            </a:r>
            <a:r>
              <a:rPr lang="en-US" dirty="0"/>
              <a:t>the problem</a:t>
            </a:r>
          </a:p>
          <a:p>
            <a:pPr lvl="1"/>
            <a:r>
              <a:rPr lang="en-US" dirty="0"/>
              <a:t>How to attack the issue?</a:t>
            </a:r>
          </a:p>
          <a:p>
            <a:endParaRPr lang="en-US" dirty="0" smtClean="0"/>
          </a:p>
          <a:p>
            <a:pPr marL="448056" lvl="1" indent="0">
              <a:buNone/>
            </a:pPr>
            <a:endParaRPr lang="en-GB" dirty="0" smtClean="0"/>
          </a:p>
          <a:p>
            <a:pPr marL="448056" lvl="1" indent="0">
              <a:buNone/>
            </a:pPr>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13</a:t>
            </a:fld>
            <a:endParaRPr lang="en-US" dirty="0"/>
          </a:p>
        </p:txBody>
      </p:sp>
      <p:pic>
        <p:nvPicPr>
          <p:cNvPr id="5" name="Picture 2" descr="C:\mblaszcz private\PRESENTATIONS MAIN\aaa UKOUG 2013\apollo-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047" y="1702508"/>
            <a:ext cx="3155753" cy="2370321"/>
          </a:xfrm>
          <a:prstGeom prst="rect">
            <a:avLst/>
          </a:prstGeom>
          <a:noFill/>
          <a:ln w="25400">
            <a:solidFill>
              <a:schemeClr val="accent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61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DBAs at Work</a:t>
            </a:r>
            <a:endParaRPr lang="en-GB" dirty="0"/>
          </a:p>
        </p:txBody>
      </p:sp>
      <p:sp>
        <p:nvSpPr>
          <p:cNvPr id="3" name="Content Placeholder 2"/>
          <p:cNvSpPr>
            <a:spLocks noGrp="1"/>
          </p:cNvSpPr>
          <p:nvPr>
            <p:ph idx="1"/>
          </p:nvPr>
        </p:nvSpPr>
        <p:spPr/>
        <p:txBody>
          <a:bodyPr>
            <a:normAutofit fontScale="85000" lnSpcReduction="20000"/>
          </a:bodyPr>
          <a:lstStyle/>
          <a:p>
            <a:r>
              <a:rPr lang="en-US" dirty="0"/>
              <a:t>S</a:t>
            </a:r>
            <a:r>
              <a:rPr lang="en-US" dirty="0" smtClean="0"/>
              <a:t>upport </a:t>
            </a:r>
            <a:r>
              <a:rPr lang="en-US" dirty="0"/>
              <a:t>note 1265884.1 </a:t>
            </a:r>
            <a:r>
              <a:rPr lang="en-US" i="1" dirty="0"/>
              <a:t>"Resolving ORA-752 or ORA-600 [3020] During Standby Recovery</a:t>
            </a:r>
            <a:r>
              <a:rPr lang="en-US" i="1" dirty="0" smtClean="0"/>
              <a:t>"</a:t>
            </a:r>
            <a:endParaRPr lang="en-US" i="1" dirty="0"/>
          </a:p>
          <a:p>
            <a:endParaRPr lang="en-US" dirty="0" smtClean="0"/>
          </a:p>
          <a:p>
            <a:r>
              <a:rPr lang="en-US" dirty="0"/>
              <a:t>Service request </a:t>
            </a:r>
            <a:r>
              <a:rPr lang="en-US" dirty="0">
                <a:solidFill>
                  <a:srgbClr val="FF0000"/>
                </a:solidFill>
              </a:rPr>
              <a:t>severity one</a:t>
            </a:r>
          </a:p>
          <a:p>
            <a:endParaRPr lang="en-US" dirty="0" smtClean="0"/>
          </a:p>
          <a:p>
            <a:r>
              <a:rPr lang="en-US" dirty="0" smtClean="0"/>
              <a:t>Our own investigations (block dumps, log mining, etc.)</a:t>
            </a:r>
          </a:p>
          <a:p>
            <a:pPr lvl="1"/>
            <a:r>
              <a:rPr lang="en-US" dirty="0" smtClean="0"/>
              <a:t>Trying to find differences </a:t>
            </a:r>
            <a:r>
              <a:rPr lang="en-US" dirty="0"/>
              <a:t>between primary and standby </a:t>
            </a:r>
            <a:endParaRPr lang="en-US" dirty="0" smtClean="0"/>
          </a:p>
          <a:p>
            <a:pPr lvl="1"/>
            <a:r>
              <a:rPr lang="en-US" dirty="0" smtClean="0"/>
              <a:t>When did the problem enter the system?</a:t>
            </a:r>
          </a:p>
          <a:p>
            <a:pPr lvl="1"/>
            <a:r>
              <a:rPr lang="en-GB" dirty="0"/>
              <a:t>Are there more </a:t>
            </a:r>
            <a:r>
              <a:rPr lang="en-GB" dirty="0" smtClean="0"/>
              <a:t>undiscovered lost writes? </a:t>
            </a:r>
          </a:p>
          <a:p>
            <a:pPr lvl="1"/>
            <a:r>
              <a:rPr lang="en-US" dirty="0" smtClean="0"/>
              <a:t>Is this an Oracle bug, a storage issue?</a:t>
            </a:r>
          </a:p>
          <a:p>
            <a:endParaRPr lang="en-US" dirty="0" smtClean="0"/>
          </a:p>
          <a:p>
            <a:r>
              <a:rPr lang="en-US" dirty="0" smtClean="0"/>
              <a:t>While we work on it… time is ticking</a:t>
            </a:r>
          </a:p>
          <a:p>
            <a:pPr lvl="1"/>
            <a:r>
              <a:rPr lang="en-US" dirty="0" smtClean="0"/>
              <a:t>ADG services are stale (MRP recovery is stuck)</a:t>
            </a:r>
          </a:p>
          <a:p>
            <a:endParaRPr lang="en-US" dirty="0" smtClean="0"/>
          </a:p>
          <a:p>
            <a:endParaRPr lang="en-US" dirty="0"/>
          </a:p>
          <a:p>
            <a:endParaRPr lang="en-US" dirty="0" smtClean="0"/>
          </a:p>
          <a:p>
            <a:pPr lvl="1"/>
            <a:endParaRPr lang="en-US" dirty="0"/>
          </a:p>
          <a:p>
            <a:pPr lvl="1"/>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14</a:t>
            </a:fld>
            <a:endParaRPr lang="en-US" dirty="0"/>
          </a:p>
        </p:txBody>
      </p:sp>
      <p:pic>
        <p:nvPicPr>
          <p:cNvPr id="5" name="Picture 4" descr="sitting-on-the-debt-time-bomb.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73522" y="3778513"/>
            <a:ext cx="1884580" cy="2360483"/>
          </a:xfrm>
          <a:prstGeom prst="rect">
            <a:avLst/>
          </a:prstGeom>
        </p:spPr>
      </p:pic>
    </p:spTree>
    <p:extLst>
      <p:ext uri="{BB962C8B-B14F-4D97-AF65-F5344CB8AC3E}">
        <p14:creationId xmlns:p14="http://schemas.microsoft.com/office/powerpoint/2010/main" val="3333338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Restoring the services</a:t>
            </a:r>
            <a:endParaRPr lang="en-GB" dirty="0"/>
          </a:p>
        </p:txBody>
      </p:sp>
      <p:sp>
        <p:nvSpPr>
          <p:cNvPr id="3" name="Content Placeholder 2"/>
          <p:cNvSpPr>
            <a:spLocks noGrp="1"/>
          </p:cNvSpPr>
          <p:nvPr>
            <p:ph idx="1"/>
          </p:nvPr>
        </p:nvSpPr>
        <p:spPr/>
        <p:txBody>
          <a:bodyPr>
            <a:normAutofit fontScale="85000" lnSpcReduction="20000"/>
          </a:bodyPr>
          <a:lstStyle/>
          <a:p>
            <a:r>
              <a:rPr lang="en-US" dirty="0" smtClean="0"/>
              <a:t>We have discovered that the corrupt block was on an index block </a:t>
            </a:r>
            <a:r>
              <a:rPr lang="en-US" smtClean="0"/>
              <a:t>on Primary</a:t>
            </a:r>
            <a:endParaRPr lang="en-US" dirty="0" smtClean="0"/>
          </a:p>
          <a:p>
            <a:endParaRPr lang="en-US" dirty="0" smtClean="0"/>
          </a:p>
          <a:p>
            <a:r>
              <a:rPr lang="en-US" dirty="0" smtClean="0"/>
              <a:t>On Primary</a:t>
            </a:r>
          </a:p>
          <a:p>
            <a:pPr lvl="1"/>
            <a:r>
              <a:rPr lang="en-US" dirty="0" smtClean="0"/>
              <a:t>Easy then, rebuild online</a:t>
            </a:r>
          </a:p>
          <a:p>
            <a:pPr lvl="1"/>
            <a:endParaRPr lang="en-US" dirty="0" smtClean="0"/>
          </a:p>
          <a:p>
            <a:pPr lvl="1"/>
            <a:endParaRPr lang="en-US" dirty="0" smtClean="0"/>
          </a:p>
          <a:p>
            <a:r>
              <a:rPr lang="en-US" dirty="0" smtClean="0"/>
              <a:t>On the ADG </a:t>
            </a:r>
          </a:p>
          <a:p>
            <a:pPr lvl="1"/>
            <a:r>
              <a:rPr lang="en-US" dirty="0" smtClean="0"/>
              <a:t>allow corruption to go through:</a:t>
            </a:r>
          </a:p>
          <a:p>
            <a:pPr lvl="1"/>
            <a:endParaRPr lang="en-US" dirty="0"/>
          </a:p>
          <a:p>
            <a:pPr lvl="1"/>
            <a:endParaRPr lang="en-US" dirty="0" smtClean="0"/>
          </a:p>
          <a:p>
            <a:pPr lvl="1"/>
            <a:r>
              <a:rPr lang="en-US" dirty="0" smtClean="0"/>
              <a:t>Affected blocks are </a:t>
            </a:r>
            <a:r>
              <a:rPr lang="en-US" dirty="0" smtClean="0">
                <a:solidFill>
                  <a:srgbClr val="FF0000"/>
                </a:solidFill>
              </a:rPr>
              <a:t>overwritten</a:t>
            </a:r>
            <a:r>
              <a:rPr lang="en-US" dirty="0" smtClean="0"/>
              <a:t> by MRP redo apply, i.e. the index structure is now “rebuilt online”</a:t>
            </a:r>
          </a:p>
          <a:p>
            <a:pPr lvl="1"/>
            <a:endParaRPr lang="en-US" dirty="0" smtClean="0"/>
          </a:p>
          <a:p>
            <a:endParaRPr lang="en-US" dirty="0"/>
          </a:p>
          <a:p>
            <a:endParaRPr lang="en-US" b="1" dirty="0" smtClean="0">
              <a:solidFill>
                <a:schemeClr val="accent5"/>
              </a:solidFill>
              <a:latin typeface="Courier New" panose="02070309020205020404" pitchFamily="49" charset="0"/>
              <a:cs typeface="Courier New" panose="02070309020205020404" pitchFamily="49" charset="0"/>
            </a:endParaRPr>
          </a:p>
          <a:p>
            <a:endParaRPr lang="en-US" b="1" dirty="0" smtClean="0">
              <a:solidFill>
                <a:schemeClr val="accent5"/>
              </a:solidFill>
              <a:latin typeface="Courier New" panose="02070309020205020404" pitchFamily="49" charset="0"/>
              <a:cs typeface="Courier New" panose="02070309020205020404" pitchFamily="49" charset="0"/>
            </a:endParaRPr>
          </a:p>
          <a:p>
            <a:pPr marL="448056" lvl="1" indent="0">
              <a:buNone/>
            </a:pPr>
            <a:endParaRPr lang="en-US" b="1" dirty="0">
              <a:solidFill>
                <a:schemeClr val="accent5"/>
              </a:solidFill>
              <a:latin typeface="Courier New" panose="02070309020205020404" pitchFamily="49" charset="0"/>
              <a:cs typeface="Courier New" panose="02070309020205020404" pitchFamily="49" charset="0"/>
            </a:endParaRPr>
          </a:p>
          <a:p>
            <a:pPr marL="448056" lvl="1" indent="0">
              <a:buNone/>
            </a:pPr>
            <a:endParaRPr lang="en-US" dirty="0" smtClean="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15</a:t>
            </a:fld>
            <a:endParaRPr lang="en-US" dirty="0"/>
          </a:p>
        </p:txBody>
      </p:sp>
      <p:sp>
        <p:nvSpPr>
          <p:cNvPr id="5" name="Rectangle 4"/>
          <p:cNvSpPr/>
          <p:nvPr/>
        </p:nvSpPr>
        <p:spPr>
          <a:xfrm>
            <a:off x="781512" y="3129060"/>
            <a:ext cx="6404094" cy="395869"/>
          </a:xfrm>
          <a:prstGeom prst="rect">
            <a:avLst/>
          </a:prstGeom>
          <a:solidFill>
            <a:schemeClr val="tx1"/>
          </a:solidFill>
          <a:ln w="25400">
            <a:solidFill>
              <a:schemeClr val="accent4"/>
            </a:solidFill>
          </a:ln>
        </p:spPr>
        <p:txBody>
          <a:bodyPr wrap="square" tIns="72000">
            <a:spAutoFit/>
          </a:bodyPr>
          <a:lstStyle/>
          <a:p>
            <a:r>
              <a:rPr lang="en-US" b="1" dirty="0">
                <a:solidFill>
                  <a:schemeClr val="bg1"/>
                </a:solidFill>
                <a:effectLst>
                  <a:outerShdw blurRad="38100" dist="38100" dir="2700000" algn="tl">
                    <a:srgbClr val="000000">
                      <a:alpha val="43137"/>
                    </a:srgbClr>
                  </a:outerShdw>
                </a:effectLst>
                <a:latin typeface="Courier" pitchFamily="49" charset="0"/>
              </a:rPr>
              <a:t>SQL&gt; ALTER INDEX &lt;</a:t>
            </a:r>
            <a:r>
              <a:rPr lang="en-US" b="1" dirty="0" err="1">
                <a:solidFill>
                  <a:schemeClr val="bg1"/>
                </a:solidFill>
                <a:effectLst>
                  <a:outerShdw blurRad="38100" dist="38100" dir="2700000" algn="tl">
                    <a:srgbClr val="000000">
                      <a:alpha val="43137"/>
                    </a:srgbClr>
                  </a:outerShdw>
                </a:effectLst>
                <a:latin typeface="Courier" pitchFamily="49" charset="0"/>
              </a:rPr>
              <a:t>index_name</a:t>
            </a:r>
            <a:r>
              <a:rPr lang="en-US" b="1" dirty="0">
                <a:solidFill>
                  <a:schemeClr val="bg1"/>
                </a:solidFill>
                <a:effectLst>
                  <a:outerShdw blurRad="38100" dist="38100" dir="2700000" algn="tl">
                    <a:srgbClr val="000000">
                      <a:alpha val="43137"/>
                    </a:srgbClr>
                  </a:outerShdw>
                </a:effectLst>
                <a:latin typeface="Courier" pitchFamily="49" charset="0"/>
              </a:rPr>
              <a:t>&gt; </a:t>
            </a:r>
            <a:r>
              <a:rPr lang="en-US" b="1" dirty="0">
                <a:solidFill>
                  <a:srgbClr val="92D050"/>
                </a:solidFill>
                <a:effectLst>
                  <a:outerShdw blurRad="38100" dist="38100" dir="2700000" algn="tl">
                    <a:srgbClr val="000000">
                      <a:alpha val="43137"/>
                    </a:srgbClr>
                  </a:outerShdw>
                </a:effectLst>
                <a:latin typeface="Courier" pitchFamily="49" charset="0"/>
              </a:rPr>
              <a:t>REBUILD ONLINE</a:t>
            </a:r>
            <a:r>
              <a:rPr lang="en-US" b="1" dirty="0">
                <a:solidFill>
                  <a:schemeClr val="bg1"/>
                </a:solidFill>
                <a:effectLst>
                  <a:outerShdw blurRad="38100" dist="38100" dir="2700000" algn="tl">
                    <a:srgbClr val="000000">
                      <a:alpha val="43137"/>
                    </a:srgbClr>
                  </a:outerShdw>
                </a:effectLst>
                <a:latin typeface="Courier" pitchFamily="49" charset="0"/>
              </a:rPr>
              <a:t>;</a:t>
            </a:r>
            <a:endParaRPr lang="en-US" b="1" dirty="0">
              <a:solidFill>
                <a:srgbClr val="92D050"/>
              </a:solidFill>
              <a:effectLst>
                <a:outerShdw blurRad="38100" dist="38100" dir="2700000" algn="tl">
                  <a:srgbClr val="000000">
                    <a:alpha val="43137"/>
                  </a:srgbClr>
                </a:outerShdw>
              </a:effectLst>
              <a:latin typeface="Courier" pitchFamily="49" charset="0"/>
            </a:endParaRPr>
          </a:p>
        </p:txBody>
      </p:sp>
      <p:sp>
        <p:nvSpPr>
          <p:cNvPr id="7" name="Rectangle 6"/>
          <p:cNvSpPr/>
          <p:nvPr/>
        </p:nvSpPr>
        <p:spPr>
          <a:xfrm>
            <a:off x="728612" y="4502236"/>
            <a:ext cx="8261478" cy="395869"/>
          </a:xfrm>
          <a:prstGeom prst="rect">
            <a:avLst/>
          </a:prstGeom>
          <a:solidFill>
            <a:schemeClr val="tx1"/>
          </a:solidFill>
          <a:ln w="25400">
            <a:solidFill>
              <a:schemeClr val="accent4"/>
            </a:solidFill>
          </a:ln>
        </p:spPr>
        <p:txBody>
          <a:bodyPr wrap="square" tIns="72000">
            <a:spAutoFit/>
          </a:bodyPr>
          <a:lstStyle/>
          <a:p>
            <a:r>
              <a:rPr lang="en-US" b="1" dirty="0">
                <a:solidFill>
                  <a:schemeClr val="bg1"/>
                </a:solidFill>
                <a:effectLst>
                  <a:outerShdw blurRad="38100" dist="38100" dir="2700000" algn="tl">
                    <a:srgbClr val="000000">
                      <a:alpha val="43137"/>
                    </a:srgbClr>
                  </a:outerShdw>
                </a:effectLst>
                <a:latin typeface="Courier" pitchFamily="49" charset="0"/>
              </a:rPr>
              <a:t>SQL&gt; RECOVER AUTOMATIC STANDBY DATABASE </a:t>
            </a:r>
            <a:r>
              <a:rPr lang="en-US" b="1" dirty="0">
                <a:solidFill>
                  <a:srgbClr val="92D050"/>
                </a:solidFill>
                <a:effectLst>
                  <a:outerShdw blurRad="38100" dist="38100" dir="2700000" algn="tl">
                    <a:srgbClr val="000000">
                      <a:alpha val="43137"/>
                    </a:srgbClr>
                  </a:outerShdw>
                </a:effectLst>
                <a:latin typeface="Courier" pitchFamily="49" charset="0"/>
              </a:rPr>
              <a:t>ALLOW 1 CORRUPTION</a:t>
            </a:r>
            <a:r>
              <a:rPr lang="en-US" b="1" dirty="0" smtClean="0">
                <a:solidFill>
                  <a:schemeClr val="bg1"/>
                </a:solidFill>
                <a:effectLst>
                  <a:outerShdw blurRad="38100" dist="38100" dir="2700000" algn="tl">
                    <a:srgbClr val="000000">
                      <a:alpha val="43137"/>
                    </a:srgbClr>
                  </a:outerShdw>
                </a:effectLst>
                <a:latin typeface="Courier" pitchFamily="49" charset="0"/>
              </a:rPr>
              <a:t>;</a:t>
            </a:r>
            <a:endParaRPr lang="en-US" b="1" dirty="0">
              <a:solidFill>
                <a:schemeClr val="bg1"/>
              </a:solidFill>
              <a:effectLst>
                <a:outerShdw blurRad="38100" dist="38100" dir="2700000" algn="tl">
                  <a:srgbClr val="000000">
                    <a:alpha val="43137"/>
                  </a:srgbClr>
                </a:outerShdw>
              </a:effectLst>
              <a:latin typeface="Courier" pitchFamily="49" charset="0"/>
            </a:endParaRPr>
          </a:p>
        </p:txBody>
      </p:sp>
    </p:spTree>
    <p:extLst>
      <p:ext uri="{BB962C8B-B14F-4D97-AF65-F5344CB8AC3E}">
        <p14:creationId xmlns:p14="http://schemas.microsoft.com/office/powerpoint/2010/main" val="2603788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Debriefing</a:t>
            </a:r>
            <a:endParaRPr lang="en-GB" dirty="0"/>
          </a:p>
        </p:txBody>
      </p:sp>
      <p:sp>
        <p:nvSpPr>
          <p:cNvPr id="3" name="Content Placeholder 2"/>
          <p:cNvSpPr>
            <a:spLocks noGrp="1"/>
          </p:cNvSpPr>
          <p:nvPr>
            <p:ph idx="1"/>
          </p:nvPr>
        </p:nvSpPr>
        <p:spPr/>
        <p:txBody>
          <a:bodyPr>
            <a:normAutofit/>
          </a:bodyPr>
          <a:lstStyle/>
          <a:p>
            <a:r>
              <a:rPr lang="en-US" dirty="0" smtClean="0"/>
              <a:t>Do we understand the root cause?</a:t>
            </a:r>
          </a:p>
          <a:p>
            <a:pPr lvl="1"/>
            <a:r>
              <a:rPr lang="en-US" dirty="0" smtClean="0"/>
              <a:t>Oracle bug or storage issue?</a:t>
            </a:r>
          </a:p>
          <a:p>
            <a:pPr lvl="1"/>
            <a:endParaRPr lang="en-US" dirty="0" smtClean="0"/>
          </a:p>
          <a:p>
            <a:r>
              <a:rPr lang="en-US" dirty="0" smtClean="0"/>
              <a:t>Suspect: storage configuration change </a:t>
            </a:r>
          </a:p>
          <a:p>
            <a:pPr lvl="1"/>
            <a:r>
              <a:rPr lang="en-US" dirty="0" smtClean="0"/>
              <a:t>Change was reverted</a:t>
            </a:r>
          </a:p>
          <a:p>
            <a:pPr lvl="1"/>
            <a:r>
              <a:rPr lang="en-US" dirty="0" smtClean="0"/>
              <a:t>Lost write didn’t reappear</a:t>
            </a:r>
          </a:p>
          <a:p>
            <a:pPr lvl="2"/>
            <a:endParaRPr lang="en-US" dirty="0"/>
          </a:p>
          <a:p>
            <a:r>
              <a:rPr lang="en-US" dirty="0" smtClean="0"/>
              <a:t>What can we do to protect the DB</a:t>
            </a:r>
          </a:p>
          <a:p>
            <a:pPr lvl="1"/>
            <a:r>
              <a:rPr lang="en-US" dirty="0" smtClean="0"/>
              <a:t>What about Oracle recommendations?</a:t>
            </a:r>
            <a:endParaRPr lang="en-US" dirty="0"/>
          </a:p>
          <a:p>
            <a:endParaRPr lang="en-US" b="1" dirty="0" smtClean="0">
              <a:solidFill>
                <a:schemeClr val="accent5"/>
              </a:solidFill>
              <a:latin typeface="Courier New" panose="02070309020205020404" pitchFamily="49" charset="0"/>
              <a:cs typeface="Courier New" panose="02070309020205020404" pitchFamily="49" charset="0"/>
            </a:endParaRPr>
          </a:p>
          <a:p>
            <a:endParaRPr lang="en-US" b="1" dirty="0" smtClean="0">
              <a:solidFill>
                <a:schemeClr val="accent5"/>
              </a:solidFill>
              <a:latin typeface="Courier New" panose="02070309020205020404" pitchFamily="49" charset="0"/>
              <a:cs typeface="Courier New" panose="02070309020205020404" pitchFamily="49" charset="0"/>
            </a:endParaRPr>
          </a:p>
          <a:p>
            <a:pPr marL="448056" lvl="1" indent="0">
              <a:buNone/>
            </a:pPr>
            <a:endParaRPr lang="en-US" b="1" dirty="0">
              <a:solidFill>
                <a:schemeClr val="accent5"/>
              </a:solidFill>
              <a:latin typeface="Courier New" panose="02070309020205020404" pitchFamily="49" charset="0"/>
              <a:cs typeface="Courier New" panose="02070309020205020404" pitchFamily="49" charset="0"/>
            </a:endParaRPr>
          </a:p>
          <a:p>
            <a:pPr marL="448056" lvl="1" indent="0">
              <a:buNone/>
            </a:pPr>
            <a:endParaRPr lang="en-US" dirty="0" smtClean="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16</a:t>
            </a:fld>
            <a:endParaRPr lang="en-US" dirty="0"/>
          </a:p>
        </p:txBody>
      </p:sp>
    </p:spTree>
    <p:extLst>
      <p:ext uri="{BB962C8B-B14F-4D97-AF65-F5344CB8AC3E}">
        <p14:creationId xmlns:p14="http://schemas.microsoft.com/office/powerpoint/2010/main" val="353193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Oracle Best Practices</a:t>
            </a:r>
            <a:endParaRPr lang="en-US" dirty="0"/>
          </a:p>
        </p:txBody>
      </p:sp>
      <p:sp>
        <p:nvSpPr>
          <p:cNvPr id="3" name="Content Placeholder 2"/>
          <p:cNvSpPr>
            <a:spLocks noGrp="1"/>
          </p:cNvSpPr>
          <p:nvPr>
            <p:ph idx="1"/>
          </p:nvPr>
        </p:nvSpPr>
        <p:spPr>
          <a:xfrm>
            <a:off x="0" y="1121655"/>
            <a:ext cx="9144000" cy="4888872"/>
          </a:xfrm>
        </p:spPr>
        <p:txBody>
          <a:bodyPr>
            <a:normAutofit lnSpcReduction="10000"/>
          </a:bodyPr>
          <a:lstStyle/>
          <a:p>
            <a:pPr lvl="1"/>
            <a:r>
              <a:rPr lang="en-US" dirty="0" smtClean="0"/>
              <a:t>Set at Primary </a:t>
            </a:r>
            <a:r>
              <a:rPr lang="en-US" dirty="0"/>
              <a:t>Database:</a:t>
            </a:r>
          </a:p>
          <a:p>
            <a:pPr lvl="2"/>
            <a:r>
              <a:rPr lang="en-US" dirty="0"/>
              <a:t>DB_BLOCK_CHECKSUM=FULL</a:t>
            </a:r>
          </a:p>
          <a:p>
            <a:pPr lvl="2"/>
            <a:r>
              <a:rPr lang="en-US" dirty="0"/>
              <a:t>DB_BLOCK_CHECKING=FULL or MEDIUM</a:t>
            </a:r>
          </a:p>
          <a:p>
            <a:pPr lvl="2"/>
            <a:r>
              <a:rPr lang="en-US" dirty="0" smtClean="0">
                <a:solidFill>
                  <a:srgbClr val="FF0000"/>
                </a:solidFill>
              </a:rPr>
              <a:t>DB_LOST_WRITE_PROTECT=TYPICAL</a:t>
            </a:r>
            <a:endParaRPr lang="en-US" dirty="0">
              <a:solidFill>
                <a:srgbClr val="FF0000"/>
              </a:solidFill>
            </a:endParaRPr>
          </a:p>
          <a:p>
            <a:pPr lvl="1"/>
            <a:endParaRPr lang="en-US" b="1" i="1" dirty="0" smtClean="0"/>
          </a:p>
          <a:p>
            <a:pPr lvl="1"/>
            <a:r>
              <a:rPr lang="en-US" dirty="0" smtClean="0"/>
              <a:t>Use </a:t>
            </a:r>
            <a:r>
              <a:rPr lang="en-US" dirty="0" smtClean="0">
                <a:solidFill>
                  <a:srgbClr val="FF0000"/>
                </a:solidFill>
              </a:rPr>
              <a:t>Data </a:t>
            </a:r>
            <a:r>
              <a:rPr lang="en-US" dirty="0">
                <a:solidFill>
                  <a:srgbClr val="FF0000"/>
                </a:solidFill>
              </a:rPr>
              <a:t>Guard </a:t>
            </a:r>
            <a:r>
              <a:rPr lang="en-US" dirty="0" smtClean="0"/>
              <a:t>and set:</a:t>
            </a:r>
            <a:endParaRPr lang="en-US" dirty="0"/>
          </a:p>
          <a:p>
            <a:pPr lvl="2"/>
            <a:r>
              <a:rPr lang="en-US" dirty="0"/>
              <a:t>DB_BLOCK_CHECKSUM=FULL</a:t>
            </a:r>
          </a:p>
          <a:p>
            <a:pPr lvl="2"/>
            <a:r>
              <a:rPr lang="en-US" dirty="0"/>
              <a:t>DB_BLOCK_CHECKING=FULL or MEDIUM</a:t>
            </a:r>
          </a:p>
          <a:p>
            <a:pPr lvl="2"/>
            <a:r>
              <a:rPr lang="en-US" dirty="0" smtClean="0">
                <a:solidFill>
                  <a:schemeClr val="tx2"/>
                </a:solidFill>
              </a:rPr>
              <a:t>DB_LOST_WRITE_PROTECT=TYPICAL</a:t>
            </a:r>
          </a:p>
          <a:p>
            <a:pPr lvl="1"/>
            <a:endParaRPr lang="en-US" dirty="0">
              <a:solidFill>
                <a:schemeClr val="tx2"/>
              </a:solidFill>
            </a:endParaRPr>
          </a:p>
          <a:p>
            <a:pPr lvl="1"/>
            <a:r>
              <a:rPr lang="en-US" dirty="0" smtClean="0">
                <a:solidFill>
                  <a:schemeClr val="tx2"/>
                </a:solidFill>
              </a:rPr>
              <a:t>Note: There is overhead when using these parameters</a:t>
            </a:r>
          </a:p>
          <a:p>
            <a:pPr marL="749808" lvl="2" indent="0">
              <a:buNone/>
            </a:pPr>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17</a:t>
            </a:fld>
            <a:endParaRPr lang="en-US" dirty="0"/>
          </a:p>
        </p:txBody>
      </p:sp>
      <p:pic>
        <p:nvPicPr>
          <p:cNvPr id="1031" name="Picture 7" descr="C:\mblaszcz private\PRESENTATIONS MAIN\aaa UKOUG 2013\pics\panurgy-icon-protection.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10316" y="94702"/>
            <a:ext cx="1855344" cy="169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598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DB_LOST_WRITE_PROTECT</a:t>
            </a:r>
            <a:endParaRPr lang="en-GB" dirty="0"/>
          </a:p>
        </p:txBody>
      </p:sp>
      <p:sp>
        <p:nvSpPr>
          <p:cNvPr id="3" name="Content Placeholder 2"/>
          <p:cNvSpPr>
            <a:spLocks noGrp="1"/>
          </p:cNvSpPr>
          <p:nvPr>
            <p:ph idx="1"/>
          </p:nvPr>
        </p:nvSpPr>
        <p:spPr>
          <a:xfrm>
            <a:off x="162961" y="1121655"/>
            <a:ext cx="8981039" cy="4888872"/>
          </a:xfrm>
        </p:spPr>
        <p:txBody>
          <a:bodyPr>
            <a:normAutofit/>
          </a:bodyPr>
          <a:lstStyle/>
          <a:p>
            <a:r>
              <a:rPr lang="en-US" dirty="0" smtClean="0"/>
              <a:t>11g new feature</a:t>
            </a:r>
          </a:p>
          <a:p>
            <a:pPr lvl="1"/>
            <a:r>
              <a:rPr lang="en-US" dirty="0" smtClean="0"/>
              <a:t>Recommended value: ‘TYPICAL’, default is ‘NONE’</a:t>
            </a:r>
          </a:p>
          <a:p>
            <a:r>
              <a:rPr lang="en-US" dirty="0" smtClean="0"/>
              <a:t>On primary: </a:t>
            </a:r>
          </a:p>
          <a:p>
            <a:pPr lvl="1"/>
            <a:r>
              <a:rPr lang="en-US" dirty="0" smtClean="0"/>
              <a:t>Physical read to buffer cache causes the generation of a </a:t>
            </a:r>
            <a:r>
              <a:rPr lang="en-US" dirty="0"/>
              <a:t>redo </a:t>
            </a:r>
            <a:r>
              <a:rPr lang="en-US" dirty="0" smtClean="0"/>
              <a:t>entry called </a:t>
            </a:r>
            <a:r>
              <a:rPr lang="en-US" dirty="0"/>
              <a:t>block read redo (BRR</a:t>
            </a:r>
            <a:r>
              <a:rPr lang="en-US" dirty="0" smtClean="0"/>
              <a:t>)</a:t>
            </a:r>
          </a:p>
          <a:p>
            <a:r>
              <a:rPr lang="en-US" dirty="0" smtClean="0"/>
              <a:t>On Standby:</a:t>
            </a:r>
          </a:p>
          <a:p>
            <a:pPr lvl="1"/>
            <a:r>
              <a:rPr lang="en-US" dirty="0" smtClean="0"/>
              <a:t>Recovery checks blocks referred in </a:t>
            </a:r>
            <a:r>
              <a:rPr lang="en-US" dirty="0"/>
              <a:t>BRR for lost writes</a:t>
            </a:r>
          </a:p>
          <a:p>
            <a:r>
              <a:rPr lang="en-US" dirty="0" smtClean="0"/>
              <a:t>This </a:t>
            </a:r>
            <a:r>
              <a:rPr lang="en-US" dirty="0"/>
              <a:t>is actually </a:t>
            </a:r>
            <a:r>
              <a:rPr lang="en-US" dirty="0" smtClean="0"/>
              <a:t>a </a:t>
            </a:r>
            <a:r>
              <a:rPr lang="en-US" dirty="0" smtClean="0">
                <a:solidFill>
                  <a:srgbClr val="FF0000"/>
                </a:solidFill>
              </a:rPr>
              <a:t>reactive</a:t>
            </a:r>
            <a:r>
              <a:rPr lang="en-US" dirty="0" smtClean="0"/>
              <a:t> </a:t>
            </a:r>
            <a:r>
              <a:rPr lang="en-US" dirty="0" smtClean="0">
                <a:solidFill>
                  <a:srgbClr val="FF0000"/>
                </a:solidFill>
              </a:rPr>
              <a:t>detection </a:t>
            </a:r>
            <a:r>
              <a:rPr lang="en-US" dirty="0"/>
              <a:t>mechanism</a:t>
            </a:r>
          </a:p>
          <a:p>
            <a:pPr marL="562356" lvl="1" indent="0">
              <a:buNone/>
            </a:pP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18</a:t>
            </a:fld>
            <a:endParaRPr lang="en-US" dirty="0"/>
          </a:p>
        </p:txBody>
      </p:sp>
    </p:spTree>
    <p:extLst>
      <p:ext uri="{BB962C8B-B14F-4D97-AF65-F5344CB8AC3E}">
        <p14:creationId xmlns:p14="http://schemas.microsoft.com/office/powerpoint/2010/main" val="2550427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Additional Effects</a:t>
            </a:r>
            <a:endParaRPr lang="en-GB" dirty="0"/>
          </a:p>
        </p:txBody>
      </p:sp>
      <p:sp>
        <p:nvSpPr>
          <p:cNvPr id="3" name="Content Placeholder 2"/>
          <p:cNvSpPr>
            <a:spLocks noGrp="1"/>
          </p:cNvSpPr>
          <p:nvPr>
            <p:ph idx="1"/>
          </p:nvPr>
        </p:nvSpPr>
        <p:spPr>
          <a:xfrm>
            <a:off x="162961" y="1121655"/>
            <a:ext cx="8981039" cy="4888872"/>
          </a:xfrm>
        </p:spPr>
        <p:txBody>
          <a:bodyPr>
            <a:normAutofit fontScale="92500" lnSpcReduction="20000"/>
          </a:bodyPr>
          <a:lstStyle/>
          <a:p>
            <a:r>
              <a:rPr lang="en-GB" dirty="0" smtClean="0"/>
              <a:t>Setting </a:t>
            </a:r>
            <a:r>
              <a:rPr lang="en-GB" dirty="0" err="1" smtClean="0"/>
              <a:t>db_lost_write</a:t>
            </a:r>
            <a:r>
              <a:rPr lang="en-GB" dirty="0" err="1"/>
              <a:t>_</a:t>
            </a:r>
            <a:r>
              <a:rPr lang="en-GB" dirty="0" err="1" smtClean="0"/>
              <a:t>protect</a:t>
            </a:r>
            <a:r>
              <a:rPr lang="en-GB" dirty="0" smtClean="0"/>
              <a:t>=‘typical’ also means</a:t>
            </a:r>
          </a:p>
          <a:p>
            <a:endParaRPr lang="en-GB" dirty="0" smtClean="0"/>
          </a:p>
          <a:p>
            <a:r>
              <a:rPr lang="en-GB" dirty="0" smtClean="0"/>
              <a:t>Lost write error: </a:t>
            </a:r>
          </a:p>
          <a:p>
            <a:pPr lvl="1"/>
            <a:r>
              <a:rPr lang="en-GB" dirty="0" smtClean="0"/>
              <a:t>instead of ORA-600 </a:t>
            </a:r>
            <a:r>
              <a:rPr lang="en-GB" dirty="0"/>
              <a:t>[3020</a:t>
            </a:r>
            <a:r>
              <a:rPr lang="en-GB" dirty="0" smtClean="0"/>
              <a:t>] </a:t>
            </a:r>
          </a:p>
          <a:p>
            <a:pPr lvl="1"/>
            <a:r>
              <a:rPr lang="en-US" dirty="0"/>
              <a:t>ORA-00752: recovery detected a lost write of a data block</a:t>
            </a:r>
          </a:p>
          <a:p>
            <a:pPr lvl="1"/>
            <a:r>
              <a:rPr lang="en-US" dirty="0" smtClean="0"/>
              <a:t>In general: additional useful information in systems’ logs</a:t>
            </a:r>
          </a:p>
          <a:p>
            <a:pPr lvl="1"/>
            <a:endParaRPr lang="en-US" dirty="0" smtClean="0"/>
          </a:p>
          <a:p>
            <a:r>
              <a:rPr lang="en-GB" dirty="0" smtClean="0"/>
              <a:t>Yet another source of redo</a:t>
            </a:r>
          </a:p>
          <a:p>
            <a:pPr lvl="1"/>
            <a:r>
              <a:rPr lang="en-GB" dirty="0" smtClean="0"/>
              <a:t>Redo log entries for commit-time block cleanout</a:t>
            </a:r>
          </a:p>
          <a:p>
            <a:pPr lvl="1"/>
            <a:r>
              <a:rPr lang="en-GB" dirty="0" smtClean="0"/>
              <a:t>“_</a:t>
            </a:r>
            <a:r>
              <a:rPr lang="en-GB" dirty="0" err="1" smtClean="0"/>
              <a:t>log_committime_block_cleanout</a:t>
            </a:r>
            <a:r>
              <a:rPr lang="en-GB" dirty="0" smtClean="0"/>
              <a:t>” = TRUE (needs instance restart)</a:t>
            </a:r>
          </a:p>
          <a:p>
            <a:pPr lvl="1"/>
            <a:r>
              <a:rPr lang="en-US" dirty="0" smtClean="0"/>
              <a:t>This is desirable in a Data Guard environment</a:t>
            </a:r>
          </a:p>
        </p:txBody>
      </p:sp>
      <p:sp>
        <p:nvSpPr>
          <p:cNvPr id="4" name="Slide Number Placeholder 3"/>
          <p:cNvSpPr>
            <a:spLocks noGrp="1"/>
          </p:cNvSpPr>
          <p:nvPr>
            <p:ph type="sldNum" sz="quarter" idx="4"/>
          </p:nvPr>
        </p:nvSpPr>
        <p:spPr/>
        <p:txBody>
          <a:bodyPr/>
          <a:lstStyle/>
          <a:p>
            <a:fld id="{17918391-D411-FE40-AAD7-861AE5233E0E}" type="slidenum">
              <a:rPr lang="en-US" smtClean="0"/>
              <a:pPr/>
              <a:t>19</a:t>
            </a:fld>
            <a:endParaRPr lang="en-US" dirty="0"/>
          </a:p>
        </p:txBody>
      </p:sp>
    </p:spTree>
    <p:extLst>
      <p:ext uri="{BB962C8B-B14F-4D97-AF65-F5344CB8AC3E}">
        <p14:creationId xmlns:p14="http://schemas.microsoft.com/office/powerpoint/2010/main" val="1049628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Lost Writes, a DBA’s Nightmare?</a:t>
            </a:r>
            <a:endParaRPr lang="en-GB" dirty="0"/>
          </a:p>
        </p:txBody>
      </p:sp>
      <p:sp>
        <p:nvSpPr>
          <p:cNvPr id="3" name="Footer Placeholder 2"/>
          <p:cNvSpPr>
            <a:spLocks noGrp="1"/>
          </p:cNvSpPr>
          <p:nvPr>
            <p:ph type="ftr" sz="quarter" idx="3"/>
          </p:nvPr>
        </p:nvSpPr>
        <p:spPr/>
        <p:txBody>
          <a:bodyPr/>
          <a:lstStyle/>
          <a:p>
            <a:r>
              <a:rPr lang="en-US" dirty="0" smtClean="0"/>
              <a:t>UKOUG 2013 Technology Conference </a:t>
            </a:r>
            <a:endParaRPr lang="en-US" dirty="0"/>
          </a:p>
        </p:txBody>
      </p:sp>
      <p:sp>
        <p:nvSpPr>
          <p:cNvPr id="4" name="Text Placeholder 3"/>
          <p:cNvSpPr>
            <a:spLocks noGrp="1"/>
          </p:cNvSpPr>
          <p:nvPr>
            <p:ph type="body" idx="10"/>
          </p:nvPr>
        </p:nvSpPr>
        <p:spPr/>
        <p:txBody>
          <a:bodyPr/>
          <a:lstStyle/>
          <a:p>
            <a:r>
              <a:rPr lang="en-US" dirty="0" smtClean="0"/>
              <a:t>Luca Canali – CERN</a:t>
            </a:r>
          </a:p>
          <a:p>
            <a:r>
              <a:rPr lang="en-US" dirty="0" smtClean="0"/>
              <a:t>Marcin Blaszczyk - CERN</a:t>
            </a:r>
            <a:endParaRPr lang="en-GB" dirty="0"/>
          </a:p>
        </p:txBody>
      </p:sp>
    </p:spTree>
    <p:extLst>
      <p:ext uri="{BB962C8B-B14F-4D97-AF65-F5344CB8AC3E}">
        <p14:creationId xmlns:p14="http://schemas.microsoft.com/office/powerpoint/2010/main" val="3551336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Outline</a:t>
            </a:r>
            <a:endParaRPr lang="en-GB" dirty="0"/>
          </a:p>
        </p:txBody>
      </p:sp>
      <p:sp>
        <p:nvSpPr>
          <p:cNvPr id="6" name="Content Placeholder 5"/>
          <p:cNvSpPr>
            <a:spLocks noGrp="1"/>
          </p:cNvSpPr>
          <p:nvPr>
            <p:ph idx="1"/>
          </p:nvPr>
        </p:nvSpPr>
        <p:spPr/>
        <p:txBody>
          <a:bodyPr>
            <a:normAutofit/>
          </a:bodyPr>
          <a:lstStyle/>
          <a:p>
            <a:r>
              <a:rPr lang="en-US" dirty="0">
                <a:solidFill>
                  <a:schemeClr val="accent2"/>
                </a:solidFill>
              </a:rPr>
              <a:t>CERN &amp; Oracle Databases</a:t>
            </a:r>
          </a:p>
          <a:p>
            <a:r>
              <a:rPr lang="en-US" dirty="0">
                <a:solidFill>
                  <a:schemeClr val="accent2"/>
                </a:solidFill>
              </a:rPr>
              <a:t>Lost write overview</a:t>
            </a:r>
          </a:p>
          <a:p>
            <a:r>
              <a:rPr lang="en-US" dirty="0">
                <a:solidFill>
                  <a:schemeClr val="accent2"/>
                </a:solidFill>
              </a:rPr>
              <a:t>Lost write in real life</a:t>
            </a:r>
          </a:p>
          <a:p>
            <a:r>
              <a:rPr lang="en-US" dirty="0"/>
              <a:t>Testing  Lost writes</a:t>
            </a:r>
          </a:p>
          <a:p>
            <a:r>
              <a:rPr lang="en-US" dirty="0">
                <a:solidFill>
                  <a:schemeClr val="accent2"/>
                </a:solidFill>
              </a:rPr>
              <a:t>Lessons Learned</a:t>
            </a:r>
          </a:p>
          <a:p>
            <a:endParaRPr lang="en-US" dirty="0">
              <a:solidFill>
                <a:schemeClr val="accent1"/>
              </a:solidFill>
            </a:endParaRPr>
          </a:p>
        </p:txBody>
      </p:sp>
      <p:sp>
        <p:nvSpPr>
          <p:cNvPr id="4" name="Slide Number Placeholder 3"/>
          <p:cNvSpPr>
            <a:spLocks noGrp="1"/>
          </p:cNvSpPr>
          <p:nvPr>
            <p:ph type="sldNum" sz="quarter" idx="4"/>
          </p:nvPr>
        </p:nvSpPr>
        <p:spPr/>
        <p:txBody>
          <a:bodyPr/>
          <a:lstStyle/>
          <a:p>
            <a:fld id="{17918391-D411-FE40-AAD7-861AE5233E0E}" type="slidenum">
              <a:rPr lang="en-US" smtClean="0"/>
              <a:pPr/>
              <a:t>20</a:t>
            </a:fld>
            <a:endParaRPr lang="en-US" dirty="0"/>
          </a:p>
        </p:txBody>
      </p:sp>
    </p:spTree>
    <p:extLst>
      <p:ext uri="{BB962C8B-B14F-4D97-AF65-F5344CB8AC3E}">
        <p14:creationId xmlns:p14="http://schemas.microsoft.com/office/powerpoint/2010/main" val="1142433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Why Testing Lost Writes?</a:t>
            </a:r>
            <a:endParaRPr lang="en-GB" dirty="0"/>
          </a:p>
        </p:txBody>
      </p:sp>
      <p:sp>
        <p:nvSpPr>
          <p:cNvPr id="6" name="Content Placeholder 5"/>
          <p:cNvSpPr>
            <a:spLocks noGrp="1"/>
          </p:cNvSpPr>
          <p:nvPr>
            <p:ph idx="1"/>
          </p:nvPr>
        </p:nvSpPr>
        <p:spPr/>
        <p:txBody>
          <a:bodyPr>
            <a:normAutofit/>
          </a:bodyPr>
          <a:lstStyle/>
          <a:p>
            <a:r>
              <a:rPr lang="en-US" dirty="0" smtClean="0"/>
              <a:t>Validate as a failure scenario, training</a:t>
            </a:r>
          </a:p>
          <a:p>
            <a:pPr lvl="2"/>
            <a:r>
              <a:rPr lang="en-US" dirty="0" smtClean="0"/>
              <a:t>Lost write can cause </a:t>
            </a:r>
            <a:r>
              <a:rPr lang="en-US" dirty="0" smtClean="0">
                <a:solidFill>
                  <a:srgbClr val="FF0000"/>
                </a:solidFill>
              </a:rPr>
              <a:t>quite complex recovery </a:t>
            </a:r>
          </a:p>
          <a:p>
            <a:pPr lvl="2"/>
            <a:r>
              <a:rPr lang="en-US" dirty="0" smtClean="0"/>
              <a:t>Investigating </a:t>
            </a:r>
            <a:r>
              <a:rPr lang="en-US" dirty="0"/>
              <a:t>is difficult and time </a:t>
            </a:r>
            <a:r>
              <a:rPr lang="en-US" dirty="0" smtClean="0"/>
              <a:t>consuming</a:t>
            </a:r>
          </a:p>
          <a:p>
            <a:pPr lvl="1"/>
            <a:endParaRPr lang="en-US" dirty="0" smtClean="0"/>
          </a:p>
          <a:p>
            <a:r>
              <a:rPr lang="en-US" dirty="0" smtClean="0"/>
              <a:t>What to test?</a:t>
            </a:r>
          </a:p>
          <a:p>
            <a:pPr lvl="1"/>
            <a:r>
              <a:rPr lang="en-US" dirty="0" smtClean="0"/>
              <a:t>Artificially introduce a lost write </a:t>
            </a:r>
          </a:p>
          <a:p>
            <a:pPr lvl="1"/>
            <a:r>
              <a:rPr lang="en-US" dirty="0" smtClean="0"/>
              <a:t>Observe how the system reacts</a:t>
            </a:r>
          </a:p>
          <a:p>
            <a:pPr lvl="1"/>
            <a:r>
              <a:rPr lang="en-US" dirty="0" smtClean="0"/>
              <a:t>Practice analysis of the issue</a:t>
            </a:r>
          </a:p>
          <a:p>
            <a:pPr lvl="1"/>
            <a:r>
              <a:rPr lang="en-US" dirty="0" smtClean="0"/>
              <a:t>Practice solutions and workarounds</a:t>
            </a:r>
          </a:p>
          <a:p>
            <a:pPr marL="749808" lvl="2" indent="0">
              <a:buNone/>
            </a:pPr>
            <a:endParaRPr lang="en-US" dirty="0"/>
          </a:p>
          <a:p>
            <a:pPr lvl="2"/>
            <a:endParaRPr lang="en-US" dirty="0" smtClean="0"/>
          </a:p>
          <a:p>
            <a:pPr marL="448056" lvl="1" indent="0">
              <a:buNone/>
            </a:pPr>
            <a:endParaRPr lang="en-US" dirty="0" smtClean="0"/>
          </a:p>
          <a:p>
            <a:pPr lvl="2"/>
            <a:endParaRPr lang="en-US" dirty="0" smtClean="0"/>
          </a:p>
          <a:p>
            <a:pPr lvl="1"/>
            <a:endParaRPr lang="en-US" dirty="0" smtClean="0"/>
          </a:p>
          <a:p>
            <a:pPr lvl="1"/>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21</a:t>
            </a:fld>
            <a:endParaRPr lang="en-US" dirty="0"/>
          </a:p>
        </p:txBody>
      </p:sp>
    </p:spTree>
    <p:extLst>
      <p:ext uri="{BB962C8B-B14F-4D97-AF65-F5344CB8AC3E}">
        <p14:creationId xmlns:p14="http://schemas.microsoft.com/office/powerpoint/2010/main" val="1888277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on Reproducing LW</a:t>
            </a:r>
            <a:endParaRPr lang="en-GB" dirty="0"/>
          </a:p>
        </p:txBody>
      </p:sp>
      <p:sp>
        <p:nvSpPr>
          <p:cNvPr id="3" name="Content Placeholder 2"/>
          <p:cNvSpPr>
            <a:spLocks noGrp="1"/>
          </p:cNvSpPr>
          <p:nvPr>
            <p:ph idx="1"/>
          </p:nvPr>
        </p:nvSpPr>
        <p:spPr/>
        <p:txBody>
          <a:bodyPr>
            <a:normAutofit/>
          </a:bodyPr>
          <a:lstStyle/>
          <a:p>
            <a:r>
              <a:rPr lang="en-US" dirty="0" smtClean="0"/>
              <a:t>Read/Write a single block from Oracle data files:</a:t>
            </a:r>
            <a:endParaRPr lang="en-US" dirty="0"/>
          </a:p>
          <a:p>
            <a:pPr lvl="1"/>
            <a:r>
              <a:rPr lang="en-GB" dirty="0" err="1" smtClean="0">
                <a:solidFill>
                  <a:srgbClr val="FF0000"/>
                </a:solidFill>
              </a:rPr>
              <a:t>Filesystem</a:t>
            </a:r>
            <a:r>
              <a:rPr lang="en-GB" dirty="0" smtClean="0">
                <a:solidFill>
                  <a:srgbClr val="FF0000"/>
                </a:solidFill>
              </a:rPr>
              <a:t>: </a:t>
            </a:r>
            <a:r>
              <a:rPr lang="en-GB" dirty="0" smtClean="0"/>
              <a:t>example for block number 132</a:t>
            </a:r>
          </a:p>
          <a:p>
            <a:pPr lvl="2"/>
            <a:r>
              <a:rPr lang="en-US" dirty="0" smtClean="0"/>
              <a:t>Read</a:t>
            </a:r>
            <a:endParaRPr lang="en-GB" dirty="0" smtClean="0"/>
          </a:p>
          <a:p>
            <a:pPr lvl="2"/>
            <a:endParaRPr lang="en-GB" dirty="0" smtClean="0"/>
          </a:p>
          <a:p>
            <a:pPr lvl="2"/>
            <a:endParaRPr lang="en-GB" dirty="0" smtClean="0"/>
          </a:p>
          <a:p>
            <a:pPr lvl="2"/>
            <a:r>
              <a:rPr lang="en-US" dirty="0" smtClean="0"/>
              <a:t>Write</a:t>
            </a:r>
            <a:endParaRPr lang="en-GB" dirty="0" smtClean="0"/>
          </a:p>
          <a:p>
            <a:pPr lvl="1"/>
            <a:endParaRPr lang="en-GB" dirty="0" smtClean="0"/>
          </a:p>
          <a:p>
            <a:pPr lvl="1"/>
            <a:endParaRPr lang="en-GB" sz="2600" b="1" dirty="0" smtClean="0">
              <a:solidFill>
                <a:schemeClr val="accent5"/>
              </a:solidFill>
              <a:latin typeface="Courier New" panose="02070309020205020404" pitchFamily="49" charset="0"/>
              <a:cs typeface="Courier New" panose="02070309020205020404" pitchFamily="49" charset="0"/>
            </a:endParaRPr>
          </a:p>
          <a:p>
            <a:pPr marL="36576" indent="0">
              <a:buNone/>
            </a:pPr>
            <a:endParaRPr lang="en-GB" sz="2600" b="1" dirty="0" smtClean="0">
              <a:solidFill>
                <a:schemeClr val="accent5"/>
              </a:solidFill>
              <a:latin typeface="Courier New" panose="02070309020205020404" pitchFamily="49" charset="0"/>
              <a:cs typeface="Courier New" panose="02070309020205020404" pitchFamily="49" charset="0"/>
            </a:endParaRPr>
          </a:p>
          <a:p>
            <a:pPr marL="36576" indent="0">
              <a:buNone/>
            </a:pPr>
            <a:endParaRPr lang="en-US" sz="2600" b="1" dirty="0">
              <a:solidFill>
                <a:schemeClr val="accent5"/>
              </a:solidFill>
              <a:latin typeface="Courier New" panose="02070309020205020404" pitchFamily="49" charset="0"/>
              <a:cs typeface="Courier New" panose="02070309020205020404" pitchFamily="49" charset="0"/>
            </a:endParaRPr>
          </a:p>
          <a:p>
            <a:pPr marL="36576" indent="0">
              <a:buNone/>
            </a:pPr>
            <a:endParaRPr lang="en-US" sz="2600" b="1" dirty="0" smtClean="0">
              <a:solidFill>
                <a:schemeClr val="accent5"/>
              </a:solidFill>
              <a:latin typeface="Courier New" panose="02070309020205020404" pitchFamily="49" charset="0"/>
              <a:cs typeface="Courier New" panose="02070309020205020404" pitchFamily="49" charset="0"/>
            </a:endParaRPr>
          </a:p>
          <a:p>
            <a:pPr marL="36576" indent="0">
              <a:buNone/>
            </a:pPr>
            <a:endParaRPr lang="en-GB" sz="2600" b="1" dirty="0">
              <a:solidFill>
                <a:schemeClr val="accent5"/>
              </a:solidFill>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4"/>
          </p:nvPr>
        </p:nvSpPr>
        <p:spPr/>
        <p:txBody>
          <a:bodyPr/>
          <a:lstStyle/>
          <a:p>
            <a:fld id="{17918391-D411-FE40-AAD7-861AE5233E0E}" type="slidenum">
              <a:rPr lang="en-US" smtClean="0"/>
              <a:pPr/>
              <a:t>22</a:t>
            </a:fld>
            <a:endParaRPr lang="en-US" dirty="0"/>
          </a:p>
        </p:txBody>
      </p:sp>
      <p:sp>
        <p:nvSpPr>
          <p:cNvPr id="7" name="Rectangle 6"/>
          <p:cNvSpPr/>
          <p:nvPr/>
        </p:nvSpPr>
        <p:spPr>
          <a:xfrm>
            <a:off x="1326742" y="2723037"/>
            <a:ext cx="6207611" cy="672867"/>
          </a:xfrm>
          <a:prstGeom prst="rect">
            <a:avLst/>
          </a:prstGeom>
          <a:solidFill>
            <a:schemeClr val="tx1"/>
          </a:solidFill>
          <a:ln w="25400">
            <a:solidFill>
              <a:schemeClr val="accent4"/>
            </a:solidFill>
          </a:ln>
        </p:spPr>
        <p:txBody>
          <a:bodyPr wrap="square" tIns="72000">
            <a:spAutoFit/>
          </a:bodyPr>
          <a:lstStyle/>
          <a:p>
            <a:r>
              <a:rPr lang="en-US" b="1" dirty="0" err="1">
                <a:solidFill>
                  <a:srgbClr val="92D050"/>
                </a:solidFill>
                <a:effectLst>
                  <a:outerShdw blurRad="38100" dist="38100" dir="2700000" algn="tl">
                    <a:srgbClr val="000000">
                      <a:alpha val="43137"/>
                    </a:srgbClr>
                  </a:outerShdw>
                </a:effectLst>
                <a:latin typeface="Courier" pitchFamily="49" charset="0"/>
              </a:rPr>
              <a:t>dd</a:t>
            </a:r>
            <a:r>
              <a:rPr lang="en-US" b="1" dirty="0">
                <a:solidFill>
                  <a:schemeClr val="bg1"/>
                </a:solidFill>
                <a:effectLst>
                  <a:outerShdw blurRad="38100" dist="38100" dir="2700000" algn="tl">
                    <a:srgbClr val="000000">
                      <a:alpha val="43137"/>
                    </a:srgbClr>
                  </a:outerShdw>
                </a:effectLst>
                <a:latin typeface="Courier" pitchFamily="49" charset="0"/>
              </a:rPr>
              <a:t> if=</a:t>
            </a:r>
            <a:r>
              <a:rPr lang="en-US" b="1" dirty="0" err="1">
                <a:solidFill>
                  <a:schemeClr val="bg1"/>
                </a:solidFill>
                <a:effectLst>
                  <a:outerShdw blurRad="38100" dist="38100" dir="2700000" algn="tl">
                    <a:srgbClr val="000000">
                      <a:alpha val="43137"/>
                    </a:srgbClr>
                  </a:outerShdw>
                </a:effectLst>
                <a:latin typeface="Courier" pitchFamily="49" charset="0"/>
              </a:rPr>
              <a:t>testlostwritetbs.dbf</a:t>
            </a:r>
            <a:r>
              <a:rPr lang="en-US" b="1" dirty="0">
                <a:solidFill>
                  <a:schemeClr val="bg1"/>
                </a:solidFill>
                <a:effectLst>
                  <a:outerShdw blurRad="38100" dist="38100" dir="2700000" algn="tl">
                    <a:srgbClr val="000000">
                      <a:alpha val="43137"/>
                    </a:srgbClr>
                  </a:outerShdw>
                </a:effectLst>
                <a:latin typeface="Courier" pitchFamily="49" charset="0"/>
              </a:rPr>
              <a:t> </a:t>
            </a:r>
            <a:r>
              <a:rPr lang="en-US" b="1" dirty="0" err="1">
                <a:solidFill>
                  <a:schemeClr val="bg1"/>
                </a:solidFill>
                <a:effectLst>
                  <a:outerShdw blurRad="38100" dist="38100" dir="2700000" algn="tl">
                    <a:srgbClr val="000000">
                      <a:alpha val="43137"/>
                    </a:srgbClr>
                  </a:outerShdw>
                </a:effectLst>
                <a:latin typeface="Courier" pitchFamily="49" charset="0"/>
              </a:rPr>
              <a:t>bs</a:t>
            </a:r>
            <a:r>
              <a:rPr lang="en-US" b="1" dirty="0">
                <a:solidFill>
                  <a:schemeClr val="bg1"/>
                </a:solidFill>
                <a:effectLst>
                  <a:outerShdw blurRad="38100" dist="38100" dir="2700000" algn="tl">
                    <a:srgbClr val="000000">
                      <a:alpha val="43137"/>
                    </a:srgbClr>
                  </a:outerShdw>
                </a:effectLst>
                <a:latin typeface="Courier" pitchFamily="49" charset="0"/>
              </a:rPr>
              <a:t>=8192 count=1 skip=132 </a:t>
            </a:r>
            <a:r>
              <a:rPr lang="en-US" b="1" dirty="0" smtClean="0">
                <a:solidFill>
                  <a:schemeClr val="bg1"/>
                </a:solidFill>
                <a:effectLst>
                  <a:outerShdw blurRad="38100" dist="38100" dir="2700000" algn="tl">
                    <a:srgbClr val="000000">
                      <a:alpha val="43137"/>
                    </a:srgbClr>
                  </a:outerShdw>
                </a:effectLst>
                <a:latin typeface="Courier" pitchFamily="49" charset="0"/>
              </a:rPr>
              <a:t>of=blk132.dmp</a:t>
            </a:r>
            <a:endParaRPr lang="en-US" b="1" dirty="0">
              <a:solidFill>
                <a:srgbClr val="92D050"/>
              </a:solidFill>
              <a:effectLst>
                <a:outerShdw blurRad="38100" dist="38100" dir="2700000" algn="tl">
                  <a:srgbClr val="000000">
                    <a:alpha val="43137"/>
                  </a:srgbClr>
                </a:outerShdw>
              </a:effectLst>
              <a:latin typeface="Courier" pitchFamily="49" charset="0"/>
            </a:endParaRPr>
          </a:p>
        </p:txBody>
      </p:sp>
      <p:sp>
        <p:nvSpPr>
          <p:cNvPr id="8" name="Rectangle 7"/>
          <p:cNvSpPr/>
          <p:nvPr/>
        </p:nvSpPr>
        <p:spPr>
          <a:xfrm>
            <a:off x="1326743" y="3959860"/>
            <a:ext cx="6207610" cy="672867"/>
          </a:xfrm>
          <a:prstGeom prst="rect">
            <a:avLst/>
          </a:prstGeom>
          <a:solidFill>
            <a:schemeClr val="tx1"/>
          </a:solidFill>
          <a:ln w="25400">
            <a:solidFill>
              <a:schemeClr val="accent4"/>
            </a:solidFill>
          </a:ln>
        </p:spPr>
        <p:txBody>
          <a:bodyPr wrap="square" tIns="72000">
            <a:spAutoFit/>
          </a:bodyPr>
          <a:lstStyle/>
          <a:p>
            <a:r>
              <a:rPr lang="en-US" b="1" dirty="0" err="1" smtClean="0">
                <a:solidFill>
                  <a:srgbClr val="92D050"/>
                </a:solidFill>
                <a:effectLst>
                  <a:outerShdw blurRad="38100" dist="38100" dir="2700000" algn="tl">
                    <a:srgbClr val="000000">
                      <a:alpha val="43137"/>
                    </a:srgbClr>
                  </a:outerShdw>
                </a:effectLst>
                <a:latin typeface="Courier" pitchFamily="49" charset="0"/>
              </a:rPr>
              <a:t>dd</a:t>
            </a:r>
            <a:r>
              <a:rPr lang="en-US" b="1" dirty="0" smtClean="0">
                <a:solidFill>
                  <a:srgbClr val="92D050"/>
                </a:solidFill>
                <a:effectLst>
                  <a:outerShdw blurRad="38100" dist="38100" dir="2700000" algn="tl">
                    <a:srgbClr val="000000">
                      <a:alpha val="43137"/>
                    </a:srgbClr>
                  </a:outerShdw>
                </a:effectLst>
                <a:latin typeface="Courier" pitchFamily="49" charset="0"/>
              </a:rPr>
              <a:t> </a:t>
            </a:r>
            <a:r>
              <a:rPr lang="en-US" b="1" dirty="0">
                <a:solidFill>
                  <a:schemeClr val="bg1"/>
                </a:solidFill>
                <a:effectLst>
                  <a:outerShdw blurRad="38100" dist="38100" dir="2700000" algn="tl">
                    <a:srgbClr val="000000">
                      <a:alpha val="43137"/>
                    </a:srgbClr>
                  </a:outerShdw>
                </a:effectLst>
                <a:latin typeface="Courier" pitchFamily="49" charset="0"/>
              </a:rPr>
              <a:t>of=</a:t>
            </a:r>
            <a:r>
              <a:rPr lang="en-US" b="1" dirty="0" err="1">
                <a:solidFill>
                  <a:schemeClr val="bg1"/>
                </a:solidFill>
                <a:effectLst>
                  <a:outerShdw blurRad="38100" dist="38100" dir="2700000" algn="tl">
                    <a:srgbClr val="000000">
                      <a:alpha val="43137"/>
                    </a:srgbClr>
                  </a:outerShdw>
                </a:effectLst>
                <a:latin typeface="Courier" pitchFamily="49" charset="0"/>
              </a:rPr>
              <a:t>testlostwritetbs.dbf</a:t>
            </a:r>
            <a:r>
              <a:rPr lang="en-US" b="1" dirty="0">
                <a:solidFill>
                  <a:schemeClr val="bg1"/>
                </a:solidFill>
                <a:effectLst>
                  <a:outerShdw blurRad="38100" dist="38100" dir="2700000" algn="tl">
                    <a:srgbClr val="000000">
                      <a:alpha val="43137"/>
                    </a:srgbClr>
                  </a:outerShdw>
                </a:effectLst>
                <a:latin typeface="Courier" pitchFamily="49" charset="0"/>
              </a:rPr>
              <a:t> </a:t>
            </a:r>
            <a:r>
              <a:rPr lang="en-US" b="1" dirty="0" err="1">
                <a:solidFill>
                  <a:schemeClr val="bg1"/>
                </a:solidFill>
                <a:effectLst>
                  <a:outerShdw blurRad="38100" dist="38100" dir="2700000" algn="tl">
                    <a:srgbClr val="000000">
                      <a:alpha val="43137"/>
                    </a:srgbClr>
                  </a:outerShdw>
                </a:effectLst>
                <a:latin typeface="Courier" pitchFamily="49" charset="0"/>
              </a:rPr>
              <a:t>bs</a:t>
            </a:r>
            <a:r>
              <a:rPr lang="en-US" b="1" dirty="0">
                <a:solidFill>
                  <a:schemeClr val="bg1"/>
                </a:solidFill>
                <a:effectLst>
                  <a:outerShdw blurRad="38100" dist="38100" dir="2700000" algn="tl">
                    <a:srgbClr val="000000">
                      <a:alpha val="43137"/>
                    </a:srgbClr>
                  </a:outerShdw>
                </a:effectLst>
                <a:latin typeface="Courier" pitchFamily="49" charset="0"/>
              </a:rPr>
              <a:t>=8192 count=1 seek=132 if=blk132.dmp </a:t>
            </a:r>
            <a:r>
              <a:rPr lang="en-US" b="1" dirty="0" err="1">
                <a:solidFill>
                  <a:schemeClr val="bg1"/>
                </a:solidFill>
                <a:effectLst>
                  <a:outerShdw blurRad="38100" dist="38100" dir="2700000" algn="tl">
                    <a:srgbClr val="000000">
                      <a:alpha val="43137"/>
                    </a:srgbClr>
                  </a:outerShdw>
                </a:effectLst>
                <a:latin typeface="Courier" pitchFamily="49" charset="0"/>
              </a:rPr>
              <a:t>conv</a:t>
            </a:r>
            <a:r>
              <a:rPr lang="en-US" b="1" dirty="0">
                <a:solidFill>
                  <a:schemeClr val="bg1"/>
                </a:solidFill>
                <a:effectLst>
                  <a:outerShdw blurRad="38100" dist="38100" dir="2700000" algn="tl">
                    <a:srgbClr val="000000">
                      <a:alpha val="43137"/>
                    </a:srgbClr>
                  </a:outerShdw>
                </a:effectLst>
                <a:latin typeface="Courier" pitchFamily="49" charset="0"/>
              </a:rPr>
              <a:t>=</a:t>
            </a:r>
            <a:r>
              <a:rPr lang="en-US" b="1" dirty="0" err="1">
                <a:solidFill>
                  <a:schemeClr val="bg1"/>
                </a:solidFill>
                <a:effectLst>
                  <a:outerShdw blurRad="38100" dist="38100" dir="2700000" algn="tl">
                    <a:srgbClr val="000000">
                      <a:alpha val="43137"/>
                    </a:srgbClr>
                  </a:outerShdw>
                </a:effectLst>
                <a:latin typeface="Courier" pitchFamily="49" charset="0"/>
              </a:rPr>
              <a:t>notrunc</a:t>
            </a:r>
            <a:endParaRPr lang="en-US" b="1" dirty="0">
              <a:solidFill>
                <a:srgbClr val="92D050"/>
              </a:solidFill>
              <a:effectLst>
                <a:outerShdw blurRad="38100" dist="38100" dir="2700000" algn="tl">
                  <a:srgbClr val="000000">
                    <a:alpha val="43137"/>
                  </a:srgbClr>
                </a:outerShdw>
              </a:effectLst>
              <a:latin typeface="Courier" pitchFamily="49" charset="0"/>
            </a:endParaRPr>
          </a:p>
        </p:txBody>
      </p:sp>
    </p:spTree>
    <p:extLst>
      <p:ext uri="{BB962C8B-B14F-4D97-AF65-F5344CB8AC3E}">
        <p14:creationId xmlns:p14="http://schemas.microsoft.com/office/powerpoint/2010/main" val="2026714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on Reproducing LW</a:t>
            </a:r>
            <a:endParaRPr lang="en-GB" dirty="0"/>
          </a:p>
        </p:txBody>
      </p:sp>
      <p:sp>
        <p:nvSpPr>
          <p:cNvPr id="3" name="Content Placeholder 2"/>
          <p:cNvSpPr>
            <a:spLocks noGrp="1"/>
          </p:cNvSpPr>
          <p:nvPr>
            <p:ph idx="1"/>
          </p:nvPr>
        </p:nvSpPr>
        <p:spPr>
          <a:xfrm>
            <a:off x="162961" y="1121655"/>
            <a:ext cx="8827129" cy="5084412"/>
          </a:xfrm>
        </p:spPr>
        <p:txBody>
          <a:bodyPr>
            <a:normAutofit/>
          </a:bodyPr>
          <a:lstStyle/>
          <a:p>
            <a:r>
              <a:rPr lang="en-US" dirty="0"/>
              <a:t>Read/Write a single block from Oracle data files:</a:t>
            </a:r>
          </a:p>
          <a:p>
            <a:pPr lvl="1"/>
            <a:r>
              <a:rPr lang="en-GB" dirty="0" smtClean="0">
                <a:solidFill>
                  <a:srgbClr val="FF0000"/>
                </a:solidFill>
              </a:rPr>
              <a:t>ASM:</a:t>
            </a:r>
            <a:r>
              <a:rPr lang="en-GB" dirty="0" smtClean="0"/>
              <a:t> example for block number 132</a:t>
            </a:r>
          </a:p>
          <a:p>
            <a:pPr lvl="2"/>
            <a:r>
              <a:rPr lang="en-US" dirty="0" smtClean="0"/>
              <a:t>Read</a:t>
            </a:r>
            <a:endParaRPr lang="en-GB" dirty="0" smtClean="0"/>
          </a:p>
          <a:p>
            <a:pPr lvl="2"/>
            <a:endParaRPr lang="en-GB" dirty="0" smtClean="0"/>
          </a:p>
          <a:p>
            <a:pPr lvl="2"/>
            <a:endParaRPr lang="en-GB" dirty="0" smtClean="0"/>
          </a:p>
          <a:p>
            <a:pPr lvl="2"/>
            <a:r>
              <a:rPr lang="en-US" dirty="0" smtClean="0"/>
              <a:t>Write</a:t>
            </a:r>
          </a:p>
          <a:p>
            <a:pPr lvl="2"/>
            <a:endParaRPr lang="en-US" dirty="0"/>
          </a:p>
          <a:p>
            <a:pPr lvl="2"/>
            <a:endParaRPr lang="en-US" dirty="0" smtClean="0"/>
          </a:p>
          <a:p>
            <a:pPr lvl="2"/>
            <a:endParaRPr lang="en-US" dirty="0" smtClean="0"/>
          </a:p>
          <a:p>
            <a:pPr lvl="2"/>
            <a:r>
              <a:rPr lang="en-GB" dirty="0" smtClean="0"/>
              <a:t>Note: </a:t>
            </a:r>
            <a:r>
              <a:rPr lang="en-GB" dirty="0" err="1" smtClean="0"/>
              <a:t>asmblk_edit</a:t>
            </a:r>
            <a:r>
              <a:rPr lang="en-GB" dirty="0" smtClean="0"/>
              <a:t> is based on DBMS_DISKGROUP</a:t>
            </a:r>
          </a:p>
          <a:p>
            <a:pPr lvl="2"/>
            <a:r>
              <a:rPr lang="en-GB" dirty="0" smtClean="0"/>
              <a:t>Download</a:t>
            </a:r>
            <a:r>
              <a:rPr lang="en-GB" dirty="0"/>
              <a:t>: http://cern.ch/canali/resources.htm</a:t>
            </a:r>
          </a:p>
          <a:p>
            <a:pPr lvl="2"/>
            <a:endParaRPr lang="en-GB" dirty="0" smtClean="0"/>
          </a:p>
          <a:p>
            <a:pPr lvl="1"/>
            <a:endParaRPr lang="en-GB" dirty="0" smtClean="0"/>
          </a:p>
          <a:p>
            <a:pPr lvl="1"/>
            <a:endParaRPr lang="en-GB" sz="2600" b="1" dirty="0" smtClean="0">
              <a:solidFill>
                <a:schemeClr val="accent5"/>
              </a:solidFill>
              <a:latin typeface="Courier New" panose="02070309020205020404" pitchFamily="49" charset="0"/>
              <a:cs typeface="Courier New" panose="02070309020205020404" pitchFamily="49" charset="0"/>
            </a:endParaRPr>
          </a:p>
          <a:p>
            <a:pPr marL="36576" indent="0">
              <a:buNone/>
            </a:pPr>
            <a:endParaRPr lang="en-GB" sz="2600" b="1" dirty="0" smtClean="0">
              <a:solidFill>
                <a:schemeClr val="accent5"/>
              </a:solidFill>
              <a:latin typeface="Courier New" panose="02070309020205020404" pitchFamily="49" charset="0"/>
              <a:cs typeface="Courier New" panose="02070309020205020404" pitchFamily="49" charset="0"/>
            </a:endParaRPr>
          </a:p>
          <a:p>
            <a:pPr marL="36576" indent="0">
              <a:buNone/>
            </a:pPr>
            <a:endParaRPr lang="en-US" sz="2600" b="1" dirty="0">
              <a:solidFill>
                <a:schemeClr val="accent5"/>
              </a:solidFill>
              <a:latin typeface="Courier New" panose="02070309020205020404" pitchFamily="49" charset="0"/>
              <a:cs typeface="Courier New" panose="02070309020205020404" pitchFamily="49" charset="0"/>
            </a:endParaRPr>
          </a:p>
          <a:p>
            <a:pPr marL="36576" indent="0">
              <a:buNone/>
            </a:pPr>
            <a:endParaRPr lang="en-US" sz="2600" b="1" dirty="0" smtClean="0">
              <a:solidFill>
                <a:schemeClr val="accent5"/>
              </a:solidFill>
              <a:latin typeface="Courier New" panose="02070309020205020404" pitchFamily="49" charset="0"/>
              <a:cs typeface="Courier New" panose="02070309020205020404" pitchFamily="49" charset="0"/>
            </a:endParaRPr>
          </a:p>
          <a:p>
            <a:pPr marL="36576" indent="0">
              <a:buNone/>
            </a:pPr>
            <a:endParaRPr lang="en-GB" sz="2600" b="1" dirty="0">
              <a:solidFill>
                <a:schemeClr val="accent5"/>
              </a:solidFill>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4"/>
          </p:nvPr>
        </p:nvSpPr>
        <p:spPr/>
        <p:txBody>
          <a:bodyPr/>
          <a:lstStyle/>
          <a:p>
            <a:fld id="{17918391-D411-FE40-AAD7-861AE5233E0E}" type="slidenum">
              <a:rPr lang="en-US" smtClean="0"/>
              <a:pPr/>
              <a:t>23</a:t>
            </a:fld>
            <a:endParaRPr lang="en-US" dirty="0"/>
          </a:p>
        </p:txBody>
      </p:sp>
      <p:sp>
        <p:nvSpPr>
          <p:cNvPr id="5" name="Content Placeholder 2"/>
          <p:cNvSpPr txBox="1">
            <a:spLocks/>
          </p:cNvSpPr>
          <p:nvPr/>
        </p:nvSpPr>
        <p:spPr>
          <a:xfrm>
            <a:off x="-256939" y="5776433"/>
            <a:ext cx="9317811" cy="341325"/>
          </a:xfrm>
          <a:prstGeom prst="rect">
            <a:avLst/>
          </a:prstGeom>
        </p:spPr>
        <p:txBody>
          <a:bodyPr vert="horz">
            <a:normAutofit fontScale="700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48056" lvl="1" indent="0">
              <a:buNone/>
            </a:pPr>
            <a:r>
              <a:rPr lang="en-US" sz="2800" dirty="0" smtClean="0"/>
              <a:t> </a:t>
            </a:r>
            <a:endParaRPr lang="en-US" dirty="0"/>
          </a:p>
        </p:txBody>
      </p:sp>
      <p:sp>
        <p:nvSpPr>
          <p:cNvPr id="9" name="Rectangle 8"/>
          <p:cNvSpPr/>
          <p:nvPr/>
        </p:nvSpPr>
        <p:spPr>
          <a:xfrm>
            <a:off x="1027757" y="2589835"/>
            <a:ext cx="7942432" cy="857533"/>
          </a:xfrm>
          <a:prstGeom prst="rect">
            <a:avLst/>
          </a:prstGeom>
          <a:solidFill>
            <a:schemeClr val="tx1"/>
          </a:solidFill>
          <a:ln w="25400">
            <a:solidFill>
              <a:schemeClr val="accent4"/>
            </a:solidFill>
          </a:ln>
        </p:spPr>
        <p:txBody>
          <a:bodyPr wrap="square" tIns="72000">
            <a:spAutoFit/>
          </a:bodyPr>
          <a:lstStyle/>
          <a:p>
            <a:r>
              <a:rPr lang="en-US" sz="1600" b="1" dirty="0">
                <a:solidFill>
                  <a:schemeClr val="bg1"/>
                </a:solidFill>
                <a:effectLst>
                  <a:outerShdw blurRad="38100" dist="38100" dir="2700000" algn="tl">
                    <a:srgbClr val="000000">
                      <a:alpha val="43137"/>
                    </a:srgbClr>
                  </a:outerShdw>
                </a:effectLst>
                <a:latin typeface="Courier" pitchFamily="49" charset="0"/>
              </a:rPr>
              <a:t>./</a:t>
            </a:r>
            <a:r>
              <a:rPr lang="en-US" sz="1600" b="1" dirty="0" err="1">
                <a:solidFill>
                  <a:srgbClr val="92D050"/>
                </a:solidFill>
                <a:effectLst>
                  <a:outerShdw blurRad="38100" dist="38100" dir="2700000" algn="tl">
                    <a:srgbClr val="000000">
                      <a:alpha val="43137"/>
                    </a:srgbClr>
                  </a:outerShdw>
                </a:effectLst>
                <a:latin typeface="Courier" pitchFamily="49" charset="0"/>
              </a:rPr>
              <a:t>asmblk_edit</a:t>
            </a:r>
            <a:r>
              <a:rPr lang="en-US" sz="1600" b="1" dirty="0">
                <a:solidFill>
                  <a:srgbClr val="92D050"/>
                </a:solidFill>
                <a:effectLst>
                  <a:outerShdw blurRad="38100" dist="38100" dir="2700000" algn="tl">
                    <a:srgbClr val="000000">
                      <a:alpha val="43137"/>
                    </a:srgbClr>
                  </a:outerShdw>
                </a:effectLst>
                <a:latin typeface="Courier" pitchFamily="49" charset="0"/>
              </a:rPr>
              <a:t> </a:t>
            </a:r>
            <a:r>
              <a:rPr lang="en-US" sz="1600" b="1" dirty="0">
                <a:solidFill>
                  <a:schemeClr val="bg1"/>
                </a:solidFill>
                <a:effectLst>
                  <a:outerShdw blurRad="38100" dist="38100" dir="2700000" algn="tl">
                    <a:srgbClr val="000000">
                      <a:alpha val="43137"/>
                    </a:srgbClr>
                  </a:outerShdw>
                </a:effectLst>
                <a:latin typeface="Courier" pitchFamily="49" charset="0"/>
              </a:rPr>
              <a:t>-r -s 132 </a:t>
            </a:r>
            <a:endParaRPr lang="en-US" sz="1600" b="1" dirty="0" smtClean="0">
              <a:solidFill>
                <a:schemeClr val="bg1"/>
              </a:solidFill>
              <a:effectLst>
                <a:outerShdw blurRad="38100" dist="38100" dir="2700000" algn="tl">
                  <a:srgbClr val="000000">
                    <a:alpha val="43137"/>
                  </a:srgbClr>
                </a:outerShdw>
              </a:effectLst>
              <a:latin typeface="Courier" pitchFamily="49" charset="0"/>
            </a:endParaRPr>
          </a:p>
          <a:p>
            <a:r>
              <a:rPr lang="en-US" sz="1600" b="1" dirty="0" smtClean="0">
                <a:solidFill>
                  <a:schemeClr val="bg1"/>
                </a:solidFill>
                <a:effectLst>
                  <a:outerShdw blurRad="38100" dist="38100" dir="2700000" algn="tl">
                    <a:srgbClr val="000000">
                      <a:alpha val="43137"/>
                    </a:srgbClr>
                  </a:outerShdw>
                </a:effectLst>
                <a:latin typeface="Courier" pitchFamily="49" charset="0"/>
              </a:rPr>
              <a:t>-</a:t>
            </a:r>
            <a:r>
              <a:rPr lang="en-US" sz="1600" b="1" dirty="0">
                <a:solidFill>
                  <a:schemeClr val="bg1"/>
                </a:solidFill>
                <a:effectLst>
                  <a:outerShdw blurRad="38100" dist="38100" dir="2700000" algn="tl">
                    <a:srgbClr val="000000">
                      <a:alpha val="43137"/>
                    </a:srgbClr>
                  </a:outerShdw>
                </a:effectLst>
                <a:latin typeface="Courier" pitchFamily="49" charset="0"/>
              </a:rPr>
              <a:t>a +TEST_DATADG1/test/</a:t>
            </a:r>
            <a:r>
              <a:rPr lang="en-US" sz="1600" b="1" dirty="0" err="1">
                <a:solidFill>
                  <a:schemeClr val="bg1"/>
                </a:solidFill>
                <a:effectLst>
                  <a:outerShdw blurRad="38100" dist="38100" dir="2700000" algn="tl">
                    <a:srgbClr val="000000">
                      <a:alpha val="43137"/>
                    </a:srgbClr>
                  </a:outerShdw>
                </a:effectLst>
                <a:latin typeface="Courier" pitchFamily="49" charset="0"/>
              </a:rPr>
              <a:t>datafile</a:t>
            </a:r>
            <a:r>
              <a:rPr lang="en-US" sz="1600" b="1" dirty="0">
                <a:solidFill>
                  <a:schemeClr val="bg1"/>
                </a:solidFill>
                <a:effectLst>
                  <a:outerShdw blurRad="38100" dist="38100" dir="2700000" algn="tl">
                    <a:srgbClr val="000000">
                      <a:alpha val="43137"/>
                    </a:srgbClr>
                  </a:outerShdw>
                </a:effectLst>
                <a:latin typeface="Courier" pitchFamily="49" charset="0"/>
              </a:rPr>
              <a:t>/testlostwritetbs.4138.831900273 </a:t>
            </a:r>
            <a:endParaRPr lang="en-US" sz="1600" b="1" dirty="0" smtClean="0">
              <a:solidFill>
                <a:schemeClr val="bg1"/>
              </a:solidFill>
              <a:effectLst>
                <a:outerShdw blurRad="38100" dist="38100" dir="2700000" algn="tl">
                  <a:srgbClr val="000000">
                    <a:alpha val="43137"/>
                  </a:srgbClr>
                </a:outerShdw>
              </a:effectLst>
              <a:latin typeface="Courier" pitchFamily="49" charset="0"/>
            </a:endParaRPr>
          </a:p>
          <a:p>
            <a:r>
              <a:rPr lang="en-US" sz="1600" b="1" dirty="0" smtClean="0">
                <a:solidFill>
                  <a:schemeClr val="bg1"/>
                </a:solidFill>
                <a:effectLst>
                  <a:outerShdw blurRad="38100" dist="38100" dir="2700000" algn="tl">
                    <a:srgbClr val="000000">
                      <a:alpha val="43137"/>
                    </a:srgbClr>
                  </a:outerShdw>
                </a:effectLst>
                <a:latin typeface="Courier" pitchFamily="49" charset="0"/>
              </a:rPr>
              <a:t>-</a:t>
            </a:r>
            <a:r>
              <a:rPr lang="en-US" sz="1600" b="1" dirty="0">
                <a:solidFill>
                  <a:schemeClr val="bg1"/>
                </a:solidFill>
                <a:effectLst>
                  <a:outerShdw blurRad="38100" dist="38100" dir="2700000" algn="tl">
                    <a:srgbClr val="000000">
                      <a:alpha val="43137"/>
                    </a:srgbClr>
                  </a:outerShdw>
                </a:effectLst>
                <a:latin typeface="Courier" pitchFamily="49" charset="0"/>
              </a:rPr>
              <a:t>f blk132.dmp</a:t>
            </a:r>
          </a:p>
        </p:txBody>
      </p:sp>
      <p:sp>
        <p:nvSpPr>
          <p:cNvPr id="10" name="Rectangle 9"/>
          <p:cNvSpPr/>
          <p:nvPr/>
        </p:nvSpPr>
        <p:spPr>
          <a:xfrm>
            <a:off x="1027756" y="3949685"/>
            <a:ext cx="7942434" cy="857533"/>
          </a:xfrm>
          <a:prstGeom prst="rect">
            <a:avLst/>
          </a:prstGeom>
          <a:solidFill>
            <a:schemeClr val="tx1"/>
          </a:solidFill>
          <a:ln w="25400">
            <a:solidFill>
              <a:schemeClr val="accent3"/>
            </a:solidFill>
          </a:ln>
        </p:spPr>
        <p:txBody>
          <a:bodyPr wrap="square" tIns="72000">
            <a:spAutoFit/>
          </a:bodyPr>
          <a:lstStyle/>
          <a:p>
            <a:r>
              <a:rPr lang="en-US" sz="1600" b="1" dirty="0">
                <a:solidFill>
                  <a:schemeClr val="bg1"/>
                </a:solidFill>
                <a:effectLst>
                  <a:outerShdw blurRad="38100" dist="38100" dir="2700000" algn="tl">
                    <a:srgbClr val="000000">
                      <a:alpha val="43137"/>
                    </a:srgbClr>
                  </a:outerShdw>
                </a:effectLst>
                <a:latin typeface="Courier" pitchFamily="49" charset="0"/>
              </a:rPr>
              <a:t>./</a:t>
            </a:r>
            <a:r>
              <a:rPr lang="en-US" sz="1600" b="1" dirty="0" err="1">
                <a:solidFill>
                  <a:srgbClr val="92D050"/>
                </a:solidFill>
                <a:effectLst>
                  <a:outerShdw blurRad="38100" dist="38100" dir="2700000" algn="tl">
                    <a:srgbClr val="000000">
                      <a:alpha val="43137"/>
                    </a:srgbClr>
                  </a:outerShdw>
                </a:effectLst>
                <a:latin typeface="Courier" pitchFamily="49" charset="0"/>
              </a:rPr>
              <a:t>asmblk_edit</a:t>
            </a:r>
            <a:r>
              <a:rPr lang="en-US" sz="1600" b="1" dirty="0">
                <a:solidFill>
                  <a:srgbClr val="92D050"/>
                </a:solidFill>
                <a:effectLst>
                  <a:outerShdw blurRad="38100" dist="38100" dir="2700000" algn="tl">
                    <a:srgbClr val="000000">
                      <a:alpha val="43137"/>
                    </a:srgbClr>
                  </a:outerShdw>
                </a:effectLst>
                <a:latin typeface="Courier" pitchFamily="49" charset="0"/>
              </a:rPr>
              <a:t> </a:t>
            </a:r>
            <a:r>
              <a:rPr lang="en-US" sz="1600" b="1" dirty="0">
                <a:solidFill>
                  <a:schemeClr val="bg1"/>
                </a:solidFill>
                <a:effectLst>
                  <a:outerShdw blurRad="38100" dist="38100" dir="2700000" algn="tl">
                    <a:srgbClr val="000000">
                      <a:alpha val="43137"/>
                    </a:srgbClr>
                  </a:outerShdw>
                </a:effectLst>
                <a:latin typeface="Courier" pitchFamily="49" charset="0"/>
              </a:rPr>
              <a:t>-w -s 132 </a:t>
            </a:r>
            <a:endParaRPr lang="en-US" sz="1600" b="1" dirty="0" smtClean="0">
              <a:solidFill>
                <a:schemeClr val="bg1"/>
              </a:solidFill>
              <a:effectLst>
                <a:outerShdw blurRad="38100" dist="38100" dir="2700000" algn="tl">
                  <a:srgbClr val="000000">
                    <a:alpha val="43137"/>
                  </a:srgbClr>
                </a:outerShdw>
              </a:effectLst>
              <a:latin typeface="Courier" pitchFamily="49" charset="0"/>
            </a:endParaRPr>
          </a:p>
          <a:p>
            <a:r>
              <a:rPr lang="en-US" sz="1600" b="1" dirty="0" smtClean="0">
                <a:solidFill>
                  <a:schemeClr val="bg1"/>
                </a:solidFill>
                <a:effectLst>
                  <a:outerShdw blurRad="38100" dist="38100" dir="2700000" algn="tl">
                    <a:srgbClr val="000000">
                      <a:alpha val="43137"/>
                    </a:srgbClr>
                  </a:outerShdw>
                </a:effectLst>
                <a:latin typeface="Courier" pitchFamily="49" charset="0"/>
              </a:rPr>
              <a:t>-a +TEST_DATADG1/test/</a:t>
            </a:r>
            <a:r>
              <a:rPr lang="en-US" sz="1600" b="1" dirty="0" err="1" smtClean="0">
                <a:solidFill>
                  <a:schemeClr val="bg1"/>
                </a:solidFill>
                <a:effectLst>
                  <a:outerShdw blurRad="38100" dist="38100" dir="2700000" algn="tl">
                    <a:srgbClr val="000000">
                      <a:alpha val="43137"/>
                    </a:srgbClr>
                  </a:outerShdw>
                </a:effectLst>
                <a:latin typeface="Courier" pitchFamily="49" charset="0"/>
              </a:rPr>
              <a:t>datafile</a:t>
            </a:r>
            <a:r>
              <a:rPr lang="en-US" sz="1600" b="1" dirty="0" smtClean="0">
                <a:solidFill>
                  <a:schemeClr val="bg1"/>
                </a:solidFill>
                <a:effectLst>
                  <a:outerShdw blurRad="38100" dist="38100" dir="2700000" algn="tl">
                    <a:srgbClr val="000000">
                      <a:alpha val="43137"/>
                    </a:srgbClr>
                  </a:outerShdw>
                </a:effectLst>
                <a:latin typeface="Courier" pitchFamily="49" charset="0"/>
              </a:rPr>
              <a:t>/testlostwritetbs.4138.831900273</a:t>
            </a:r>
          </a:p>
          <a:p>
            <a:r>
              <a:rPr lang="en-US" sz="1600" b="1" dirty="0" smtClean="0">
                <a:solidFill>
                  <a:schemeClr val="bg1"/>
                </a:solidFill>
                <a:effectLst>
                  <a:outerShdw blurRad="38100" dist="38100" dir="2700000" algn="tl">
                    <a:srgbClr val="000000">
                      <a:alpha val="43137"/>
                    </a:srgbClr>
                  </a:outerShdw>
                </a:effectLst>
                <a:latin typeface="Courier" pitchFamily="49" charset="0"/>
              </a:rPr>
              <a:t>-</a:t>
            </a:r>
            <a:r>
              <a:rPr lang="en-US" sz="1600" b="1" dirty="0">
                <a:solidFill>
                  <a:schemeClr val="bg1"/>
                </a:solidFill>
                <a:effectLst>
                  <a:outerShdw blurRad="38100" dist="38100" dir="2700000" algn="tl">
                    <a:srgbClr val="000000">
                      <a:alpha val="43137"/>
                    </a:srgbClr>
                  </a:outerShdw>
                </a:effectLst>
                <a:latin typeface="Courier" pitchFamily="49" charset="0"/>
              </a:rPr>
              <a:t>f blk132.dmp</a:t>
            </a:r>
          </a:p>
        </p:txBody>
      </p:sp>
    </p:spTree>
    <p:extLst>
      <p:ext uri="{BB962C8B-B14F-4D97-AF65-F5344CB8AC3E}">
        <p14:creationId xmlns:p14="http://schemas.microsoft.com/office/powerpoint/2010/main" val="4136812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51395" y="2010169"/>
            <a:ext cx="2643390" cy="1896813"/>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TESTLOSTWRITETBS</a:t>
            </a:r>
            <a:r>
              <a:rPr lang="en-US" dirty="0" smtClean="0"/>
              <a:t> </a:t>
            </a:r>
            <a:endParaRPr lang="en-GB" dirty="0"/>
          </a:p>
        </p:txBody>
      </p:sp>
      <p:sp>
        <p:nvSpPr>
          <p:cNvPr id="12" name="Rectangle 11"/>
          <p:cNvSpPr/>
          <p:nvPr/>
        </p:nvSpPr>
        <p:spPr>
          <a:xfrm>
            <a:off x="4092435" y="2423964"/>
            <a:ext cx="2146195" cy="33435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smtClean="0"/>
              <a:t>TESTLOSTWRITE</a:t>
            </a:r>
            <a:endParaRPr lang="en-GB" sz="1600" dirty="0"/>
          </a:p>
        </p:txBody>
      </p:sp>
      <p:cxnSp>
        <p:nvCxnSpPr>
          <p:cNvPr id="6" name="Straight Connector 5"/>
          <p:cNvCxnSpPr/>
          <p:nvPr/>
        </p:nvCxnSpPr>
        <p:spPr>
          <a:xfrm flipV="1">
            <a:off x="3109238" y="2010169"/>
            <a:ext cx="734600" cy="1132144"/>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109238" y="3756271"/>
            <a:ext cx="734600" cy="150711"/>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How to Generate a Lost Write</a:t>
            </a:r>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24</a:t>
            </a:fld>
            <a:endParaRPr lang="en-US" dirty="0"/>
          </a:p>
        </p:txBody>
      </p:sp>
      <p:sp>
        <p:nvSpPr>
          <p:cNvPr id="14" name="Rectangle 13"/>
          <p:cNvSpPr/>
          <p:nvPr/>
        </p:nvSpPr>
        <p:spPr>
          <a:xfrm>
            <a:off x="631496" y="4241998"/>
            <a:ext cx="8142210" cy="1888585"/>
          </a:xfrm>
          <a:prstGeom prst="rect">
            <a:avLst/>
          </a:prstGeom>
          <a:solidFill>
            <a:schemeClr val="tx1"/>
          </a:solidFill>
          <a:ln w="25400">
            <a:solidFill>
              <a:schemeClr val="accent4"/>
            </a:solidFill>
          </a:ln>
        </p:spPr>
        <p:txBody>
          <a:bodyPr wrap="square" tIns="72000">
            <a:spAutoFit/>
          </a:bodyPr>
          <a:lstStyle/>
          <a:p>
            <a:r>
              <a:rPr lang="en-US" sz="1150" b="1" dirty="0">
                <a:solidFill>
                  <a:schemeClr val="bg1"/>
                </a:solidFill>
                <a:effectLst>
                  <a:outerShdw blurRad="38100" dist="38100" dir="2700000" algn="tl">
                    <a:srgbClr val="000000">
                      <a:alpha val="43137"/>
                    </a:srgbClr>
                  </a:outerShdw>
                </a:effectLst>
                <a:latin typeface="Courier" pitchFamily="49" charset="0"/>
              </a:rPr>
              <a:t>SQL&gt; CREATE TABLESPACE </a:t>
            </a:r>
            <a:r>
              <a:rPr lang="en-US" sz="1150" b="1" dirty="0" err="1">
                <a:solidFill>
                  <a:schemeClr val="bg1"/>
                </a:solidFill>
                <a:effectLst>
                  <a:outerShdw blurRad="38100" dist="38100" dir="2700000" algn="tl">
                    <a:srgbClr val="000000">
                      <a:alpha val="43137"/>
                    </a:srgbClr>
                  </a:outerShdw>
                </a:effectLst>
                <a:latin typeface="Courier" pitchFamily="49" charset="0"/>
              </a:rPr>
              <a:t>testlostwritetbs</a:t>
            </a:r>
            <a:r>
              <a:rPr lang="en-US" sz="1150" b="1" dirty="0">
                <a:solidFill>
                  <a:schemeClr val="bg1"/>
                </a:solidFill>
                <a:effectLst>
                  <a:outerShdw blurRad="38100" dist="38100" dir="2700000" algn="tl">
                    <a:srgbClr val="000000">
                      <a:alpha val="43137"/>
                    </a:srgbClr>
                  </a:outerShdw>
                </a:effectLst>
                <a:latin typeface="Courier" pitchFamily="49" charset="0"/>
              </a:rPr>
              <a:t> DATAFILE SIZE 100M;</a:t>
            </a:r>
          </a:p>
          <a:p>
            <a:endParaRPr lang="en-US" sz="1150" b="1" dirty="0">
              <a:solidFill>
                <a:schemeClr val="bg1"/>
              </a:solidFill>
              <a:effectLst>
                <a:outerShdw blurRad="38100" dist="38100" dir="2700000" algn="tl">
                  <a:srgbClr val="000000">
                    <a:alpha val="43137"/>
                  </a:srgbClr>
                </a:outerShdw>
              </a:effectLst>
              <a:latin typeface="Courier" pitchFamily="49" charset="0"/>
            </a:endParaRPr>
          </a:p>
          <a:p>
            <a:r>
              <a:rPr lang="en-US" sz="1150" b="1" dirty="0">
                <a:solidFill>
                  <a:schemeClr val="bg1"/>
                </a:solidFill>
                <a:effectLst>
                  <a:outerShdw blurRad="38100" dist="38100" dir="2700000" algn="tl">
                    <a:srgbClr val="000000">
                      <a:alpha val="43137"/>
                    </a:srgbClr>
                  </a:outerShdw>
                </a:effectLst>
                <a:latin typeface="Courier" pitchFamily="49" charset="0"/>
              </a:rPr>
              <a:t>SQL&gt; CREATE TABLE </a:t>
            </a:r>
            <a:r>
              <a:rPr lang="en-US" sz="1150" b="1" dirty="0" err="1">
                <a:solidFill>
                  <a:schemeClr val="bg1"/>
                </a:solidFill>
                <a:effectLst>
                  <a:outerShdw blurRad="38100" dist="38100" dir="2700000" algn="tl">
                    <a:srgbClr val="000000">
                      <a:alpha val="43137"/>
                    </a:srgbClr>
                  </a:outerShdw>
                </a:effectLst>
                <a:latin typeface="Courier" pitchFamily="49" charset="0"/>
              </a:rPr>
              <a:t>testlostwrite</a:t>
            </a:r>
            <a:r>
              <a:rPr lang="en-US" sz="1150" b="1" dirty="0">
                <a:solidFill>
                  <a:schemeClr val="bg1"/>
                </a:solidFill>
                <a:effectLst>
                  <a:outerShdw blurRad="38100" dist="38100" dir="2700000" algn="tl">
                    <a:srgbClr val="000000">
                      <a:alpha val="43137"/>
                    </a:srgbClr>
                  </a:outerShdw>
                </a:effectLst>
                <a:latin typeface="Courier" pitchFamily="49" charset="0"/>
              </a:rPr>
              <a:t> (ID NUMBER, TEXTVAL VARCHAR2(100)) TABLESPACE </a:t>
            </a:r>
            <a:r>
              <a:rPr lang="en-US" sz="1150" b="1" dirty="0" err="1">
                <a:solidFill>
                  <a:schemeClr val="bg1"/>
                </a:solidFill>
                <a:effectLst>
                  <a:outerShdw blurRad="38100" dist="38100" dir="2700000" algn="tl">
                    <a:srgbClr val="000000">
                      <a:alpha val="43137"/>
                    </a:srgbClr>
                  </a:outerShdw>
                </a:effectLst>
                <a:latin typeface="Courier" pitchFamily="49" charset="0"/>
              </a:rPr>
              <a:t>testlostwritetbs</a:t>
            </a:r>
            <a:r>
              <a:rPr lang="en-US" sz="1150" b="1" dirty="0">
                <a:solidFill>
                  <a:schemeClr val="bg1"/>
                </a:solidFill>
                <a:effectLst>
                  <a:outerShdw blurRad="38100" dist="38100" dir="2700000" algn="tl">
                    <a:srgbClr val="000000">
                      <a:alpha val="43137"/>
                    </a:srgbClr>
                  </a:outerShdw>
                </a:effectLst>
                <a:latin typeface="Courier" pitchFamily="49" charset="0"/>
              </a:rPr>
              <a:t>;</a:t>
            </a:r>
          </a:p>
          <a:p>
            <a:endParaRPr lang="en-US" sz="1150" b="1" dirty="0">
              <a:solidFill>
                <a:schemeClr val="bg1"/>
              </a:solidFill>
              <a:effectLst>
                <a:outerShdw blurRad="38100" dist="38100" dir="2700000" algn="tl">
                  <a:srgbClr val="000000">
                    <a:alpha val="43137"/>
                  </a:srgbClr>
                </a:outerShdw>
              </a:effectLst>
              <a:latin typeface="Courier" pitchFamily="49" charset="0"/>
            </a:endParaRPr>
          </a:p>
          <a:p>
            <a:r>
              <a:rPr lang="en-US" sz="1150" b="1" dirty="0">
                <a:solidFill>
                  <a:schemeClr val="bg1"/>
                </a:solidFill>
                <a:effectLst>
                  <a:outerShdw blurRad="38100" dist="38100" dir="2700000" algn="tl">
                    <a:srgbClr val="000000">
                      <a:alpha val="43137"/>
                    </a:srgbClr>
                  </a:outerShdw>
                </a:effectLst>
                <a:latin typeface="Courier" pitchFamily="49" charset="0"/>
              </a:rPr>
              <a:t>SQL&gt; INSERT INTO </a:t>
            </a:r>
            <a:r>
              <a:rPr lang="en-US" sz="1150" b="1" dirty="0" err="1">
                <a:solidFill>
                  <a:schemeClr val="bg1"/>
                </a:solidFill>
                <a:effectLst>
                  <a:outerShdw blurRad="38100" dist="38100" dir="2700000" algn="tl">
                    <a:srgbClr val="000000">
                      <a:alpha val="43137"/>
                    </a:srgbClr>
                  </a:outerShdw>
                </a:effectLst>
                <a:latin typeface="Courier" pitchFamily="49" charset="0"/>
              </a:rPr>
              <a:t>testlostwrite</a:t>
            </a:r>
            <a:r>
              <a:rPr lang="en-US" sz="1150" b="1" dirty="0">
                <a:solidFill>
                  <a:schemeClr val="bg1"/>
                </a:solidFill>
                <a:effectLst>
                  <a:outerShdw blurRad="38100" dist="38100" dir="2700000" algn="tl">
                    <a:srgbClr val="000000">
                      <a:alpha val="43137"/>
                    </a:srgbClr>
                  </a:outerShdw>
                </a:effectLst>
                <a:latin typeface="Courier" pitchFamily="49" charset="0"/>
              </a:rPr>
              <a:t> VALUES(1,'AAA');</a:t>
            </a:r>
          </a:p>
          <a:p>
            <a:r>
              <a:rPr lang="en-US" sz="1150" b="1" dirty="0">
                <a:solidFill>
                  <a:schemeClr val="bg1"/>
                </a:solidFill>
                <a:effectLst>
                  <a:outerShdw blurRad="38100" dist="38100" dir="2700000" algn="tl">
                    <a:srgbClr val="000000">
                      <a:alpha val="43137"/>
                    </a:srgbClr>
                  </a:outerShdw>
                </a:effectLst>
                <a:latin typeface="Courier" pitchFamily="49" charset="0"/>
              </a:rPr>
              <a:t>SQL&gt; INSERT INTO </a:t>
            </a:r>
            <a:r>
              <a:rPr lang="en-US" sz="1150" b="1" dirty="0" err="1">
                <a:solidFill>
                  <a:schemeClr val="bg1"/>
                </a:solidFill>
                <a:effectLst>
                  <a:outerShdw blurRad="38100" dist="38100" dir="2700000" algn="tl">
                    <a:srgbClr val="000000">
                      <a:alpha val="43137"/>
                    </a:srgbClr>
                  </a:outerShdw>
                </a:effectLst>
                <a:latin typeface="Courier" pitchFamily="49" charset="0"/>
              </a:rPr>
              <a:t>testlostwrite</a:t>
            </a:r>
            <a:r>
              <a:rPr lang="en-US" sz="1150" b="1" dirty="0">
                <a:solidFill>
                  <a:schemeClr val="bg1"/>
                </a:solidFill>
                <a:effectLst>
                  <a:outerShdw blurRad="38100" dist="38100" dir="2700000" algn="tl">
                    <a:srgbClr val="000000">
                      <a:alpha val="43137"/>
                    </a:srgbClr>
                  </a:outerShdw>
                </a:effectLst>
                <a:latin typeface="Courier" pitchFamily="49" charset="0"/>
              </a:rPr>
              <a:t> VALUES(2,'BBB');</a:t>
            </a:r>
          </a:p>
          <a:p>
            <a:r>
              <a:rPr lang="en-US" sz="1150" b="1" dirty="0">
                <a:solidFill>
                  <a:schemeClr val="bg1"/>
                </a:solidFill>
                <a:effectLst>
                  <a:outerShdw blurRad="38100" dist="38100" dir="2700000" algn="tl">
                    <a:srgbClr val="000000">
                      <a:alpha val="43137"/>
                    </a:srgbClr>
                  </a:outerShdw>
                </a:effectLst>
                <a:latin typeface="Courier" pitchFamily="49" charset="0"/>
              </a:rPr>
              <a:t>SQL&gt; COMMIT</a:t>
            </a:r>
            <a:r>
              <a:rPr lang="en-US" sz="1150" b="1" dirty="0" smtClean="0">
                <a:solidFill>
                  <a:schemeClr val="bg1"/>
                </a:solidFill>
                <a:effectLst>
                  <a:outerShdw blurRad="38100" dist="38100" dir="2700000" algn="tl">
                    <a:srgbClr val="000000">
                      <a:alpha val="43137"/>
                    </a:srgbClr>
                  </a:outerShdw>
                </a:effectLst>
                <a:latin typeface="Courier" pitchFamily="49" charset="0"/>
              </a:rPr>
              <a:t>;</a:t>
            </a:r>
          </a:p>
          <a:p>
            <a:endParaRPr lang="en-US" sz="1150" b="1" dirty="0" smtClean="0">
              <a:solidFill>
                <a:schemeClr val="bg1"/>
              </a:solidFill>
              <a:effectLst>
                <a:outerShdw blurRad="38100" dist="38100" dir="2700000" algn="tl">
                  <a:srgbClr val="000000">
                    <a:alpha val="43137"/>
                  </a:srgbClr>
                </a:outerShdw>
              </a:effectLst>
              <a:latin typeface="Courier" pitchFamily="49" charset="0"/>
            </a:endParaRPr>
          </a:p>
          <a:p>
            <a:r>
              <a:rPr lang="en-US" sz="1150" b="1" dirty="0" smtClean="0">
                <a:solidFill>
                  <a:schemeClr val="bg1"/>
                </a:solidFill>
                <a:effectLst>
                  <a:outerShdw blurRad="38100" dist="38100" dir="2700000" algn="tl">
                    <a:srgbClr val="000000">
                      <a:alpha val="43137"/>
                    </a:srgbClr>
                  </a:outerShdw>
                </a:effectLst>
                <a:latin typeface="Courier" pitchFamily="49" charset="0"/>
              </a:rPr>
              <a:t>SQL</a:t>
            </a:r>
            <a:r>
              <a:rPr lang="en-US" sz="1150" b="1" dirty="0">
                <a:solidFill>
                  <a:schemeClr val="bg1"/>
                </a:solidFill>
                <a:effectLst>
                  <a:outerShdw blurRad="38100" dist="38100" dir="2700000" algn="tl">
                    <a:srgbClr val="000000">
                      <a:alpha val="43137"/>
                    </a:srgbClr>
                  </a:outerShdw>
                </a:effectLst>
                <a:latin typeface="Courier" pitchFamily="49" charset="0"/>
              </a:rPr>
              <a:t>&gt; CREATE </a:t>
            </a:r>
            <a:r>
              <a:rPr lang="en-US" sz="1150" b="1" dirty="0" smtClean="0">
                <a:solidFill>
                  <a:schemeClr val="bg1"/>
                </a:solidFill>
                <a:effectLst>
                  <a:outerShdw blurRad="38100" dist="38100" dir="2700000" algn="tl">
                    <a:srgbClr val="000000">
                      <a:alpha val="43137"/>
                    </a:srgbClr>
                  </a:outerShdw>
                </a:effectLst>
                <a:latin typeface="Courier" pitchFamily="49" charset="0"/>
              </a:rPr>
              <a:t>INDEX </a:t>
            </a:r>
            <a:r>
              <a:rPr lang="en-US" sz="1150" b="1" dirty="0" err="1" smtClean="0">
                <a:solidFill>
                  <a:schemeClr val="bg1"/>
                </a:solidFill>
                <a:effectLst>
                  <a:outerShdw blurRad="38100" dist="38100" dir="2700000" algn="tl">
                    <a:srgbClr val="000000">
                      <a:alpha val="43137"/>
                    </a:srgbClr>
                  </a:outerShdw>
                </a:effectLst>
                <a:latin typeface="Courier" pitchFamily="49" charset="0"/>
              </a:rPr>
              <a:t>testlostwrite_IDX</a:t>
            </a:r>
            <a:r>
              <a:rPr lang="en-US" sz="1150" b="1" dirty="0" smtClean="0">
                <a:solidFill>
                  <a:schemeClr val="bg1"/>
                </a:solidFill>
                <a:effectLst>
                  <a:outerShdw blurRad="38100" dist="38100" dir="2700000" algn="tl">
                    <a:srgbClr val="000000">
                      <a:alpha val="43137"/>
                    </a:srgbClr>
                  </a:outerShdw>
                </a:effectLst>
                <a:latin typeface="Courier" pitchFamily="49" charset="0"/>
              </a:rPr>
              <a:t> on </a:t>
            </a:r>
            <a:r>
              <a:rPr lang="en-US" sz="1150" b="1" dirty="0" err="1">
                <a:solidFill>
                  <a:schemeClr val="bg1"/>
                </a:solidFill>
                <a:effectLst>
                  <a:outerShdw blurRad="38100" dist="38100" dir="2700000" algn="tl">
                    <a:srgbClr val="000000">
                      <a:alpha val="43137"/>
                    </a:srgbClr>
                  </a:outerShdw>
                </a:effectLst>
                <a:latin typeface="Courier" pitchFamily="49" charset="0"/>
              </a:rPr>
              <a:t>testlostwrite</a:t>
            </a:r>
            <a:r>
              <a:rPr lang="en-US" sz="1150" b="1" dirty="0" smtClean="0">
                <a:solidFill>
                  <a:schemeClr val="bg1"/>
                </a:solidFill>
                <a:effectLst>
                  <a:outerShdw blurRad="38100" dist="38100" dir="2700000" algn="tl">
                    <a:srgbClr val="000000">
                      <a:alpha val="43137"/>
                    </a:srgbClr>
                  </a:outerShdw>
                </a:effectLst>
                <a:latin typeface="Courier" pitchFamily="49" charset="0"/>
              </a:rPr>
              <a:t> (id);</a:t>
            </a:r>
            <a:endParaRPr lang="en-US" sz="1150" b="1" dirty="0">
              <a:solidFill>
                <a:schemeClr val="bg1"/>
              </a:solidFill>
              <a:effectLst>
                <a:outerShdw blurRad="38100" dist="38100" dir="2700000" algn="tl">
                  <a:srgbClr val="000000">
                    <a:alpha val="43137"/>
                  </a:srgbClr>
                </a:outerShdw>
              </a:effectLst>
              <a:latin typeface="Courier" pitchFamily="49"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168447492"/>
              </p:ext>
            </p:extLst>
          </p:nvPr>
        </p:nvGraphicFramePr>
        <p:xfrm>
          <a:off x="4555933" y="2853557"/>
          <a:ext cx="1219200" cy="571500"/>
        </p:xfrm>
        <a:graphic>
          <a:graphicData uri="http://schemas.openxmlformats.org/drawingml/2006/table">
            <a:tbl>
              <a:tblPr firstRow="1" bandRow="1">
                <a:tableStyleId>{93296810-A885-4BE3-A3E7-6D5BEEA58F35}</a:tableStyleId>
              </a:tblPr>
              <a:tblGrid>
                <a:gridCol w="609600"/>
                <a:gridCol w="609600"/>
              </a:tblGrid>
              <a:tr h="190500">
                <a:tc>
                  <a:txBody>
                    <a:bodyPr/>
                    <a:lstStyle/>
                    <a:p>
                      <a:pPr algn="ctr" fontAlgn="b"/>
                      <a:r>
                        <a:rPr lang="en-GB" sz="1100" u="none" strike="noStrike" dirty="0">
                          <a:effectLst/>
                        </a:rPr>
                        <a:t>ID</a:t>
                      </a:r>
                      <a:endParaRPr lang="en-GB" sz="1100" b="1" i="0" u="none" strike="noStrike" dirty="0">
                        <a:solidFill>
                          <a:schemeClr val="tx1"/>
                        </a:solidFill>
                        <a:effectLst/>
                        <a:latin typeface="Calibri"/>
                      </a:endParaRPr>
                    </a:p>
                  </a:txBody>
                  <a:tcPr marL="9525" marR="9525" marT="9525" marB="0" anchor="b"/>
                </a:tc>
                <a:tc>
                  <a:txBody>
                    <a:bodyPr/>
                    <a:lstStyle/>
                    <a:p>
                      <a:pPr algn="ctr" fontAlgn="b"/>
                      <a:r>
                        <a:rPr lang="en-GB" sz="1100" u="none" strike="noStrike" dirty="0">
                          <a:effectLst/>
                        </a:rPr>
                        <a:t>VAL</a:t>
                      </a:r>
                      <a:endParaRPr lang="en-GB" sz="1100" b="1" i="0" u="none" strike="noStrike" dirty="0">
                        <a:solidFill>
                          <a:schemeClr val="tx1"/>
                        </a:solidFill>
                        <a:effectLst/>
                        <a:latin typeface="Calibri"/>
                      </a:endParaRPr>
                    </a:p>
                  </a:txBody>
                  <a:tcPr marL="9525" marR="9525" marT="9525" marB="0" anchor="b"/>
                </a:tc>
              </a:tr>
              <a:tr h="190500">
                <a:tc>
                  <a:txBody>
                    <a:bodyPr/>
                    <a:lstStyle/>
                    <a:p>
                      <a:pPr algn="ctr" fontAlgn="b"/>
                      <a:r>
                        <a:rPr lang="en-GB" sz="1100" u="none" strike="noStrike" dirty="0">
                          <a:effectLst/>
                        </a:rPr>
                        <a:t>1</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a:effectLst/>
                        </a:rPr>
                        <a:t>AAA</a:t>
                      </a:r>
                      <a:endParaRPr lang="en-GB" sz="1100" b="0" i="0" u="none" strike="noStrike">
                        <a:solidFill>
                          <a:srgbClr val="000000"/>
                        </a:solidFill>
                        <a:effectLst/>
                        <a:latin typeface="Calibri"/>
                      </a:endParaRPr>
                    </a:p>
                  </a:txBody>
                  <a:tcPr marL="9525" marR="9525" marT="9525" marB="0" anchor="b"/>
                </a:tc>
              </a:tr>
              <a:tr h="190500">
                <a:tc>
                  <a:txBody>
                    <a:bodyPr/>
                    <a:lstStyle/>
                    <a:p>
                      <a:pPr algn="ctr" fontAlgn="b"/>
                      <a:r>
                        <a:rPr lang="en-GB" sz="1100" u="none" strike="noStrike" dirty="0">
                          <a:effectLst/>
                        </a:rPr>
                        <a:t>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BBB</a:t>
                      </a:r>
                      <a:endParaRPr lang="en-GB" sz="1100" b="0" i="0" u="none" strike="noStrike" dirty="0">
                        <a:solidFill>
                          <a:srgbClr val="000000"/>
                        </a:solidFill>
                        <a:effectLst/>
                        <a:latin typeface="Calibri"/>
                      </a:endParaRPr>
                    </a:p>
                  </a:txBody>
                  <a:tcPr marL="9525" marR="9525" marT="9525" marB="0" anchor="b"/>
                </a:tc>
              </a:tr>
            </a:tbl>
          </a:graphicData>
        </a:graphic>
      </p:graphicFrame>
      <p:sp>
        <p:nvSpPr>
          <p:cNvPr id="13" name="Content Placeholder 2"/>
          <p:cNvSpPr>
            <a:spLocks noGrp="1"/>
          </p:cNvSpPr>
          <p:nvPr>
            <p:ph idx="1"/>
          </p:nvPr>
        </p:nvSpPr>
        <p:spPr>
          <a:xfrm>
            <a:off x="510584" y="1121655"/>
            <a:ext cx="8615532" cy="646689"/>
          </a:xfrm>
        </p:spPr>
        <p:txBody>
          <a:bodyPr/>
          <a:lstStyle/>
          <a:p>
            <a:pPr marL="36576" lvl="1" indent="0">
              <a:buSzPct val="80000"/>
              <a:buNone/>
            </a:pPr>
            <a:r>
              <a:rPr lang="en-US" dirty="0" smtClean="0"/>
              <a:t>1. Create </a:t>
            </a:r>
            <a:r>
              <a:rPr lang="en-US" dirty="0" err="1"/>
              <a:t>tablespace</a:t>
            </a:r>
            <a:r>
              <a:rPr lang="en-US" dirty="0"/>
              <a:t>, table with few rows &amp; index</a:t>
            </a:r>
          </a:p>
          <a:p>
            <a:pPr marL="36576" indent="0">
              <a:buNone/>
            </a:pPr>
            <a:endParaRPr lang="en-US" dirty="0" smtClean="0"/>
          </a:p>
        </p:txBody>
      </p:sp>
      <p:pic>
        <p:nvPicPr>
          <p:cNvPr id="2050" name="Picture 2" descr="C:\mblaszcz private\PRESENTATIONS MAIN\aaa UKOUG 2013\pics\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94" y="1443472"/>
            <a:ext cx="3105451" cy="29561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364282" y="2219003"/>
            <a:ext cx="1192596" cy="33435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SYSTEM</a:t>
            </a:r>
            <a:endParaRPr lang="en-GB" sz="1400" dirty="0">
              <a:solidFill>
                <a:schemeClr val="tx1"/>
              </a:solidFill>
            </a:endParaRPr>
          </a:p>
        </p:txBody>
      </p:sp>
      <p:sp>
        <p:nvSpPr>
          <p:cNvPr id="18" name="Rectangle 17"/>
          <p:cNvSpPr/>
          <p:nvPr/>
        </p:nvSpPr>
        <p:spPr>
          <a:xfrm>
            <a:off x="1364282" y="2848997"/>
            <a:ext cx="1192596" cy="33377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SYSAUX</a:t>
            </a:r>
            <a:endParaRPr lang="en-GB" sz="1400" dirty="0">
              <a:solidFill>
                <a:schemeClr val="tx1"/>
              </a:solidFill>
            </a:endParaRPr>
          </a:p>
        </p:txBody>
      </p:sp>
      <p:sp>
        <p:nvSpPr>
          <p:cNvPr id="20" name="Rectangle 19"/>
          <p:cNvSpPr/>
          <p:nvPr/>
        </p:nvSpPr>
        <p:spPr>
          <a:xfrm>
            <a:off x="914408" y="3482376"/>
            <a:ext cx="2043690" cy="33435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TESTLOSTWRITETBS</a:t>
            </a:r>
            <a:endParaRPr lang="en-GB" sz="1400" dirty="0">
              <a:solidFill>
                <a:schemeClr val="tx1"/>
              </a:solidFill>
            </a:endParaRPr>
          </a:p>
        </p:txBody>
      </p:sp>
      <p:cxnSp>
        <p:nvCxnSpPr>
          <p:cNvPr id="26" name="Straight Connector 25"/>
          <p:cNvCxnSpPr>
            <a:stCxn id="12" idx="3"/>
            <a:endCxn id="27" idx="1"/>
          </p:cNvCxnSpPr>
          <p:nvPr/>
        </p:nvCxnSpPr>
        <p:spPr>
          <a:xfrm flipV="1">
            <a:off x="6238630" y="2054590"/>
            <a:ext cx="473390" cy="53654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6712020" y="1887415"/>
            <a:ext cx="2385249" cy="33435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smtClean="0"/>
              <a:t>TESTLOSTWRITE_IDX</a:t>
            </a:r>
            <a:endParaRPr lang="en-GB" sz="1600" dirty="0"/>
          </a:p>
        </p:txBody>
      </p:sp>
      <p:graphicFrame>
        <p:nvGraphicFramePr>
          <p:cNvPr id="29" name="Table 28"/>
          <p:cNvGraphicFramePr>
            <a:graphicFrameLocks noGrp="1"/>
          </p:cNvGraphicFramePr>
          <p:nvPr>
            <p:extLst>
              <p:ext uri="{D42A27DB-BD31-4B8C-83A1-F6EECF244321}">
                <p14:modId xmlns:p14="http://schemas.microsoft.com/office/powerpoint/2010/main" val="2434808992"/>
              </p:ext>
            </p:extLst>
          </p:nvPr>
        </p:nvGraphicFramePr>
        <p:xfrm>
          <a:off x="7663129" y="2358807"/>
          <a:ext cx="609600" cy="571500"/>
        </p:xfrm>
        <a:graphic>
          <a:graphicData uri="http://schemas.openxmlformats.org/drawingml/2006/table">
            <a:tbl>
              <a:tblPr firstRow="1" bandRow="1">
                <a:tableStyleId>{93296810-A885-4BE3-A3E7-6D5BEEA58F35}</a:tableStyleId>
              </a:tblPr>
              <a:tblGrid>
                <a:gridCol w="609600"/>
              </a:tblGrid>
              <a:tr h="190500">
                <a:tc>
                  <a:txBody>
                    <a:bodyPr/>
                    <a:lstStyle/>
                    <a:p>
                      <a:pPr algn="ctr" fontAlgn="b"/>
                      <a:r>
                        <a:rPr lang="en-GB" sz="1100" u="none" strike="noStrike" dirty="0">
                          <a:effectLst/>
                        </a:rPr>
                        <a:t>ID</a:t>
                      </a:r>
                      <a:endParaRPr lang="en-GB" sz="1100" b="1" i="0" u="none" strike="noStrike" dirty="0">
                        <a:solidFill>
                          <a:schemeClr val="tx1"/>
                        </a:solidFill>
                        <a:effectLst/>
                        <a:latin typeface="Calibri"/>
                      </a:endParaRPr>
                    </a:p>
                  </a:txBody>
                  <a:tcPr marL="9525" marR="9525" marT="9525" marB="0" anchor="b"/>
                </a:tc>
              </a:tr>
              <a:tr h="190500">
                <a:tc>
                  <a:txBody>
                    <a:bodyPr/>
                    <a:lstStyle/>
                    <a:p>
                      <a:pPr algn="ctr" fontAlgn="b"/>
                      <a:r>
                        <a:rPr lang="en-GB" sz="1100" u="none" strike="noStrike" dirty="0">
                          <a:effectLst/>
                        </a:rPr>
                        <a:t>1</a:t>
                      </a:r>
                      <a:endParaRPr lang="en-GB" sz="1100" b="0" i="0" u="none" strike="noStrike" dirty="0">
                        <a:solidFill>
                          <a:srgbClr val="000000"/>
                        </a:solidFill>
                        <a:effectLst/>
                        <a:latin typeface="Calibri"/>
                      </a:endParaRPr>
                    </a:p>
                  </a:txBody>
                  <a:tcPr marL="9525" marR="9525" marT="9525" marB="0" anchor="b"/>
                </a:tc>
              </a:tr>
              <a:tr h="190500">
                <a:tc>
                  <a:txBody>
                    <a:bodyPr/>
                    <a:lstStyle/>
                    <a:p>
                      <a:pPr algn="ctr" fontAlgn="b"/>
                      <a:r>
                        <a:rPr lang="en-GB" sz="1100" u="none" strike="noStrike" dirty="0">
                          <a:effectLst/>
                        </a:rPr>
                        <a:t>2</a:t>
                      </a:r>
                      <a:endParaRPr lang="en-GB"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32046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500"/>
                                        <p:tgtEl>
                                          <p:spTgt spid="1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xEl>
                                              <p:pRg st="4" end="4"/>
                                            </p:txEl>
                                          </p:spTgt>
                                        </p:tgtEl>
                                        <p:attrNameLst>
                                          <p:attrName>style.visibility</p:attrName>
                                        </p:attrNameLst>
                                      </p:cBhvr>
                                      <p:to>
                                        <p:strVal val="visible"/>
                                      </p:to>
                                    </p:set>
                                    <p:animEffect transition="in" filter="fade">
                                      <p:cBhvr>
                                        <p:cTn id="30" dur="500"/>
                                        <p:tgtEl>
                                          <p:spTgt spid="14">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xEl>
                                              <p:pRg st="5" end="5"/>
                                            </p:txEl>
                                          </p:spTgt>
                                        </p:tgtEl>
                                        <p:attrNameLst>
                                          <p:attrName>style.visibility</p:attrName>
                                        </p:attrNameLst>
                                      </p:cBhvr>
                                      <p:to>
                                        <p:strVal val="visible"/>
                                      </p:to>
                                    </p:set>
                                    <p:animEffect transition="in" filter="fade">
                                      <p:cBhvr>
                                        <p:cTn id="33" dur="500"/>
                                        <p:tgtEl>
                                          <p:spTgt spid="14">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xEl>
                                              <p:pRg st="6" end="6"/>
                                            </p:txEl>
                                          </p:spTgt>
                                        </p:tgtEl>
                                        <p:attrNameLst>
                                          <p:attrName>style.visibility</p:attrName>
                                        </p:attrNameLst>
                                      </p:cBhvr>
                                      <p:to>
                                        <p:strVal val="visible"/>
                                      </p:to>
                                    </p:set>
                                    <p:animEffect transition="in" filter="fade">
                                      <p:cBhvr>
                                        <p:cTn id="36" dur="500"/>
                                        <p:tgtEl>
                                          <p:spTgt spid="14">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animEffect transition="in" filter="fade">
                                      <p:cBhvr>
                                        <p:cTn id="39" dur="500"/>
                                        <p:tgtEl>
                                          <p:spTgt spid="14">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nodeType="withEffect">
                                  <p:stCondLst>
                                    <p:cond delay="0"/>
                                  </p:stCondLst>
                                  <p:childTnLst>
                                    <p:set>
                                      <p:cBhvr>
                                        <p:cTn id="52" dur="1" fill="hold">
                                          <p:stCondLst>
                                            <p:cond delay="0"/>
                                          </p:stCondLst>
                                        </p:cTn>
                                        <p:tgtEl>
                                          <p:spTgt spid="14">
                                            <p:txEl>
                                              <p:pRg st="8" end="8"/>
                                            </p:txEl>
                                          </p:spTgt>
                                        </p:tgtEl>
                                        <p:attrNameLst>
                                          <p:attrName>style.visibility</p:attrName>
                                        </p:attrNameLst>
                                      </p:cBhvr>
                                      <p:to>
                                        <p:strVal val="visible"/>
                                      </p:to>
                                    </p:set>
                                    <p:animEffect transition="in" filter="fade">
                                      <p:cBhvr>
                                        <p:cTn id="53" dur="500"/>
                                        <p:tgtEl>
                                          <p:spTgt spid="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0"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109238" y="2010169"/>
            <a:ext cx="3385547" cy="1896813"/>
            <a:chOff x="2735643" y="1942157"/>
            <a:chExt cx="3385547" cy="1896813"/>
          </a:xfrm>
        </p:grpSpPr>
        <p:sp>
          <p:nvSpPr>
            <p:cNvPr id="9" name="Rectangle 8"/>
            <p:cNvSpPr/>
            <p:nvPr/>
          </p:nvSpPr>
          <p:spPr>
            <a:xfrm>
              <a:off x="3477800" y="1942157"/>
              <a:ext cx="2643390" cy="1896813"/>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TESTLOSTWRITETBS</a:t>
              </a:r>
              <a:r>
                <a:rPr lang="en-US" dirty="0" smtClean="0"/>
                <a:t> </a:t>
              </a:r>
              <a:endParaRPr lang="en-GB" dirty="0"/>
            </a:p>
          </p:txBody>
        </p:sp>
        <p:sp>
          <p:nvSpPr>
            <p:cNvPr id="12" name="Rectangle 11"/>
            <p:cNvSpPr/>
            <p:nvPr/>
          </p:nvSpPr>
          <p:spPr>
            <a:xfrm>
              <a:off x="3718840" y="2355952"/>
              <a:ext cx="2146195" cy="33435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smtClean="0"/>
                <a:t>TESTLOSTWRITE</a:t>
              </a:r>
              <a:endParaRPr lang="en-GB" sz="1600" dirty="0"/>
            </a:p>
          </p:txBody>
        </p:sp>
        <p:cxnSp>
          <p:nvCxnSpPr>
            <p:cNvPr id="6" name="Straight Connector 5"/>
            <p:cNvCxnSpPr/>
            <p:nvPr/>
          </p:nvCxnSpPr>
          <p:spPr>
            <a:xfrm flipV="1">
              <a:off x="2735643" y="1942157"/>
              <a:ext cx="734600" cy="1132144"/>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735643" y="3688259"/>
              <a:ext cx="734600" cy="150711"/>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dirty="0"/>
              <a:t>How to Generate a Lost </a:t>
            </a:r>
            <a:r>
              <a:rPr lang="en-US" dirty="0" smtClean="0"/>
              <a:t>Write</a:t>
            </a:r>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25</a:t>
            </a:fld>
            <a:endParaRPr lang="en-US" dirty="0"/>
          </a:p>
        </p:txBody>
      </p:sp>
      <p:sp>
        <p:nvSpPr>
          <p:cNvPr id="14" name="Rectangle 13"/>
          <p:cNvSpPr/>
          <p:nvPr/>
        </p:nvSpPr>
        <p:spPr>
          <a:xfrm>
            <a:off x="631495" y="4241998"/>
            <a:ext cx="8414263" cy="1842418"/>
          </a:xfrm>
          <a:prstGeom prst="rect">
            <a:avLst/>
          </a:prstGeom>
          <a:solidFill>
            <a:schemeClr val="tx1"/>
          </a:solidFill>
          <a:ln w="25400">
            <a:solidFill>
              <a:schemeClr val="accent4"/>
            </a:solidFill>
          </a:ln>
        </p:spPr>
        <p:txBody>
          <a:bodyPr wrap="square" tIns="72000">
            <a:spAutoFit/>
          </a:bodyPr>
          <a:lstStyle/>
          <a:p>
            <a:r>
              <a:rPr lang="en-US" sz="1400" b="1" dirty="0">
                <a:solidFill>
                  <a:schemeClr val="bg1"/>
                </a:solidFill>
                <a:effectLst>
                  <a:outerShdw blurRad="38100" dist="38100" dir="2700000" algn="tl">
                    <a:srgbClr val="000000">
                      <a:alpha val="43137"/>
                    </a:srgbClr>
                  </a:outerShdw>
                </a:effectLst>
                <a:latin typeface="Courier" pitchFamily="49" charset="0"/>
              </a:rPr>
              <a:t>SQL&gt; SELECT DBMS_ROWID.ROWID_BLOCK_NUMBER(ROWID) BLK, </a:t>
            </a:r>
            <a:r>
              <a:rPr lang="en-US" sz="1400" b="1" dirty="0" smtClean="0">
                <a:solidFill>
                  <a:schemeClr val="bg1"/>
                </a:solidFill>
                <a:effectLst>
                  <a:outerShdw blurRad="38100" dist="38100" dir="2700000" algn="tl">
                    <a:srgbClr val="000000">
                      <a:alpha val="43137"/>
                    </a:srgbClr>
                  </a:outerShdw>
                </a:effectLst>
                <a:latin typeface="Courier" pitchFamily="49" charset="0"/>
              </a:rPr>
              <a:t>DBMS_ROWID.ROWID_TO_ABSOLUTE_FNO(ROWID</a:t>
            </a:r>
            <a:r>
              <a:rPr lang="en-US" sz="1400" b="1" dirty="0">
                <a:solidFill>
                  <a:schemeClr val="bg1"/>
                </a:solidFill>
                <a:effectLst>
                  <a:outerShdw blurRad="38100" dist="38100" dir="2700000" algn="tl">
                    <a:srgbClr val="000000">
                      <a:alpha val="43137"/>
                    </a:srgbClr>
                  </a:outerShdw>
                </a:effectLst>
                <a:latin typeface="Courier" pitchFamily="49" charset="0"/>
              </a:rPr>
              <a:t>,‘TEST','TESTLOSTWRITE') FNO, a.* </a:t>
            </a:r>
          </a:p>
          <a:p>
            <a:r>
              <a:rPr lang="en-US" sz="1400" b="1" dirty="0" smtClean="0">
                <a:solidFill>
                  <a:schemeClr val="bg1"/>
                </a:solidFill>
                <a:effectLst>
                  <a:outerShdw blurRad="38100" dist="38100" dir="2700000" algn="tl">
                    <a:srgbClr val="000000">
                      <a:alpha val="43137"/>
                    </a:srgbClr>
                  </a:outerShdw>
                </a:effectLst>
                <a:latin typeface="Courier" pitchFamily="49" charset="0"/>
              </a:rPr>
              <a:t>FROM </a:t>
            </a:r>
            <a:r>
              <a:rPr lang="en-US" sz="1400" b="1" dirty="0" err="1">
                <a:solidFill>
                  <a:schemeClr val="bg1"/>
                </a:solidFill>
                <a:effectLst>
                  <a:outerShdw blurRad="38100" dist="38100" dir="2700000" algn="tl">
                    <a:srgbClr val="000000">
                      <a:alpha val="43137"/>
                    </a:srgbClr>
                  </a:outerShdw>
                </a:effectLst>
                <a:latin typeface="Courier" pitchFamily="49" charset="0"/>
              </a:rPr>
              <a:t>testlostwrite</a:t>
            </a:r>
            <a:r>
              <a:rPr lang="en-US" sz="1400" b="1" dirty="0">
                <a:solidFill>
                  <a:schemeClr val="bg1"/>
                </a:solidFill>
                <a:effectLst>
                  <a:outerShdw blurRad="38100" dist="38100" dir="2700000" algn="tl">
                    <a:srgbClr val="000000">
                      <a:alpha val="43137"/>
                    </a:srgbClr>
                  </a:outerShdw>
                </a:effectLst>
                <a:latin typeface="Courier" pitchFamily="49" charset="0"/>
              </a:rPr>
              <a:t> a;</a:t>
            </a:r>
          </a:p>
          <a:p>
            <a:endParaRPr lang="en-US" sz="1400" b="1" dirty="0">
              <a:solidFill>
                <a:schemeClr val="bg1"/>
              </a:solidFill>
              <a:effectLst>
                <a:outerShdw blurRad="38100" dist="38100" dir="2700000" algn="tl">
                  <a:srgbClr val="000000">
                    <a:alpha val="43137"/>
                  </a:srgbClr>
                </a:outerShdw>
              </a:effectLst>
              <a:latin typeface="Courier" pitchFamily="49" charset="0"/>
            </a:endParaRPr>
          </a:p>
          <a:p>
            <a:r>
              <a:rPr lang="en-US" sz="1400" b="1" dirty="0">
                <a:solidFill>
                  <a:schemeClr val="bg1"/>
                </a:solidFill>
                <a:effectLst>
                  <a:outerShdw blurRad="38100" dist="38100" dir="2700000" algn="tl">
                    <a:srgbClr val="000000">
                      <a:alpha val="43137"/>
                    </a:srgbClr>
                  </a:outerShdw>
                </a:effectLst>
                <a:latin typeface="Courier" pitchFamily="49" charset="0"/>
              </a:rPr>
              <a:t>           BLK            FNO             ID TEXTVAL</a:t>
            </a:r>
          </a:p>
          <a:p>
            <a:r>
              <a:rPr lang="en-US" sz="1400" b="1" dirty="0">
                <a:solidFill>
                  <a:schemeClr val="bg1"/>
                </a:solidFill>
                <a:effectLst>
                  <a:outerShdw blurRad="38100" dist="38100" dir="2700000" algn="tl">
                    <a:srgbClr val="000000">
                      <a:alpha val="43137"/>
                    </a:srgbClr>
                  </a:outerShdw>
                </a:effectLst>
                <a:latin typeface="Courier" pitchFamily="49" charset="0"/>
              </a:rPr>
              <a:t>-------------- -------------- -------------- ----------</a:t>
            </a:r>
          </a:p>
          <a:p>
            <a:r>
              <a:rPr lang="en-US" sz="1400" b="1" dirty="0">
                <a:solidFill>
                  <a:schemeClr val="bg1"/>
                </a:solidFill>
                <a:effectLst>
                  <a:outerShdw blurRad="38100" dist="38100" dir="2700000" algn="tl">
                    <a:srgbClr val="000000">
                      <a:alpha val="43137"/>
                    </a:srgbClr>
                  </a:outerShdw>
                </a:effectLst>
                <a:latin typeface="Courier" pitchFamily="49" charset="0"/>
              </a:rPr>
              <a:t>           132             21              1 AAA</a:t>
            </a:r>
          </a:p>
          <a:p>
            <a:r>
              <a:rPr lang="en-US" sz="1400" b="1" dirty="0">
                <a:solidFill>
                  <a:schemeClr val="bg1"/>
                </a:solidFill>
                <a:effectLst>
                  <a:outerShdw blurRad="38100" dist="38100" dir="2700000" algn="tl">
                    <a:srgbClr val="000000">
                      <a:alpha val="43137"/>
                    </a:srgbClr>
                  </a:outerShdw>
                </a:effectLst>
                <a:latin typeface="Courier" pitchFamily="49" charset="0"/>
              </a:rPr>
              <a:t>           132             21              2 BBB</a:t>
            </a:r>
          </a:p>
        </p:txBody>
      </p:sp>
      <p:graphicFrame>
        <p:nvGraphicFramePr>
          <p:cNvPr id="16" name="Table 15"/>
          <p:cNvGraphicFramePr>
            <a:graphicFrameLocks noGrp="1"/>
          </p:cNvGraphicFramePr>
          <p:nvPr>
            <p:extLst>
              <p:ext uri="{D42A27DB-BD31-4B8C-83A1-F6EECF244321}">
                <p14:modId xmlns:p14="http://schemas.microsoft.com/office/powerpoint/2010/main" val="4002267844"/>
              </p:ext>
            </p:extLst>
          </p:nvPr>
        </p:nvGraphicFramePr>
        <p:xfrm>
          <a:off x="4555933" y="2853557"/>
          <a:ext cx="1219200" cy="571500"/>
        </p:xfrm>
        <a:graphic>
          <a:graphicData uri="http://schemas.openxmlformats.org/drawingml/2006/table">
            <a:tbl>
              <a:tblPr firstRow="1" bandRow="1">
                <a:tableStyleId>{93296810-A885-4BE3-A3E7-6D5BEEA58F35}</a:tableStyleId>
              </a:tblPr>
              <a:tblGrid>
                <a:gridCol w="609600"/>
                <a:gridCol w="609600"/>
              </a:tblGrid>
              <a:tr h="190500">
                <a:tc>
                  <a:txBody>
                    <a:bodyPr/>
                    <a:lstStyle/>
                    <a:p>
                      <a:pPr algn="ctr" fontAlgn="b"/>
                      <a:r>
                        <a:rPr lang="en-GB" sz="1100" u="none" strike="noStrike" dirty="0">
                          <a:effectLst/>
                        </a:rPr>
                        <a:t>ID</a:t>
                      </a:r>
                      <a:endParaRPr lang="en-GB" sz="1100" b="1" i="0" u="none" strike="noStrike" dirty="0">
                        <a:solidFill>
                          <a:schemeClr val="tx1"/>
                        </a:solidFill>
                        <a:effectLst/>
                        <a:latin typeface="Calibri"/>
                      </a:endParaRPr>
                    </a:p>
                  </a:txBody>
                  <a:tcPr marL="9525" marR="9525" marT="9525" marB="0" anchor="b"/>
                </a:tc>
                <a:tc>
                  <a:txBody>
                    <a:bodyPr/>
                    <a:lstStyle/>
                    <a:p>
                      <a:pPr algn="ctr" fontAlgn="b"/>
                      <a:r>
                        <a:rPr lang="en-GB" sz="1100" u="none" strike="noStrike" dirty="0">
                          <a:effectLst/>
                        </a:rPr>
                        <a:t>VAL</a:t>
                      </a:r>
                      <a:endParaRPr lang="en-GB" sz="1100" b="1" i="0" u="none" strike="noStrike" dirty="0">
                        <a:solidFill>
                          <a:schemeClr val="tx1"/>
                        </a:solidFill>
                        <a:effectLst/>
                        <a:latin typeface="Calibri"/>
                      </a:endParaRPr>
                    </a:p>
                  </a:txBody>
                  <a:tcPr marL="9525" marR="9525" marT="9525" marB="0" anchor="b"/>
                </a:tc>
              </a:tr>
              <a:tr h="190500">
                <a:tc>
                  <a:txBody>
                    <a:bodyPr/>
                    <a:lstStyle/>
                    <a:p>
                      <a:pPr algn="ctr" fontAlgn="b"/>
                      <a:r>
                        <a:rPr lang="en-GB" sz="1100" u="none" strike="noStrike" dirty="0">
                          <a:effectLst/>
                        </a:rPr>
                        <a:t>1</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a:effectLst/>
                        </a:rPr>
                        <a:t>AAA</a:t>
                      </a:r>
                      <a:endParaRPr lang="en-GB" sz="1100" b="0" i="0" u="none" strike="noStrike">
                        <a:solidFill>
                          <a:srgbClr val="000000"/>
                        </a:solidFill>
                        <a:effectLst/>
                        <a:latin typeface="Calibri"/>
                      </a:endParaRPr>
                    </a:p>
                  </a:txBody>
                  <a:tcPr marL="9525" marR="9525" marT="9525" marB="0" anchor="b"/>
                </a:tc>
              </a:tr>
              <a:tr h="190500">
                <a:tc>
                  <a:txBody>
                    <a:bodyPr/>
                    <a:lstStyle/>
                    <a:p>
                      <a:pPr algn="ctr" fontAlgn="b"/>
                      <a:r>
                        <a:rPr lang="en-GB" sz="1100" u="none" strike="noStrike" dirty="0">
                          <a:effectLst/>
                        </a:rPr>
                        <a:t>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BBB</a:t>
                      </a:r>
                      <a:endParaRPr lang="en-GB" sz="1100" b="0" i="0" u="none" strike="noStrike" dirty="0">
                        <a:solidFill>
                          <a:srgbClr val="000000"/>
                        </a:solidFill>
                        <a:effectLst/>
                        <a:latin typeface="Calibri"/>
                      </a:endParaRPr>
                    </a:p>
                  </a:txBody>
                  <a:tcPr marL="9525" marR="9525" marT="9525" marB="0" anchor="b"/>
                </a:tc>
              </a:tr>
            </a:tbl>
          </a:graphicData>
        </a:graphic>
      </p:graphicFrame>
      <p:sp>
        <p:nvSpPr>
          <p:cNvPr id="13" name="Content Placeholder 2"/>
          <p:cNvSpPr>
            <a:spLocks noGrp="1"/>
          </p:cNvSpPr>
          <p:nvPr>
            <p:ph idx="1"/>
          </p:nvPr>
        </p:nvSpPr>
        <p:spPr>
          <a:xfrm>
            <a:off x="510584" y="1121655"/>
            <a:ext cx="8615532" cy="646689"/>
          </a:xfrm>
        </p:spPr>
        <p:txBody>
          <a:bodyPr/>
          <a:lstStyle/>
          <a:p>
            <a:pPr marL="36576" lvl="1" indent="0">
              <a:buSzPct val="80000"/>
              <a:buNone/>
            </a:pPr>
            <a:r>
              <a:rPr lang="en-US" dirty="0"/>
              <a:t>2</a:t>
            </a:r>
            <a:r>
              <a:rPr lang="en-US" dirty="0" smtClean="0"/>
              <a:t>. </a:t>
            </a:r>
            <a:r>
              <a:rPr lang="en-US" dirty="0"/>
              <a:t>Determine the file &amp; block number </a:t>
            </a:r>
          </a:p>
          <a:p>
            <a:pPr marL="36576" lvl="1" indent="0">
              <a:buSzPct val="80000"/>
              <a:buNone/>
            </a:pPr>
            <a:endParaRPr lang="en-US" dirty="0"/>
          </a:p>
          <a:p>
            <a:pPr marL="36576" indent="0">
              <a:buNone/>
            </a:pPr>
            <a:endParaRPr lang="en-US" dirty="0" smtClean="0"/>
          </a:p>
        </p:txBody>
      </p:sp>
      <p:grpSp>
        <p:nvGrpSpPr>
          <p:cNvPr id="23" name="Group 22"/>
          <p:cNvGrpSpPr/>
          <p:nvPr/>
        </p:nvGrpSpPr>
        <p:grpSpPr>
          <a:xfrm>
            <a:off x="389194" y="1443472"/>
            <a:ext cx="3105451" cy="2956196"/>
            <a:chOff x="15599" y="1375460"/>
            <a:chExt cx="3105451" cy="2956196"/>
          </a:xfrm>
        </p:grpSpPr>
        <p:pic>
          <p:nvPicPr>
            <p:cNvPr id="2050" name="Picture 2" descr="C:\mblaszcz private\PRESENTATIONS MAIN\aaa UKOUG 2013\pics\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9" y="1375460"/>
              <a:ext cx="3105451" cy="29561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90687" y="2150991"/>
              <a:ext cx="1192596" cy="33435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SYSTEM</a:t>
              </a:r>
              <a:endParaRPr lang="en-GB" sz="1400" dirty="0">
                <a:solidFill>
                  <a:schemeClr val="tx1"/>
                </a:solidFill>
              </a:endParaRPr>
            </a:p>
          </p:txBody>
        </p:sp>
        <p:sp>
          <p:nvSpPr>
            <p:cNvPr id="18" name="Rectangle 17"/>
            <p:cNvSpPr/>
            <p:nvPr/>
          </p:nvSpPr>
          <p:spPr>
            <a:xfrm>
              <a:off x="990687" y="2780985"/>
              <a:ext cx="1192596" cy="33377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SYSAUX</a:t>
              </a:r>
              <a:endParaRPr lang="en-GB" sz="1400" dirty="0">
                <a:solidFill>
                  <a:schemeClr val="tx1"/>
                </a:solidFill>
              </a:endParaRPr>
            </a:p>
          </p:txBody>
        </p:sp>
        <p:sp>
          <p:nvSpPr>
            <p:cNvPr id="20" name="Rectangle 19"/>
            <p:cNvSpPr/>
            <p:nvPr/>
          </p:nvSpPr>
          <p:spPr>
            <a:xfrm>
              <a:off x="540813" y="3414364"/>
              <a:ext cx="2043690" cy="33435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TESTLOSTWRITETBS</a:t>
              </a:r>
              <a:endParaRPr lang="en-GB" sz="1400" dirty="0">
                <a:solidFill>
                  <a:schemeClr val="tx1"/>
                </a:solidFill>
              </a:endParaRPr>
            </a:p>
          </p:txBody>
        </p:sp>
      </p:grpSp>
    </p:spTree>
    <p:extLst>
      <p:ext uri="{BB962C8B-B14F-4D97-AF65-F5344CB8AC3E}">
        <p14:creationId xmlns:p14="http://schemas.microsoft.com/office/powerpoint/2010/main" val="190566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34790" y="4680304"/>
            <a:ext cx="8476212" cy="549757"/>
          </a:xfrm>
          <a:prstGeom prst="rect">
            <a:avLst/>
          </a:prstGeom>
          <a:solidFill>
            <a:schemeClr val="tx1"/>
          </a:solidFill>
          <a:ln w="25400">
            <a:solidFill>
              <a:schemeClr val="accent4"/>
            </a:solidFill>
          </a:ln>
        </p:spPr>
        <p:txBody>
          <a:bodyPr wrap="square" tIns="72000">
            <a:spAutoFit/>
          </a:bodyPr>
          <a:lstStyle/>
          <a:p>
            <a:r>
              <a:rPr lang="en-US" sz="1400" b="1" dirty="0">
                <a:solidFill>
                  <a:schemeClr val="bg1"/>
                </a:solidFill>
                <a:effectLst>
                  <a:outerShdw blurRad="38100" dist="38100" dir="2700000" algn="tl">
                    <a:srgbClr val="000000">
                      <a:alpha val="43137"/>
                    </a:srgbClr>
                  </a:outerShdw>
                </a:effectLst>
                <a:latin typeface="Courier" pitchFamily="49" charset="0"/>
              </a:rPr>
              <a:t>./</a:t>
            </a:r>
            <a:r>
              <a:rPr lang="en-US" sz="1400" b="1" dirty="0" err="1">
                <a:solidFill>
                  <a:schemeClr val="bg1"/>
                </a:solidFill>
                <a:effectLst>
                  <a:outerShdw blurRad="38100" dist="38100" dir="2700000" algn="tl">
                    <a:srgbClr val="000000">
                      <a:alpha val="43137"/>
                    </a:srgbClr>
                  </a:outerShdw>
                </a:effectLst>
                <a:latin typeface="Courier" pitchFamily="49" charset="0"/>
              </a:rPr>
              <a:t>asmblk_edit</a:t>
            </a:r>
            <a:r>
              <a:rPr lang="en-US" sz="1400" b="1" dirty="0">
                <a:solidFill>
                  <a:schemeClr val="bg1"/>
                </a:solidFill>
                <a:effectLst>
                  <a:outerShdw blurRad="38100" dist="38100" dir="2700000" algn="tl">
                    <a:srgbClr val="000000">
                      <a:alpha val="43137"/>
                    </a:srgbClr>
                  </a:outerShdw>
                </a:effectLst>
                <a:latin typeface="Courier" pitchFamily="49" charset="0"/>
              </a:rPr>
              <a:t> -r -s 132 -a +TEST_DATADG1/test/</a:t>
            </a:r>
            <a:r>
              <a:rPr lang="en-US" sz="1400" b="1" dirty="0" err="1">
                <a:solidFill>
                  <a:schemeClr val="bg1"/>
                </a:solidFill>
                <a:effectLst>
                  <a:outerShdw blurRad="38100" dist="38100" dir="2700000" algn="tl">
                    <a:srgbClr val="000000">
                      <a:alpha val="43137"/>
                    </a:srgbClr>
                  </a:outerShdw>
                </a:effectLst>
                <a:latin typeface="Courier" pitchFamily="49" charset="0"/>
              </a:rPr>
              <a:t>datafile</a:t>
            </a:r>
            <a:r>
              <a:rPr lang="en-US" sz="1400" b="1" dirty="0">
                <a:solidFill>
                  <a:schemeClr val="bg1"/>
                </a:solidFill>
                <a:effectLst>
                  <a:outerShdw blurRad="38100" dist="38100" dir="2700000" algn="tl">
                    <a:srgbClr val="000000">
                      <a:alpha val="43137"/>
                    </a:srgbClr>
                  </a:outerShdw>
                </a:effectLst>
                <a:latin typeface="Courier" pitchFamily="49" charset="0"/>
              </a:rPr>
              <a:t>/testlostwritetbs.4138.831900273 -f blk132.dmp</a:t>
            </a:r>
          </a:p>
        </p:txBody>
      </p:sp>
      <p:sp>
        <p:nvSpPr>
          <p:cNvPr id="27" name="Rectangle 26"/>
          <p:cNvSpPr/>
          <p:nvPr/>
        </p:nvSpPr>
        <p:spPr>
          <a:xfrm>
            <a:off x="633836" y="5323912"/>
            <a:ext cx="8495050" cy="334313"/>
          </a:xfrm>
          <a:prstGeom prst="rect">
            <a:avLst/>
          </a:prstGeom>
          <a:solidFill>
            <a:schemeClr val="tx1"/>
          </a:solidFill>
          <a:ln w="25400">
            <a:solidFill>
              <a:schemeClr val="accent4"/>
            </a:solidFill>
          </a:ln>
        </p:spPr>
        <p:txBody>
          <a:bodyPr wrap="square" tIns="72000">
            <a:spAutoFit/>
          </a:bodyPr>
          <a:lstStyle/>
          <a:p>
            <a:r>
              <a:rPr lang="en-US" sz="1400" b="1" dirty="0" err="1">
                <a:solidFill>
                  <a:schemeClr val="bg1"/>
                </a:solidFill>
                <a:effectLst>
                  <a:outerShdw blurRad="38100" dist="38100" dir="2700000" algn="tl">
                    <a:srgbClr val="000000">
                      <a:alpha val="43137"/>
                    </a:srgbClr>
                  </a:outerShdw>
                </a:effectLst>
                <a:latin typeface="Courier" pitchFamily="49" charset="0"/>
              </a:rPr>
              <a:t>dd</a:t>
            </a:r>
            <a:r>
              <a:rPr lang="en-US" sz="1400" b="1" dirty="0">
                <a:solidFill>
                  <a:schemeClr val="bg1"/>
                </a:solidFill>
                <a:effectLst>
                  <a:outerShdw blurRad="38100" dist="38100" dir="2700000" algn="tl">
                    <a:srgbClr val="000000">
                      <a:alpha val="43137"/>
                    </a:srgbClr>
                  </a:outerShdw>
                </a:effectLst>
                <a:latin typeface="Courier" pitchFamily="49" charset="0"/>
              </a:rPr>
              <a:t> </a:t>
            </a:r>
            <a:r>
              <a:rPr lang="en-US" sz="1400" b="1" dirty="0" smtClean="0">
                <a:solidFill>
                  <a:schemeClr val="bg1"/>
                </a:solidFill>
                <a:effectLst>
                  <a:outerShdw blurRad="38100" dist="38100" dir="2700000" algn="tl">
                    <a:srgbClr val="000000">
                      <a:alpha val="43137"/>
                    </a:srgbClr>
                  </a:outerShdw>
                </a:effectLst>
                <a:latin typeface="Courier" pitchFamily="49" charset="0"/>
              </a:rPr>
              <a:t>if=</a:t>
            </a:r>
            <a:r>
              <a:rPr lang="en-US" sz="1400" b="1" dirty="0" err="1" smtClean="0">
                <a:solidFill>
                  <a:schemeClr val="bg1"/>
                </a:solidFill>
                <a:effectLst>
                  <a:outerShdw blurRad="38100" dist="38100" dir="2700000" algn="tl">
                    <a:srgbClr val="000000">
                      <a:alpha val="43137"/>
                    </a:srgbClr>
                  </a:outerShdw>
                </a:effectLst>
                <a:latin typeface="Courier" pitchFamily="49" charset="0"/>
              </a:rPr>
              <a:t>testlostwritetbs.dbf</a:t>
            </a:r>
            <a:r>
              <a:rPr lang="en-US" sz="1400" b="1" dirty="0" smtClean="0">
                <a:solidFill>
                  <a:schemeClr val="bg1"/>
                </a:solidFill>
                <a:effectLst>
                  <a:outerShdw blurRad="38100" dist="38100" dir="2700000" algn="tl">
                    <a:srgbClr val="000000">
                      <a:alpha val="43137"/>
                    </a:srgbClr>
                  </a:outerShdw>
                </a:effectLst>
                <a:latin typeface="Courier" pitchFamily="49" charset="0"/>
              </a:rPr>
              <a:t> </a:t>
            </a:r>
            <a:r>
              <a:rPr lang="en-US" sz="1400" b="1" dirty="0" err="1">
                <a:solidFill>
                  <a:schemeClr val="bg1"/>
                </a:solidFill>
                <a:effectLst>
                  <a:outerShdw blurRad="38100" dist="38100" dir="2700000" algn="tl">
                    <a:srgbClr val="000000">
                      <a:alpha val="43137"/>
                    </a:srgbClr>
                  </a:outerShdw>
                </a:effectLst>
                <a:latin typeface="Courier" pitchFamily="49" charset="0"/>
              </a:rPr>
              <a:t>bs</a:t>
            </a:r>
            <a:r>
              <a:rPr lang="en-US" sz="1400" b="1" dirty="0">
                <a:solidFill>
                  <a:schemeClr val="bg1"/>
                </a:solidFill>
                <a:effectLst>
                  <a:outerShdw blurRad="38100" dist="38100" dir="2700000" algn="tl">
                    <a:srgbClr val="000000">
                      <a:alpha val="43137"/>
                    </a:srgbClr>
                  </a:outerShdw>
                </a:effectLst>
                <a:latin typeface="Courier" pitchFamily="49" charset="0"/>
              </a:rPr>
              <a:t>=8192 count=1 </a:t>
            </a:r>
            <a:r>
              <a:rPr lang="en-US" sz="1400" b="1" dirty="0" smtClean="0">
                <a:solidFill>
                  <a:schemeClr val="bg1"/>
                </a:solidFill>
                <a:effectLst>
                  <a:outerShdw blurRad="38100" dist="38100" dir="2700000" algn="tl">
                    <a:srgbClr val="000000">
                      <a:alpha val="43137"/>
                    </a:srgbClr>
                  </a:outerShdw>
                </a:effectLst>
                <a:latin typeface="Courier" pitchFamily="49" charset="0"/>
              </a:rPr>
              <a:t>skip=132 of=blk132.dmp</a:t>
            </a:r>
            <a:endParaRPr lang="en-US" sz="1400" b="1" dirty="0">
              <a:solidFill>
                <a:schemeClr val="bg1"/>
              </a:solidFill>
              <a:effectLst>
                <a:outerShdw blurRad="38100" dist="38100" dir="2700000" algn="tl">
                  <a:srgbClr val="000000">
                    <a:alpha val="43137"/>
                  </a:srgbClr>
                </a:outerShdw>
              </a:effectLst>
              <a:latin typeface="Courier" pitchFamily="49" charset="0"/>
            </a:endParaRPr>
          </a:p>
        </p:txBody>
      </p:sp>
      <p:sp>
        <p:nvSpPr>
          <p:cNvPr id="28" name="Rectangle 27"/>
          <p:cNvSpPr/>
          <p:nvPr/>
        </p:nvSpPr>
        <p:spPr>
          <a:xfrm>
            <a:off x="633837" y="4243255"/>
            <a:ext cx="8477165" cy="334313"/>
          </a:xfrm>
          <a:prstGeom prst="rect">
            <a:avLst/>
          </a:prstGeom>
          <a:solidFill>
            <a:schemeClr val="tx1"/>
          </a:solidFill>
          <a:ln w="25400">
            <a:solidFill>
              <a:schemeClr val="accent4"/>
            </a:solidFill>
          </a:ln>
        </p:spPr>
        <p:txBody>
          <a:bodyPr wrap="square" tIns="72000">
            <a:spAutoFit/>
          </a:bodyPr>
          <a:lstStyle/>
          <a:p>
            <a:r>
              <a:rPr lang="en-US" sz="1400" b="1" dirty="0">
                <a:solidFill>
                  <a:schemeClr val="bg1"/>
                </a:solidFill>
                <a:effectLst>
                  <a:outerShdw blurRad="38100" dist="38100" dir="2700000" algn="tl">
                    <a:srgbClr val="000000">
                      <a:alpha val="43137"/>
                    </a:srgbClr>
                  </a:outerShdw>
                </a:effectLst>
                <a:latin typeface="Courier" pitchFamily="49" charset="0"/>
              </a:rPr>
              <a:t>SQL</a:t>
            </a:r>
            <a:r>
              <a:rPr lang="en-US" sz="1400" b="1" dirty="0" smtClean="0">
                <a:solidFill>
                  <a:schemeClr val="bg1"/>
                </a:solidFill>
                <a:effectLst>
                  <a:outerShdw blurRad="38100" dist="38100" dir="2700000" algn="tl">
                    <a:srgbClr val="000000">
                      <a:alpha val="43137"/>
                    </a:srgbClr>
                  </a:outerShdw>
                </a:effectLst>
                <a:latin typeface="Courier" pitchFamily="49" charset="0"/>
              </a:rPr>
              <a:t>&gt; ALTER </a:t>
            </a:r>
            <a:r>
              <a:rPr lang="en-US" sz="1400" b="1" dirty="0">
                <a:solidFill>
                  <a:schemeClr val="bg1"/>
                </a:solidFill>
                <a:effectLst>
                  <a:outerShdw blurRad="38100" dist="38100" dir="2700000" algn="tl">
                    <a:srgbClr val="000000">
                      <a:alpha val="43137"/>
                    </a:srgbClr>
                  </a:outerShdw>
                </a:effectLst>
                <a:latin typeface="Courier" pitchFamily="49" charset="0"/>
              </a:rPr>
              <a:t>TABLESPACE </a:t>
            </a:r>
            <a:r>
              <a:rPr lang="en-US" sz="1400" b="1" dirty="0" err="1">
                <a:solidFill>
                  <a:schemeClr val="bg1"/>
                </a:solidFill>
                <a:effectLst>
                  <a:outerShdw blurRad="38100" dist="38100" dir="2700000" algn="tl">
                    <a:srgbClr val="000000">
                      <a:alpha val="43137"/>
                    </a:srgbClr>
                  </a:outerShdw>
                </a:effectLst>
                <a:latin typeface="Courier" pitchFamily="49" charset="0"/>
              </a:rPr>
              <a:t>testlostwritetbs</a:t>
            </a:r>
            <a:r>
              <a:rPr lang="en-US" sz="1400" b="1" dirty="0">
                <a:solidFill>
                  <a:schemeClr val="bg1"/>
                </a:solidFill>
                <a:effectLst>
                  <a:outerShdw blurRad="38100" dist="38100" dir="2700000" algn="tl">
                    <a:srgbClr val="000000">
                      <a:alpha val="43137"/>
                    </a:srgbClr>
                  </a:outerShdw>
                </a:effectLst>
                <a:latin typeface="Courier" pitchFamily="49" charset="0"/>
              </a:rPr>
              <a:t> OFFLINE; </a:t>
            </a:r>
          </a:p>
        </p:txBody>
      </p:sp>
      <p:sp>
        <p:nvSpPr>
          <p:cNvPr id="29" name="Rectangle 28"/>
          <p:cNvSpPr/>
          <p:nvPr/>
        </p:nvSpPr>
        <p:spPr>
          <a:xfrm>
            <a:off x="633836" y="5763477"/>
            <a:ext cx="8477166" cy="334313"/>
          </a:xfrm>
          <a:prstGeom prst="rect">
            <a:avLst/>
          </a:prstGeom>
          <a:solidFill>
            <a:schemeClr val="tx1"/>
          </a:solidFill>
          <a:ln w="25400">
            <a:solidFill>
              <a:schemeClr val="accent4"/>
            </a:solidFill>
          </a:ln>
        </p:spPr>
        <p:txBody>
          <a:bodyPr wrap="square" tIns="72000">
            <a:spAutoFit/>
          </a:bodyPr>
          <a:lstStyle/>
          <a:p>
            <a:r>
              <a:rPr lang="en-US" sz="1400" b="1" dirty="0">
                <a:solidFill>
                  <a:schemeClr val="bg1"/>
                </a:solidFill>
                <a:effectLst>
                  <a:outerShdw blurRad="38100" dist="38100" dir="2700000" algn="tl">
                    <a:srgbClr val="000000">
                      <a:alpha val="43137"/>
                    </a:srgbClr>
                  </a:outerShdw>
                </a:effectLst>
                <a:latin typeface="Courier" pitchFamily="49" charset="0"/>
              </a:rPr>
              <a:t>SQL&gt; ALTER TABLESPACE </a:t>
            </a:r>
            <a:r>
              <a:rPr lang="en-US" sz="1400" b="1" dirty="0" err="1">
                <a:solidFill>
                  <a:schemeClr val="bg1"/>
                </a:solidFill>
                <a:effectLst>
                  <a:outerShdw blurRad="38100" dist="38100" dir="2700000" algn="tl">
                    <a:srgbClr val="000000">
                      <a:alpha val="43137"/>
                    </a:srgbClr>
                  </a:outerShdw>
                </a:effectLst>
                <a:latin typeface="Courier" pitchFamily="49" charset="0"/>
              </a:rPr>
              <a:t>testlostwritetbs</a:t>
            </a:r>
            <a:r>
              <a:rPr lang="en-US" sz="1400" b="1" dirty="0">
                <a:solidFill>
                  <a:schemeClr val="bg1"/>
                </a:solidFill>
                <a:effectLst>
                  <a:outerShdw blurRad="38100" dist="38100" dir="2700000" algn="tl">
                    <a:srgbClr val="000000">
                      <a:alpha val="43137"/>
                    </a:srgbClr>
                  </a:outerShdw>
                </a:effectLst>
                <a:latin typeface="Courier" pitchFamily="49" charset="0"/>
              </a:rPr>
              <a:t> ONLINE; </a:t>
            </a:r>
          </a:p>
        </p:txBody>
      </p:sp>
      <p:grpSp>
        <p:nvGrpSpPr>
          <p:cNvPr id="24" name="Group 23"/>
          <p:cNvGrpSpPr/>
          <p:nvPr/>
        </p:nvGrpSpPr>
        <p:grpSpPr>
          <a:xfrm>
            <a:off x="3109238" y="2010169"/>
            <a:ext cx="3385547" cy="1896813"/>
            <a:chOff x="2735643" y="1942157"/>
            <a:chExt cx="3385547" cy="1896813"/>
          </a:xfrm>
        </p:grpSpPr>
        <p:sp>
          <p:nvSpPr>
            <p:cNvPr id="9" name="Rectangle 8"/>
            <p:cNvSpPr/>
            <p:nvPr/>
          </p:nvSpPr>
          <p:spPr>
            <a:xfrm>
              <a:off x="3477800" y="1942157"/>
              <a:ext cx="2643390" cy="1896813"/>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TESTLOSTWRITETBS</a:t>
              </a:r>
              <a:r>
                <a:rPr lang="en-US" dirty="0" smtClean="0"/>
                <a:t> </a:t>
              </a:r>
              <a:endParaRPr lang="en-GB" dirty="0"/>
            </a:p>
          </p:txBody>
        </p:sp>
        <p:sp>
          <p:nvSpPr>
            <p:cNvPr id="12" name="Rectangle 11"/>
            <p:cNvSpPr/>
            <p:nvPr/>
          </p:nvSpPr>
          <p:spPr>
            <a:xfrm>
              <a:off x="3718840" y="2355952"/>
              <a:ext cx="2146195" cy="33435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smtClean="0"/>
                <a:t>TESTLOSTWRITE</a:t>
              </a:r>
              <a:endParaRPr lang="en-GB" sz="1600" dirty="0"/>
            </a:p>
          </p:txBody>
        </p:sp>
        <p:cxnSp>
          <p:nvCxnSpPr>
            <p:cNvPr id="6" name="Straight Connector 5"/>
            <p:cNvCxnSpPr/>
            <p:nvPr/>
          </p:nvCxnSpPr>
          <p:spPr>
            <a:xfrm flipV="1">
              <a:off x="2735643" y="1942157"/>
              <a:ext cx="734600" cy="1132144"/>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735643" y="3688259"/>
              <a:ext cx="734600" cy="150711"/>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dirty="0"/>
              <a:t>How to Generate a Lost Write</a:t>
            </a:r>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26</a:t>
            </a:fld>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3393860178"/>
              </p:ext>
            </p:extLst>
          </p:nvPr>
        </p:nvGraphicFramePr>
        <p:xfrm>
          <a:off x="4555933" y="2853557"/>
          <a:ext cx="1219200" cy="571500"/>
        </p:xfrm>
        <a:graphic>
          <a:graphicData uri="http://schemas.openxmlformats.org/drawingml/2006/table">
            <a:tbl>
              <a:tblPr firstRow="1" bandRow="1">
                <a:tableStyleId>{93296810-A885-4BE3-A3E7-6D5BEEA58F35}</a:tableStyleId>
              </a:tblPr>
              <a:tblGrid>
                <a:gridCol w="609600"/>
                <a:gridCol w="609600"/>
              </a:tblGrid>
              <a:tr h="190500">
                <a:tc>
                  <a:txBody>
                    <a:bodyPr/>
                    <a:lstStyle/>
                    <a:p>
                      <a:pPr algn="ctr" fontAlgn="b"/>
                      <a:r>
                        <a:rPr lang="en-GB" sz="1100" u="none" strike="noStrike" dirty="0">
                          <a:effectLst/>
                        </a:rPr>
                        <a:t>ID</a:t>
                      </a:r>
                      <a:endParaRPr lang="en-GB" sz="1100" b="1" i="0" u="none" strike="noStrike" dirty="0">
                        <a:solidFill>
                          <a:schemeClr val="tx1"/>
                        </a:solidFill>
                        <a:effectLst/>
                        <a:latin typeface="Calibri"/>
                      </a:endParaRPr>
                    </a:p>
                  </a:txBody>
                  <a:tcPr marL="9525" marR="9525" marT="9525" marB="0" anchor="b"/>
                </a:tc>
                <a:tc>
                  <a:txBody>
                    <a:bodyPr/>
                    <a:lstStyle/>
                    <a:p>
                      <a:pPr algn="ctr" fontAlgn="b"/>
                      <a:r>
                        <a:rPr lang="en-GB" sz="1100" u="none" strike="noStrike" dirty="0">
                          <a:effectLst/>
                        </a:rPr>
                        <a:t>VAL</a:t>
                      </a:r>
                      <a:endParaRPr lang="en-GB" sz="1100" b="1" i="0" u="none" strike="noStrike" dirty="0">
                        <a:solidFill>
                          <a:schemeClr val="tx1"/>
                        </a:solidFill>
                        <a:effectLst/>
                        <a:latin typeface="Calibri"/>
                      </a:endParaRPr>
                    </a:p>
                  </a:txBody>
                  <a:tcPr marL="9525" marR="9525" marT="9525" marB="0" anchor="b"/>
                </a:tc>
              </a:tr>
              <a:tr h="190500">
                <a:tc>
                  <a:txBody>
                    <a:bodyPr/>
                    <a:lstStyle/>
                    <a:p>
                      <a:pPr algn="ctr" fontAlgn="b"/>
                      <a:r>
                        <a:rPr lang="en-GB" sz="1100" u="none" strike="noStrike" dirty="0">
                          <a:effectLst/>
                        </a:rPr>
                        <a:t>1</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a:effectLst/>
                        </a:rPr>
                        <a:t>AAA</a:t>
                      </a:r>
                      <a:endParaRPr lang="en-GB" sz="1100" b="0" i="0" u="none" strike="noStrike">
                        <a:solidFill>
                          <a:srgbClr val="000000"/>
                        </a:solidFill>
                        <a:effectLst/>
                        <a:latin typeface="Calibri"/>
                      </a:endParaRPr>
                    </a:p>
                  </a:txBody>
                  <a:tcPr marL="9525" marR="9525" marT="9525" marB="0" anchor="b"/>
                </a:tc>
              </a:tr>
              <a:tr h="190500">
                <a:tc>
                  <a:txBody>
                    <a:bodyPr/>
                    <a:lstStyle/>
                    <a:p>
                      <a:pPr algn="ctr" fontAlgn="b"/>
                      <a:r>
                        <a:rPr lang="en-GB" sz="1100" u="none" strike="noStrike" dirty="0">
                          <a:effectLst/>
                        </a:rPr>
                        <a:t>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BBB</a:t>
                      </a:r>
                      <a:endParaRPr lang="en-GB" sz="1100" b="0" i="0" u="none" strike="noStrike" dirty="0">
                        <a:solidFill>
                          <a:srgbClr val="000000"/>
                        </a:solidFill>
                        <a:effectLst/>
                        <a:latin typeface="Calibri"/>
                      </a:endParaRPr>
                    </a:p>
                  </a:txBody>
                  <a:tcPr marL="9525" marR="9525" marT="9525" marB="0" anchor="b"/>
                </a:tc>
              </a:tr>
            </a:tbl>
          </a:graphicData>
        </a:graphic>
      </p:graphicFrame>
      <p:sp>
        <p:nvSpPr>
          <p:cNvPr id="13" name="Content Placeholder 2"/>
          <p:cNvSpPr>
            <a:spLocks noGrp="1"/>
          </p:cNvSpPr>
          <p:nvPr>
            <p:ph idx="1"/>
          </p:nvPr>
        </p:nvSpPr>
        <p:spPr>
          <a:xfrm>
            <a:off x="510584" y="1121655"/>
            <a:ext cx="8615532" cy="646689"/>
          </a:xfrm>
        </p:spPr>
        <p:txBody>
          <a:bodyPr>
            <a:normAutofit/>
          </a:bodyPr>
          <a:lstStyle/>
          <a:p>
            <a:pPr marL="36576" lvl="1" indent="0">
              <a:buSzPct val="80000"/>
              <a:buNone/>
            </a:pPr>
            <a:r>
              <a:rPr lang="en-US" dirty="0" smtClean="0"/>
              <a:t>3. </a:t>
            </a:r>
            <a:r>
              <a:rPr lang="en-US" dirty="0"/>
              <a:t>Make a copy of the block (</a:t>
            </a:r>
            <a:r>
              <a:rPr lang="en-US" dirty="0" err="1"/>
              <a:t>dd</a:t>
            </a:r>
            <a:r>
              <a:rPr lang="en-US" dirty="0"/>
              <a:t> or </a:t>
            </a:r>
            <a:r>
              <a:rPr lang="en-US" dirty="0" err="1"/>
              <a:t>asmblk_edit</a:t>
            </a:r>
            <a:r>
              <a:rPr lang="en-US" dirty="0" smtClean="0"/>
              <a:t>) </a:t>
            </a:r>
          </a:p>
          <a:p>
            <a:pPr marL="36576" lvl="1" indent="0">
              <a:buSzPct val="80000"/>
              <a:buNone/>
            </a:pPr>
            <a:endParaRPr lang="en-US" dirty="0"/>
          </a:p>
          <a:p>
            <a:pPr marL="36576" indent="0">
              <a:buNone/>
            </a:pPr>
            <a:endParaRPr lang="en-US" dirty="0" smtClean="0"/>
          </a:p>
        </p:txBody>
      </p:sp>
      <p:grpSp>
        <p:nvGrpSpPr>
          <p:cNvPr id="23" name="Group 22"/>
          <p:cNvGrpSpPr/>
          <p:nvPr/>
        </p:nvGrpSpPr>
        <p:grpSpPr>
          <a:xfrm>
            <a:off x="389194" y="1443472"/>
            <a:ext cx="3105451" cy="2956196"/>
            <a:chOff x="15599" y="1375460"/>
            <a:chExt cx="3105451" cy="2956196"/>
          </a:xfrm>
        </p:grpSpPr>
        <p:pic>
          <p:nvPicPr>
            <p:cNvPr id="2050" name="Picture 2" descr="C:\mblaszcz private\PRESENTATIONS MAIN\aaa UKOUG 2013\pics\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9" y="1375460"/>
              <a:ext cx="3105451" cy="29561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90687" y="2150991"/>
              <a:ext cx="1192596" cy="33435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SYSTEM</a:t>
              </a:r>
              <a:endParaRPr lang="en-GB" sz="1400" dirty="0">
                <a:solidFill>
                  <a:schemeClr val="tx1"/>
                </a:solidFill>
              </a:endParaRPr>
            </a:p>
          </p:txBody>
        </p:sp>
        <p:sp>
          <p:nvSpPr>
            <p:cNvPr id="18" name="Rectangle 17"/>
            <p:cNvSpPr/>
            <p:nvPr/>
          </p:nvSpPr>
          <p:spPr>
            <a:xfrm>
              <a:off x="990687" y="2780985"/>
              <a:ext cx="1192596" cy="33377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SYSAUX</a:t>
              </a:r>
              <a:endParaRPr lang="en-GB" sz="1400" dirty="0">
                <a:solidFill>
                  <a:schemeClr val="tx1"/>
                </a:solidFill>
              </a:endParaRPr>
            </a:p>
          </p:txBody>
        </p:sp>
        <p:sp>
          <p:nvSpPr>
            <p:cNvPr id="20" name="Rectangle 19"/>
            <p:cNvSpPr/>
            <p:nvPr/>
          </p:nvSpPr>
          <p:spPr>
            <a:xfrm>
              <a:off x="540813" y="3414364"/>
              <a:ext cx="2043690" cy="33435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TESTLOSTWRITETBS</a:t>
              </a:r>
              <a:endParaRPr lang="en-GB" sz="1400" dirty="0">
                <a:solidFill>
                  <a:schemeClr val="tx1"/>
                </a:solidFill>
              </a:endParaRPr>
            </a:p>
          </p:txBody>
        </p:sp>
      </p:grpSp>
      <p:pic>
        <p:nvPicPr>
          <p:cNvPr id="19" name="Picture 2" descr="C:\mblaszcz private\PRESENTATIONS MAIN\aaa UKOUG 2013\pics\fil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91888" y="2314351"/>
            <a:ext cx="959742" cy="9597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e 21"/>
          <p:cNvGraphicFramePr>
            <a:graphicFrameLocks noGrp="1"/>
          </p:cNvGraphicFramePr>
          <p:nvPr>
            <p:extLst>
              <p:ext uri="{D42A27DB-BD31-4B8C-83A1-F6EECF244321}">
                <p14:modId xmlns:p14="http://schemas.microsoft.com/office/powerpoint/2010/main" val="472684499"/>
              </p:ext>
            </p:extLst>
          </p:nvPr>
        </p:nvGraphicFramePr>
        <p:xfrm>
          <a:off x="4555932" y="2856563"/>
          <a:ext cx="1219200" cy="571500"/>
        </p:xfrm>
        <a:graphic>
          <a:graphicData uri="http://schemas.openxmlformats.org/drawingml/2006/table">
            <a:tbl>
              <a:tblPr firstRow="1" bandRow="1">
                <a:tableStyleId>{93296810-A885-4BE3-A3E7-6D5BEEA58F35}</a:tableStyleId>
              </a:tblPr>
              <a:tblGrid>
                <a:gridCol w="609600"/>
                <a:gridCol w="609600"/>
              </a:tblGrid>
              <a:tr h="190500">
                <a:tc>
                  <a:txBody>
                    <a:bodyPr/>
                    <a:lstStyle/>
                    <a:p>
                      <a:pPr algn="ctr" fontAlgn="b"/>
                      <a:r>
                        <a:rPr lang="en-GB" sz="1100" u="none" strike="noStrike" dirty="0">
                          <a:effectLst/>
                        </a:rPr>
                        <a:t>ID</a:t>
                      </a:r>
                      <a:endParaRPr lang="en-GB" sz="1100" b="1" i="0" u="none" strike="noStrike" dirty="0">
                        <a:solidFill>
                          <a:schemeClr val="tx1"/>
                        </a:solidFill>
                        <a:effectLst/>
                        <a:latin typeface="Calibri"/>
                      </a:endParaRPr>
                    </a:p>
                  </a:txBody>
                  <a:tcPr marL="9525" marR="9525" marT="9525" marB="0" anchor="b"/>
                </a:tc>
                <a:tc>
                  <a:txBody>
                    <a:bodyPr/>
                    <a:lstStyle/>
                    <a:p>
                      <a:pPr algn="ctr" fontAlgn="b"/>
                      <a:r>
                        <a:rPr lang="en-GB" sz="1100" u="none" strike="noStrike" dirty="0">
                          <a:effectLst/>
                        </a:rPr>
                        <a:t>VAL</a:t>
                      </a:r>
                      <a:endParaRPr lang="en-GB" sz="1100" b="1" i="0" u="none" strike="noStrike" dirty="0">
                        <a:solidFill>
                          <a:schemeClr val="tx1"/>
                        </a:solidFill>
                        <a:effectLst/>
                        <a:latin typeface="Calibri"/>
                      </a:endParaRPr>
                    </a:p>
                  </a:txBody>
                  <a:tcPr marL="9525" marR="9525" marT="9525" marB="0" anchor="b"/>
                </a:tc>
              </a:tr>
              <a:tr h="190500">
                <a:tc>
                  <a:txBody>
                    <a:bodyPr/>
                    <a:lstStyle/>
                    <a:p>
                      <a:pPr algn="ctr" fontAlgn="b"/>
                      <a:r>
                        <a:rPr lang="en-GB" sz="1100" u="none" strike="noStrike" dirty="0">
                          <a:effectLst/>
                        </a:rPr>
                        <a:t>1</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a:effectLst/>
                        </a:rPr>
                        <a:t>AAA</a:t>
                      </a:r>
                      <a:endParaRPr lang="en-GB" sz="1100" b="0" i="0" u="none" strike="noStrike">
                        <a:solidFill>
                          <a:srgbClr val="000000"/>
                        </a:solidFill>
                        <a:effectLst/>
                        <a:latin typeface="Calibri"/>
                      </a:endParaRPr>
                    </a:p>
                  </a:txBody>
                  <a:tcPr marL="9525" marR="9525" marT="9525" marB="0" anchor="b"/>
                </a:tc>
              </a:tr>
              <a:tr h="190500">
                <a:tc>
                  <a:txBody>
                    <a:bodyPr/>
                    <a:lstStyle/>
                    <a:p>
                      <a:pPr algn="ctr" fontAlgn="b"/>
                      <a:r>
                        <a:rPr lang="en-GB" sz="1100" u="none" strike="noStrike" dirty="0">
                          <a:effectLst/>
                        </a:rPr>
                        <a:t>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BBB</a:t>
                      </a:r>
                      <a:endParaRPr lang="en-GB" sz="1100" b="0" i="0" u="none" strike="noStrike" dirty="0">
                        <a:solidFill>
                          <a:srgbClr val="000000"/>
                        </a:solidFill>
                        <a:effectLst/>
                        <a:latin typeface="Calibri"/>
                      </a:endParaRPr>
                    </a:p>
                  </a:txBody>
                  <a:tcPr marL="9525" marR="9525" marT="9525" marB="0" anchor="b"/>
                </a:tc>
              </a:tr>
            </a:tbl>
          </a:graphicData>
        </a:graphic>
      </p:graphicFrame>
      <p:sp>
        <p:nvSpPr>
          <p:cNvPr id="25" name="Right Arrow 24"/>
          <p:cNvSpPr/>
          <p:nvPr/>
        </p:nvSpPr>
        <p:spPr>
          <a:xfrm>
            <a:off x="5854483" y="3022735"/>
            <a:ext cx="1537405" cy="27205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848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42" presetClass="path" presetSubtype="0" accel="50000" decel="50000" fill="hold" nodeType="withEffect">
                                  <p:stCondLst>
                                    <p:cond delay="0"/>
                                  </p:stCondLst>
                                  <p:childTnLst>
                                    <p:animMotion origin="layout" path="M -5.55556E-7 1.34197E-7 L 0.29549 0.06964 " pathEditMode="relative" rAng="0" ptsTypes="AA">
                                      <p:cBhvr>
                                        <p:cTn id="18" dur="2000" fill="hold"/>
                                        <p:tgtEl>
                                          <p:spTgt spid="22"/>
                                        </p:tgtEl>
                                        <p:attrNameLst>
                                          <p:attrName>ppt_x</p:attrName>
                                          <p:attrName>ppt_y</p:attrName>
                                        </p:attrNameLst>
                                      </p:cBhvr>
                                      <p:rCtr x="14774" y="3471"/>
                                    </p:animMotion>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109238" y="2010169"/>
            <a:ext cx="3385547" cy="1896813"/>
            <a:chOff x="2735643" y="1942157"/>
            <a:chExt cx="3385547" cy="1896813"/>
          </a:xfrm>
        </p:grpSpPr>
        <p:sp>
          <p:nvSpPr>
            <p:cNvPr id="9" name="Rectangle 8"/>
            <p:cNvSpPr/>
            <p:nvPr/>
          </p:nvSpPr>
          <p:spPr>
            <a:xfrm>
              <a:off x="3477800" y="1942157"/>
              <a:ext cx="2643390" cy="1896813"/>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TESTLOSTWRITETBS</a:t>
              </a:r>
              <a:r>
                <a:rPr lang="en-US" dirty="0" smtClean="0"/>
                <a:t> </a:t>
              </a:r>
              <a:endParaRPr lang="en-GB" dirty="0"/>
            </a:p>
          </p:txBody>
        </p:sp>
        <p:sp>
          <p:nvSpPr>
            <p:cNvPr id="12" name="Rectangle 11"/>
            <p:cNvSpPr/>
            <p:nvPr/>
          </p:nvSpPr>
          <p:spPr>
            <a:xfrm>
              <a:off x="3718840" y="2355952"/>
              <a:ext cx="2146195" cy="33435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smtClean="0"/>
                <a:t>TESTLOSTWRITE</a:t>
              </a:r>
              <a:endParaRPr lang="en-GB" sz="1600" dirty="0"/>
            </a:p>
          </p:txBody>
        </p:sp>
        <p:cxnSp>
          <p:nvCxnSpPr>
            <p:cNvPr id="6" name="Straight Connector 5"/>
            <p:cNvCxnSpPr/>
            <p:nvPr/>
          </p:nvCxnSpPr>
          <p:spPr>
            <a:xfrm flipV="1">
              <a:off x="2735643" y="1942157"/>
              <a:ext cx="734600" cy="1132144"/>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735643" y="3688259"/>
              <a:ext cx="734600" cy="150711"/>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dirty="0"/>
              <a:t>How to Generate a Lost Write</a:t>
            </a:r>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27</a:t>
            </a:fld>
            <a:endParaRPr lang="en-US" dirty="0"/>
          </a:p>
        </p:txBody>
      </p:sp>
      <p:sp>
        <p:nvSpPr>
          <p:cNvPr id="14" name="Rectangle 13"/>
          <p:cNvSpPr/>
          <p:nvPr/>
        </p:nvSpPr>
        <p:spPr>
          <a:xfrm>
            <a:off x="631495" y="4241998"/>
            <a:ext cx="8414263" cy="549757"/>
          </a:xfrm>
          <a:prstGeom prst="rect">
            <a:avLst/>
          </a:prstGeom>
          <a:solidFill>
            <a:schemeClr val="tx1"/>
          </a:solidFill>
          <a:ln w="25400">
            <a:solidFill>
              <a:schemeClr val="accent4"/>
            </a:solidFill>
          </a:ln>
        </p:spPr>
        <p:txBody>
          <a:bodyPr wrap="square" tIns="72000">
            <a:spAutoFit/>
          </a:bodyPr>
          <a:lstStyle/>
          <a:p>
            <a:r>
              <a:rPr lang="en-US" sz="1400" b="1" dirty="0">
                <a:solidFill>
                  <a:schemeClr val="bg1"/>
                </a:solidFill>
                <a:effectLst>
                  <a:outerShdw blurRad="38100" dist="38100" dir="2700000" algn="tl">
                    <a:srgbClr val="000000">
                      <a:alpha val="43137"/>
                    </a:srgbClr>
                  </a:outerShdw>
                </a:effectLst>
                <a:latin typeface="Courier" pitchFamily="49" charset="0"/>
              </a:rPr>
              <a:t>SQL&gt; INSERT INTO </a:t>
            </a:r>
            <a:r>
              <a:rPr lang="en-US" sz="1400" b="1" dirty="0" err="1">
                <a:solidFill>
                  <a:schemeClr val="bg1"/>
                </a:solidFill>
                <a:effectLst>
                  <a:outerShdw blurRad="38100" dist="38100" dir="2700000" algn="tl">
                    <a:srgbClr val="000000">
                      <a:alpha val="43137"/>
                    </a:srgbClr>
                  </a:outerShdw>
                </a:effectLst>
                <a:latin typeface="Courier" pitchFamily="49" charset="0"/>
              </a:rPr>
              <a:t>testlostwrite</a:t>
            </a:r>
            <a:r>
              <a:rPr lang="en-US" sz="1400" b="1" dirty="0">
                <a:solidFill>
                  <a:schemeClr val="bg1"/>
                </a:solidFill>
                <a:effectLst>
                  <a:outerShdw blurRad="38100" dist="38100" dir="2700000" algn="tl">
                    <a:srgbClr val="000000">
                      <a:alpha val="43137"/>
                    </a:srgbClr>
                  </a:outerShdw>
                </a:effectLst>
                <a:latin typeface="Courier" pitchFamily="49" charset="0"/>
              </a:rPr>
              <a:t> VALUES(3,’CCC');</a:t>
            </a:r>
          </a:p>
          <a:p>
            <a:r>
              <a:rPr lang="en-US" sz="1400" b="1" dirty="0">
                <a:solidFill>
                  <a:schemeClr val="bg1"/>
                </a:solidFill>
                <a:effectLst>
                  <a:outerShdw blurRad="38100" dist="38100" dir="2700000" algn="tl">
                    <a:srgbClr val="000000">
                      <a:alpha val="43137"/>
                    </a:srgbClr>
                  </a:outerShdw>
                </a:effectLst>
                <a:latin typeface="Courier" pitchFamily="49" charset="0"/>
              </a:rPr>
              <a:t>SQL&gt; COMMIT;</a:t>
            </a:r>
          </a:p>
        </p:txBody>
      </p:sp>
      <p:sp>
        <p:nvSpPr>
          <p:cNvPr id="13" name="Content Placeholder 2"/>
          <p:cNvSpPr>
            <a:spLocks noGrp="1"/>
          </p:cNvSpPr>
          <p:nvPr>
            <p:ph idx="1"/>
          </p:nvPr>
        </p:nvSpPr>
        <p:spPr>
          <a:xfrm>
            <a:off x="510584" y="1121655"/>
            <a:ext cx="8615532" cy="646689"/>
          </a:xfrm>
        </p:spPr>
        <p:txBody>
          <a:bodyPr/>
          <a:lstStyle/>
          <a:p>
            <a:pPr marL="36576" lvl="1" indent="0">
              <a:buSzPct val="80000"/>
              <a:buNone/>
            </a:pPr>
            <a:r>
              <a:rPr lang="en-US" dirty="0"/>
              <a:t>4. Insert additional row into a table </a:t>
            </a:r>
            <a:r>
              <a:rPr lang="en-US" dirty="0" smtClean="0"/>
              <a:t>– commit the change </a:t>
            </a:r>
            <a:endParaRPr lang="en-US" dirty="0">
              <a:solidFill>
                <a:srgbClr val="FF0000"/>
              </a:solidFill>
            </a:endParaRPr>
          </a:p>
          <a:p>
            <a:pPr marL="36576" lvl="1" indent="0">
              <a:buSzPct val="80000"/>
              <a:buNone/>
            </a:pPr>
            <a:endParaRPr lang="en-US" dirty="0"/>
          </a:p>
          <a:p>
            <a:pPr marL="36576" indent="0">
              <a:buNone/>
            </a:pPr>
            <a:endParaRPr lang="en-US" dirty="0" smtClean="0"/>
          </a:p>
        </p:txBody>
      </p:sp>
      <p:grpSp>
        <p:nvGrpSpPr>
          <p:cNvPr id="23" name="Group 22"/>
          <p:cNvGrpSpPr/>
          <p:nvPr/>
        </p:nvGrpSpPr>
        <p:grpSpPr>
          <a:xfrm>
            <a:off x="389194" y="1443472"/>
            <a:ext cx="3105451" cy="2956196"/>
            <a:chOff x="15599" y="1375460"/>
            <a:chExt cx="3105451" cy="2956196"/>
          </a:xfrm>
        </p:grpSpPr>
        <p:pic>
          <p:nvPicPr>
            <p:cNvPr id="2050" name="Picture 2" descr="C:\mblaszcz private\PRESENTATIONS MAIN\aaa UKOUG 2013\pics\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9" y="1375460"/>
              <a:ext cx="3105451" cy="29561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90687" y="2150991"/>
              <a:ext cx="1192596" cy="33435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SYSTEM</a:t>
              </a:r>
              <a:endParaRPr lang="en-GB" sz="1400" dirty="0">
                <a:solidFill>
                  <a:schemeClr val="tx1"/>
                </a:solidFill>
              </a:endParaRPr>
            </a:p>
          </p:txBody>
        </p:sp>
        <p:sp>
          <p:nvSpPr>
            <p:cNvPr id="18" name="Rectangle 17"/>
            <p:cNvSpPr/>
            <p:nvPr/>
          </p:nvSpPr>
          <p:spPr>
            <a:xfrm>
              <a:off x="990687" y="2780985"/>
              <a:ext cx="1192596" cy="33377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SYSAUX</a:t>
              </a:r>
              <a:endParaRPr lang="en-GB" sz="1400" dirty="0">
                <a:solidFill>
                  <a:schemeClr val="tx1"/>
                </a:solidFill>
              </a:endParaRPr>
            </a:p>
          </p:txBody>
        </p:sp>
        <p:sp>
          <p:nvSpPr>
            <p:cNvPr id="20" name="Rectangle 19"/>
            <p:cNvSpPr/>
            <p:nvPr/>
          </p:nvSpPr>
          <p:spPr>
            <a:xfrm>
              <a:off x="540813" y="3414364"/>
              <a:ext cx="2043690" cy="33435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TESTLOSTWRITETBS</a:t>
              </a:r>
              <a:endParaRPr lang="en-GB" sz="1400" dirty="0">
                <a:solidFill>
                  <a:schemeClr val="tx1"/>
                </a:solidFill>
              </a:endParaRPr>
            </a:p>
          </p:txBody>
        </p:sp>
      </p:grpSp>
      <p:graphicFrame>
        <p:nvGraphicFramePr>
          <p:cNvPr id="17" name="Table 16"/>
          <p:cNvGraphicFramePr>
            <a:graphicFrameLocks noGrp="1"/>
          </p:cNvGraphicFramePr>
          <p:nvPr>
            <p:extLst>
              <p:ext uri="{D42A27DB-BD31-4B8C-83A1-F6EECF244321}">
                <p14:modId xmlns:p14="http://schemas.microsoft.com/office/powerpoint/2010/main" val="210587447"/>
              </p:ext>
            </p:extLst>
          </p:nvPr>
        </p:nvGraphicFramePr>
        <p:xfrm>
          <a:off x="4555933" y="2853557"/>
          <a:ext cx="1219200" cy="571500"/>
        </p:xfrm>
        <a:graphic>
          <a:graphicData uri="http://schemas.openxmlformats.org/drawingml/2006/table">
            <a:tbl>
              <a:tblPr firstRow="1" bandRow="1">
                <a:tableStyleId>{93296810-A885-4BE3-A3E7-6D5BEEA58F35}</a:tableStyleId>
              </a:tblPr>
              <a:tblGrid>
                <a:gridCol w="609600"/>
                <a:gridCol w="609600"/>
              </a:tblGrid>
              <a:tr h="190500">
                <a:tc>
                  <a:txBody>
                    <a:bodyPr/>
                    <a:lstStyle/>
                    <a:p>
                      <a:pPr algn="ctr" fontAlgn="b"/>
                      <a:r>
                        <a:rPr lang="en-GB" sz="1100" u="none" strike="noStrike" dirty="0">
                          <a:effectLst/>
                        </a:rPr>
                        <a:t>ID</a:t>
                      </a:r>
                      <a:endParaRPr lang="en-GB" sz="1100" b="1" i="0" u="none" strike="noStrike" dirty="0">
                        <a:solidFill>
                          <a:schemeClr val="tx1"/>
                        </a:solidFill>
                        <a:effectLst/>
                        <a:latin typeface="Calibri"/>
                      </a:endParaRPr>
                    </a:p>
                  </a:txBody>
                  <a:tcPr marL="9525" marR="9525" marT="9525" marB="0" anchor="b"/>
                </a:tc>
                <a:tc>
                  <a:txBody>
                    <a:bodyPr/>
                    <a:lstStyle/>
                    <a:p>
                      <a:pPr algn="ctr" fontAlgn="b"/>
                      <a:r>
                        <a:rPr lang="en-GB" sz="1100" u="none" strike="noStrike" dirty="0">
                          <a:effectLst/>
                        </a:rPr>
                        <a:t>VAL</a:t>
                      </a:r>
                      <a:endParaRPr lang="en-GB" sz="1100" b="1" i="0" u="none" strike="noStrike" dirty="0">
                        <a:solidFill>
                          <a:schemeClr val="tx1"/>
                        </a:solidFill>
                        <a:effectLst/>
                        <a:latin typeface="Calibri"/>
                      </a:endParaRPr>
                    </a:p>
                  </a:txBody>
                  <a:tcPr marL="9525" marR="9525" marT="9525" marB="0" anchor="b"/>
                </a:tc>
              </a:tr>
              <a:tr h="190500">
                <a:tc>
                  <a:txBody>
                    <a:bodyPr/>
                    <a:lstStyle/>
                    <a:p>
                      <a:pPr algn="ctr" fontAlgn="b"/>
                      <a:r>
                        <a:rPr lang="en-GB" sz="1100" u="none" strike="noStrike" dirty="0">
                          <a:effectLst/>
                        </a:rPr>
                        <a:t>1</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a:effectLst/>
                        </a:rPr>
                        <a:t>AAA</a:t>
                      </a:r>
                      <a:endParaRPr lang="en-GB" sz="1100" b="0" i="0" u="none" strike="noStrike">
                        <a:solidFill>
                          <a:srgbClr val="000000"/>
                        </a:solidFill>
                        <a:effectLst/>
                        <a:latin typeface="Calibri"/>
                      </a:endParaRPr>
                    </a:p>
                  </a:txBody>
                  <a:tcPr marL="9525" marR="9525" marT="9525" marB="0" anchor="b"/>
                </a:tc>
              </a:tr>
              <a:tr h="190500">
                <a:tc>
                  <a:txBody>
                    <a:bodyPr/>
                    <a:lstStyle/>
                    <a:p>
                      <a:pPr algn="ctr" fontAlgn="b"/>
                      <a:r>
                        <a:rPr lang="en-GB" sz="1100" u="none" strike="noStrike" dirty="0">
                          <a:effectLst/>
                        </a:rPr>
                        <a:t>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BBB</a:t>
                      </a:r>
                      <a:endParaRPr lang="en-GB" sz="1100" b="0" i="0" u="none" strike="noStrike" dirty="0">
                        <a:solidFill>
                          <a:srgbClr val="000000"/>
                        </a:solidFill>
                        <a:effectLst/>
                        <a:latin typeface="Calibri"/>
                      </a:endParaRPr>
                    </a:p>
                  </a:txBody>
                  <a:tcPr marL="9525" marR="9525" marT="9525" marB="0" anchor="b"/>
                </a:tc>
              </a:tr>
            </a:tbl>
          </a:graphicData>
        </a:graphic>
      </p:graphicFrame>
      <p:pic>
        <p:nvPicPr>
          <p:cNvPr id="19" name="Picture 2" descr="C:\mblaszcz private\PRESENTATIONS MAIN\aaa UKOUG 2013\pics\fil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91888" y="2314351"/>
            <a:ext cx="959742" cy="9597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e 21"/>
          <p:cNvGraphicFramePr>
            <a:graphicFrameLocks noGrp="1"/>
          </p:cNvGraphicFramePr>
          <p:nvPr>
            <p:extLst>
              <p:ext uri="{D42A27DB-BD31-4B8C-83A1-F6EECF244321}">
                <p14:modId xmlns:p14="http://schemas.microsoft.com/office/powerpoint/2010/main" val="2280686006"/>
              </p:ext>
            </p:extLst>
          </p:nvPr>
        </p:nvGraphicFramePr>
        <p:xfrm>
          <a:off x="7262159" y="3363801"/>
          <a:ext cx="1219200" cy="571500"/>
        </p:xfrm>
        <a:graphic>
          <a:graphicData uri="http://schemas.openxmlformats.org/drawingml/2006/table">
            <a:tbl>
              <a:tblPr firstRow="1" bandRow="1">
                <a:tableStyleId>{93296810-A885-4BE3-A3E7-6D5BEEA58F35}</a:tableStyleId>
              </a:tblPr>
              <a:tblGrid>
                <a:gridCol w="609600"/>
                <a:gridCol w="609600"/>
              </a:tblGrid>
              <a:tr h="190500">
                <a:tc>
                  <a:txBody>
                    <a:bodyPr/>
                    <a:lstStyle/>
                    <a:p>
                      <a:pPr algn="ctr" fontAlgn="b"/>
                      <a:r>
                        <a:rPr lang="en-GB" sz="1100" u="none" strike="noStrike" dirty="0">
                          <a:effectLst/>
                        </a:rPr>
                        <a:t>ID</a:t>
                      </a:r>
                      <a:endParaRPr lang="en-GB" sz="1100" b="1" i="0" u="none" strike="noStrike" dirty="0">
                        <a:solidFill>
                          <a:schemeClr val="tx1"/>
                        </a:solidFill>
                        <a:effectLst/>
                        <a:latin typeface="Calibri"/>
                      </a:endParaRPr>
                    </a:p>
                  </a:txBody>
                  <a:tcPr marL="9525" marR="9525" marT="9525" marB="0" anchor="b"/>
                </a:tc>
                <a:tc>
                  <a:txBody>
                    <a:bodyPr/>
                    <a:lstStyle/>
                    <a:p>
                      <a:pPr algn="ctr" fontAlgn="b"/>
                      <a:r>
                        <a:rPr lang="en-GB" sz="1100" u="none" strike="noStrike" dirty="0">
                          <a:effectLst/>
                        </a:rPr>
                        <a:t>VAL</a:t>
                      </a:r>
                      <a:endParaRPr lang="en-GB" sz="1100" b="1" i="0" u="none" strike="noStrike" dirty="0">
                        <a:solidFill>
                          <a:schemeClr val="tx1"/>
                        </a:solidFill>
                        <a:effectLst/>
                        <a:latin typeface="Calibri"/>
                      </a:endParaRPr>
                    </a:p>
                  </a:txBody>
                  <a:tcPr marL="9525" marR="9525" marT="9525" marB="0" anchor="b"/>
                </a:tc>
              </a:tr>
              <a:tr h="190500">
                <a:tc>
                  <a:txBody>
                    <a:bodyPr/>
                    <a:lstStyle/>
                    <a:p>
                      <a:pPr algn="ctr" fontAlgn="b"/>
                      <a:r>
                        <a:rPr lang="en-GB" sz="1100" u="none" strike="noStrike" dirty="0">
                          <a:effectLst/>
                        </a:rPr>
                        <a:t>1</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a:effectLst/>
                        </a:rPr>
                        <a:t>AAA</a:t>
                      </a:r>
                      <a:endParaRPr lang="en-GB" sz="1100" b="0" i="0" u="none" strike="noStrike">
                        <a:solidFill>
                          <a:srgbClr val="000000"/>
                        </a:solidFill>
                        <a:effectLst/>
                        <a:latin typeface="Calibri"/>
                      </a:endParaRPr>
                    </a:p>
                  </a:txBody>
                  <a:tcPr marL="9525" marR="9525" marT="9525" marB="0" anchor="b"/>
                </a:tc>
              </a:tr>
              <a:tr h="190500">
                <a:tc>
                  <a:txBody>
                    <a:bodyPr/>
                    <a:lstStyle/>
                    <a:p>
                      <a:pPr algn="ctr" fontAlgn="b"/>
                      <a:r>
                        <a:rPr lang="en-GB" sz="1100" u="none" strike="noStrike" dirty="0">
                          <a:effectLst/>
                        </a:rPr>
                        <a:t>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BBB</a:t>
                      </a:r>
                      <a:endParaRPr lang="en-GB" sz="1100" b="0" i="0" u="none" strike="noStrike" dirty="0">
                        <a:solidFill>
                          <a:srgbClr val="000000"/>
                        </a:solidFill>
                        <a:effectLst/>
                        <a:latin typeface="Calibri"/>
                      </a:endParaRPr>
                    </a:p>
                  </a:txBody>
                  <a:tcPr marL="9525" marR="9525" marT="9525" marB="0" anchor="b"/>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427714721"/>
              </p:ext>
            </p:extLst>
          </p:nvPr>
        </p:nvGraphicFramePr>
        <p:xfrm>
          <a:off x="4557051" y="2848997"/>
          <a:ext cx="1219200" cy="571500"/>
        </p:xfrm>
        <a:graphic>
          <a:graphicData uri="http://schemas.openxmlformats.org/drawingml/2006/table">
            <a:tbl>
              <a:tblPr firstRow="1" bandRow="1">
                <a:tableStyleId>{93296810-A885-4BE3-A3E7-6D5BEEA58F35}</a:tableStyleId>
              </a:tblPr>
              <a:tblGrid>
                <a:gridCol w="609600"/>
                <a:gridCol w="609600"/>
              </a:tblGrid>
              <a:tr h="190500">
                <a:tc>
                  <a:txBody>
                    <a:bodyPr/>
                    <a:lstStyle/>
                    <a:p>
                      <a:pPr algn="ctr" fontAlgn="b"/>
                      <a:r>
                        <a:rPr lang="en-GB" sz="1100" u="none" strike="noStrike" dirty="0">
                          <a:effectLst/>
                        </a:rPr>
                        <a:t>ID</a:t>
                      </a:r>
                      <a:endParaRPr lang="en-GB" sz="1100" b="1" i="0" u="none" strike="noStrike" dirty="0">
                        <a:solidFill>
                          <a:schemeClr val="tx1"/>
                        </a:solidFill>
                        <a:effectLst/>
                        <a:latin typeface="Calibri"/>
                      </a:endParaRPr>
                    </a:p>
                  </a:txBody>
                  <a:tcPr marL="9525" marR="9525" marT="9525" marB="0" anchor="b"/>
                </a:tc>
                <a:tc>
                  <a:txBody>
                    <a:bodyPr/>
                    <a:lstStyle/>
                    <a:p>
                      <a:pPr algn="ctr" fontAlgn="b"/>
                      <a:r>
                        <a:rPr lang="en-GB" sz="1100" u="none" strike="noStrike" dirty="0">
                          <a:effectLst/>
                        </a:rPr>
                        <a:t>VAL</a:t>
                      </a:r>
                      <a:endParaRPr lang="en-GB" sz="1100" b="1" i="0" u="none" strike="noStrike" dirty="0">
                        <a:solidFill>
                          <a:schemeClr val="tx1"/>
                        </a:solidFill>
                        <a:effectLst/>
                        <a:latin typeface="Calibri"/>
                      </a:endParaRPr>
                    </a:p>
                  </a:txBody>
                  <a:tcPr marL="9525" marR="9525" marT="9525" marB="0" anchor="b"/>
                </a:tc>
              </a:tr>
              <a:tr h="190500">
                <a:tc>
                  <a:txBody>
                    <a:bodyPr/>
                    <a:lstStyle/>
                    <a:p>
                      <a:pPr algn="ctr" fontAlgn="b"/>
                      <a:r>
                        <a:rPr lang="en-GB" sz="1100" u="none" strike="noStrike" dirty="0">
                          <a:effectLst/>
                        </a:rPr>
                        <a:t>1</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a:effectLst/>
                        </a:rPr>
                        <a:t>AAA</a:t>
                      </a:r>
                      <a:endParaRPr lang="en-GB" sz="1100" b="0" i="0" u="none" strike="noStrike">
                        <a:solidFill>
                          <a:srgbClr val="000000"/>
                        </a:solidFill>
                        <a:effectLst/>
                        <a:latin typeface="Calibri"/>
                      </a:endParaRPr>
                    </a:p>
                  </a:txBody>
                  <a:tcPr marL="9525" marR="9525" marT="9525" marB="0" anchor="b"/>
                </a:tc>
              </a:tr>
              <a:tr h="190500">
                <a:tc>
                  <a:txBody>
                    <a:bodyPr/>
                    <a:lstStyle/>
                    <a:p>
                      <a:pPr algn="ctr" fontAlgn="b"/>
                      <a:r>
                        <a:rPr lang="en-GB" sz="1100" u="none" strike="noStrike" dirty="0">
                          <a:effectLst/>
                        </a:rPr>
                        <a:t>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BBB</a:t>
                      </a:r>
                      <a:endParaRPr lang="en-GB" sz="1100" b="0" i="0" u="none" strike="noStrike" dirty="0">
                        <a:solidFill>
                          <a:srgbClr val="000000"/>
                        </a:solidFill>
                        <a:effectLst/>
                        <a:latin typeface="Calibri"/>
                      </a:endParaRPr>
                    </a:p>
                  </a:txBody>
                  <a:tcPr marL="9525" marR="9525" marT="9525" marB="0" anchor="b"/>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641947481"/>
              </p:ext>
            </p:extLst>
          </p:nvPr>
        </p:nvGraphicFramePr>
        <p:xfrm>
          <a:off x="4563490" y="2853557"/>
          <a:ext cx="1219200" cy="762000"/>
        </p:xfrm>
        <a:graphic>
          <a:graphicData uri="http://schemas.openxmlformats.org/drawingml/2006/table">
            <a:tbl>
              <a:tblPr firstRow="1" bandRow="1">
                <a:tableStyleId>{93296810-A885-4BE3-A3E7-6D5BEEA58F35}</a:tableStyleId>
              </a:tblPr>
              <a:tblGrid>
                <a:gridCol w="609600"/>
                <a:gridCol w="609600"/>
              </a:tblGrid>
              <a:tr h="190500">
                <a:tc>
                  <a:txBody>
                    <a:bodyPr/>
                    <a:lstStyle/>
                    <a:p>
                      <a:pPr algn="ctr" fontAlgn="b"/>
                      <a:r>
                        <a:rPr lang="en-GB" sz="1100" u="none" strike="noStrike" dirty="0">
                          <a:effectLst/>
                        </a:rPr>
                        <a:t>ID</a:t>
                      </a:r>
                      <a:endParaRPr lang="en-GB" sz="1100" b="1" i="0" u="none" strike="noStrike" dirty="0">
                        <a:solidFill>
                          <a:schemeClr val="tx1"/>
                        </a:solidFill>
                        <a:effectLst/>
                        <a:latin typeface="Calibri"/>
                      </a:endParaRPr>
                    </a:p>
                  </a:txBody>
                  <a:tcPr marL="9525" marR="9525" marT="9525" marB="0" anchor="b"/>
                </a:tc>
                <a:tc>
                  <a:txBody>
                    <a:bodyPr/>
                    <a:lstStyle/>
                    <a:p>
                      <a:pPr algn="ctr" fontAlgn="b"/>
                      <a:r>
                        <a:rPr lang="en-GB" sz="1100" u="none" strike="noStrike" dirty="0">
                          <a:effectLst/>
                        </a:rPr>
                        <a:t>VAL</a:t>
                      </a:r>
                      <a:endParaRPr lang="en-GB" sz="1100" b="1" i="0" u="none" strike="noStrike" dirty="0">
                        <a:solidFill>
                          <a:schemeClr val="tx1"/>
                        </a:solidFill>
                        <a:effectLst/>
                        <a:latin typeface="Calibri"/>
                      </a:endParaRPr>
                    </a:p>
                  </a:txBody>
                  <a:tcPr marL="9525" marR="9525" marT="9525" marB="0" anchor="b"/>
                </a:tc>
              </a:tr>
              <a:tr h="190500">
                <a:tc>
                  <a:txBody>
                    <a:bodyPr/>
                    <a:lstStyle/>
                    <a:p>
                      <a:pPr algn="ctr" fontAlgn="b"/>
                      <a:r>
                        <a:rPr lang="en-GB" sz="1100" u="none" strike="noStrike" dirty="0">
                          <a:effectLst/>
                        </a:rPr>
                        <a:t>1</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a:effectLst/>
                        </a:rPr>
                        <a:t>AAA</a:t>
                      </a:r>
                      <a:endParaRPr lang="en-GB" sz="1100" b="0" i="0" u="none" strike="noStrike">
                        <a:solidFill>
                          <a:srgbClr val="000000"/>
                        </a:solidFill>
                        <a:effectLst/>
                        <a:latin typeface="Calibri"/>
                      </a:endParaRPr>
                    </a:p>
                  </a:txBody>
                  <a:tcPr marL="9525" marR="9525" marT="9525" marB="0" anchor="b"/>
                </a:tc>
              </a:tr>
              <a:tr h="190500">
                <a:tc>
                  <a:txBody>
                    <a:bodyPr/>
                    <a:lstStyle/>
                    <a:p>
                      <a:pPr algn="ctr" fontAlgn="b"/>
                      <a:r>
                        <a:rPr lang="en-GB" sz="1100" u="none" strike="noStrike" dirty="0">
                          <a:effectLst/>
                        </a:rPr>
                        <a:t>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BBB</a:t>
                      </a:r>
                      <a:endParaRPr lang="en-GB" sz="1100" b="0" i="0" u="none" strike="noStrike" dirty="0">
                        <a:solidFill>
                          <a:srgbClr val="000000"/>
                        </a:solidFill>
                        <a:effectLst/>
                        <a:latin typeface="Calibri"/>
                      </a:endParaRPr>
                    </a:p>
                  </a:txBody>
                  <a:tcPr marL="9525" marR="9525" marT="9525" marB="0" anchor="b"/>
                </a:tc>
              </a:tr>
              <a:tr h="1905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C00000"/>
                          </a:solidFill>
                          <a:effectLst/>
                          <a:latin typeface="+mn-lt"/>
                        </a:rPr>
                        <a:t>3</a:t>
                      </a:r>
                      <a:endParaRPr lang="en-GB" sz="1100" b="0" i="0" u="none" strike="noStrike" dirty="0" smtClean="0">
                        <a:solidFill>
                          <a:srgbClr val="C00000"/>
                        </a:solidFill>
                        <a:effectLst/>
                        <a:latin typeface="Calibri"/>
                      </a:endParaRPr>
                    </a:p>
                  </a:txBody>
                  <a:tcPr marL="9525" marR="9525" marT="9525" marB="0" anchor="b"/>
                </a:tc>
                <a:tc>
                  <a:txBody>
                    <a:bodyPr/>
                    <a:lstStyle/>
                    <a:p>
                      <a:pPr algn="ctr" fontAlgn="b"/>
                      <a:r>
                        <a:rPr lang="en-GB" sz="1100" u="none" strike="noStrike" dirty="0" smtClean="0">
                          <a:solidFill>
                            <a:srgbClr val="C00000"/>
                          </a:solidFill>
                          <a:effectLst/>
                        </a:rPr>
                        <a:t>CCC</a:t>
                      </a:r>
                      <a:endParaRPr lang="en-GB" sz="1100" b="0" i="0" u="none" strike="noStrike" dirty="0">
                        <a:solidFill>
                          <a:srgbClr val="C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424170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xit" presetSubtype="0" fill="hold" nodeType="withEffect">
                                  <p:stCondLst>
                                    <p:cond delay="0"/>
                                  </p:stCondLst>
                                  <p:childTnLst>
                                    <p:animEffect transition="out" filter="fade">
                                      <p:cBhvr>
                                        <p:cTn id="9" dur="500"/>
                                        <p:tgtEl>
                                          <p:spTgt spid="25"/>
                                        </p:tgtEl>
                                      </p:cBhvr>
                                    </p:animEffect>
                                    <p:set>
                                      <p:cBhvr>
                                        <p:cTn id="10" dur="1" fill="hold">
                                          <p:stCondLst>
                                            <p:cond delay="499"/>
                                          </p:stCondLst>
                                        </p:cTn>
                                        <p:tgtEl>
                                          <p:spTgt spid="2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34790" y="4680304"/>
            <a:ext cx="8494096" cy="549757"/>
          </a:xfrm>
          <a:prstGeom prst="rect">
            <a:avLst/>
          </a:prstGeom>
          <a:solidFill>
            <a:schemeClr val="tx1"/>
          </a:solidFill>
          <a:ln w="25400">
            <a:solidFill>
              <a:schemeClr val="accent4"/>
            </a:solidFill>
          </a:ln>
        </p:spPr>
        <p:txBody>
          <a:bodyPr wrap="square" tIns="72000">
            <a:spAutoFit/>
          </a:bodyPr>
          <a:lstStyle/>
          <a:p>
            <a:r>
              <a:rPr lang="en-US" sz="1400" b="1" dirty="0">
                <a:solidFill>
                  <a:schemeClr val="bg1"/>
                </a:solidFill>
                <a:effectLst>
                  <a:outerShdw blurRad="38100" dist="38100" dir="2700000" algn="tl">
                    <a:srgbClr val="000000">
                      <a:alpha val="43137"/>
                    </a:srgbClr>
                  </a:outerShdw>
                </a:effectLst>
                <a:latin typeface="Courier" pitchFamily="49" charset="0"/>
              </a:rPr>
              <a:t>./</a:t>
            </a:r>
            <a:r>
              <a:rPr lang="en-US" sz="1400" b="1" dirty="0" err="1">
                <a:solidFill>
                  <a:schemeClr val="bg1"/>
                </a:solidFill>
                <a:effectLst>
                  <a:outerShdw blurRad="38100" dist="38100" dir="2700000" algn="tl">
                    <a:srgbClr val="000000">
                      <a:alpha val="43137"/>
                    </a:srgbClr>
                  </a:outerShdw>
                </a:effectLst>
                <a:latin typeface="Courier" pitchFamily="49" charset="0"/>
              </a:rPr>
              <a:t>asmblk_edit</a:t>
            </a:r>
            <a:r>
              <a:rPr lang="en-US" sz="1400" b="1" dirty="0">
                <a:solidFill>
                  <a:schemeClr val="bg1"/>
                </a:solidFill>
                <a:effectLst>
                  <a:outerShdw blurRad="38100" dist="38100" dir="2700000" algn="tl">
                    <a:srgbClr val="000000">
                      <a:alpha val="43137"/>
                    </a:srgbClr>
                  </a:outerShdw>
                </a:effectLst>
                <a:latin typeface="Courier" pitchFamily="49" charset="0"/>
              </a:rPr>
              <a:t> -w -s 132 -a +TEST_DATADG1/test/</a:t>
            </a:r>
            <a:r>
              <a:rPr lang="en-US" sz="1400" b="1" dirty="0" err="1">
                <a:solidFill>
                  <a:schemeClr val="bg1"/>
                </a:solidFill>
                <a:effectLst>
                  <a:outerShdw blurRad="38100" dist="38100" dir="2700000" algn="tl">
                    <a:srgbClr val="000000">
                      <a:alpha val="43137"/>
                    </a:srgbClr>
                  </a:outerShdw>
                </a:effectLst>
                <a:latin typeface="Courier" pitchFamily="49" charset="0"/>
              </a:rPr>
              <a:t>datafile</a:t>
            </a:r>
            <a:r>
              <a:rPr lang="en-US" sz="1400" b="1" dirty="0">
                <a:solidFill>
                  <a:schemeClr val="bg1"/>
                </a:solidFill>
                <a:effectLst>
                  <a:outerShdw blurRad="38100" dist="38100" dir="2700000" algn="tl">
                    <a:srgbClr val="000000">
                      <a:alpha val="43137"/>
                    </a:srgbClr>
                  </a:outerShdw>
                </a:effectLst>
                <a:latin typeface="Courier" pitchFamily="49" charset="0"/>
              </a:rPr>
              <a:t>/testlostwritetbs.4138.831900273 -f </a:t>
            </a:r>
            <a:r>
              <a:rPr lang="en-US" sz="1400" b="1" dirty="0" smtClean="0">
                <a:solidFill>
                  <a:schemeClr val="bg1"/>
                </a:solidFill>
                <a:effectLst>
                  <a:outerShdw blurRad="38100" dist="38100" dir="2700000" algn="tl">
                    <a:srgbClr val="000000">
                      <a:alpha val="43137"/>
                    </a:srgbClr>
                  </a:outerShdw>
                </a:effectLst>
                <a:latin typeface="Courier" pitchFamily="49" charset="0"/>
              </a:rPr>
              <a:t>blk132.dmp</a:t>
            </a:r>
            <a:endParaRPr lang="en-US" sz="1400" b="1" dirty="0">
              <a:solidFill>
                <a:schemeClr val="bg1"/>
              </a:solidFill>
              <a:effectLst>
                <a:outerShdw blurRad="38100" dist="38100" dir="2700000" algn="tl">
                  <a:srgbClr val="000000">
                    <a:alpha val="43137"/>
                  </a:srgbClr>
                </a:outerShdw>
              </a:effectLst>
              <a:latin typeface="Courier" pitchFamily="49" charset="0"/>
            </a:endParaRPr>
          </a:p>
        </p:txBody>
      </p:sp>
      <p:sp>
        <p:nvSpPr>
          <p:cNvPr id="27" name="Rectangle 26"/>
          <p:cNvSpPr/>
          <p:nvPr/>
        </p:nvSpPr>
        <p:spPr>
          <a:xfrm>
            <a:off x="633836" y="5323912"/>
            <a:ext cx="8495050" cy="334313"/>
          </a:xfrm>
          <a:prstGeom prst="rect">
            <a:avLst/>
          </a:prstGeom>
          <a:solidFill>
            <a:schemeClr val="tx1"/>
          </a:solidFill>
          <a:ln w="25400">
            <a:solidFill>
              <a:schemeClr val="accent4"/>
            </a:solidFill>
          </a:ln>
        </p:spPr>
        <p:txBody>
          <a:bodyPr wrap="square" tIns="72000">
            <a:spAutoFit/>
          </a:bodyPr>
          <a:lstStyle/>
          <a:p>
            <a:r>
              <a:rPr lang="en-US" sz="1400" b="1" dirty="0" err="1">
                <a:solidFill>
                  <a:schemeClr val="bg1"/>
                </a:solidFill>
                <a:effectLst>
                  <a:outerShdw blurRad="38100" dist="38100" dir="2700000" algn="tl">
                    <a:srgbClr val="000000">
                      <a:alpha val="43137"/>
                    </a:srgbClr>
                  </a:outerShdw>
                </a:effectLst>
                <a:latin typeface="Courier" pitchFamily="49" charset="0"/>
              </a:rPr>
              <a:t>dd</a:t>
            </a:r>
            <a:r>
              <a:rPr lang="en-US" sz="1400" b="1" dirty="0">
                <a:solidFill>
                  <a:schemeClr val="bg1"/>
                </a:solidFill>
                <a:effectLst>
                  <a:outerShdw blurRad="38100" dist="38100" dir="2700000" algn="tl">
                    <a:srgbClr val="000000">
                      <a:alpha val="43137"/>
                    </a:srgbClr>
                  </a:outerShdw>
                </a:effectLst>
                <a:latin typeface="Courier" pitchFamily="49" charset="0"/>
              </a:rPr>
              <a:t> </a:t>
            </a:r>
            <a:r>
              <a:rPr lang="en-US" sz="1400" b="1" dirty="0" smtClean="0">
                <a:solidFill>
                  <a:schemeClr val="bg1"/>
                </a:solidFill>
                <a:effectLst>
                  <a:outerShdw blurRad="38100" dist="38100" dir="2700000" algn="tl">
                    <a:srgbClr val="000000">
                      <a:alpha val="43137"/>
                    </a:srgbClr>
                  </a:outerShdw>
                </a:effectLst>
                <a:latin typeface="Courier" pitchFamily="49" charset="0"/>
              </a:rPr>
              <a:t>of=</a:t>
            </a:r>
            <a:r>
              <a:rPr lang="en-US" sz="1400" b="1" dirty="0" err="1" smtClean="0">
                <a:solidFill>
                  <a:schemeClr val="bg1"/>
                </a:solidFill>
                <a:effectLst>
                  <a:outerShdw blurRad="38100" dist="38100" dir="2700000" algn="tl">
                    <a:srgbClr val="000000">
                      <a:alpha val="43137"/>
                    </a:srgbClr>
                  </a:outerShdw>
                </a:effectLst>
                <a:latin typeface="Courier" pitchFamily="49" charset="0"/>
              </a:rPr>
              <a:t>testlostwritetbs.dbf</a:t>
            </a:r>
            <a:r>
              <a:rPr lang="en-US" sz="1400" b="1" dirty="0" smtClean="0">
                <a:solidFill>
                  <a:schemeClr val="bg1"/>
                </a:solidFill>
                <a:effectLst>
                  <a:outerShdw blurRad="38100" dist="38100" dir="2700000" algn="tl">
                    <a:srgbClr val="000000">
                      <a:alpha val="43137"/>
                    </a:srgbClr>
                  </a:outerShdw>
                </a:effectLst>
                <a:latin typeface="Courier" pitchFamily="49" charset="0"/>
              </a:rPr>
              <a:t> </a:t>
            </a:r>
            <a:r>
              <a:rPr lang="en-US" sz="1400" b="1" dirty="0" err="1">
                <a:solidFill>
                  <a:schemeClr val="bg1"/>
                </a:solidFill>
                <a:effectLst>
                  <a:outerShdw blurRad="38100" dist="38100" dir="2700000" algn="tl">
                    <a:srgbClr val="000000">
                      <a:alpha val="43137"/>
                    </a:srgbClr>
                  </a:outerShdw>
                </a:effectLst>
                <a:latin typeface="Courier" pitchFamily="49" charset="0"/>
              </a:rPr>
              <a:t>bs</a:t>
            </a:r>
            <a:r>
              <a:rPr lang="en-US" sz="1400" b="1" dirty="0">
                <a:solidFill>
                  <a:schemeClr val="bg1"/>
                </a:solidFill>
                <a:effectLst>
                  <a:outerShdw blurRad="38100" dist="38100" dir="2700000" algn="tl">
                    <a:srgbClr val="000000">
                      <a:alpha val="43137"/>
                    </a:srgbClr>
                  </a:outerShdw>
                </a:effectLst>
                <a:latin typeface="Courier" pitchFamily="49" charset="0"/>
              </a:rPr>
              <a:t>=8192 count=1 </a:t>
            </a:r>
            <a:r>
              <a:rPr lang="en-US" sz="1400" b="1" dirty="0" smtClean="0">
                <a:solidFill>
                  <a:schemeClr val="bg1"/>
                </a:solidFill>
                <a:effectLst>
                  <a:outerShdw blurRad="38100" dist="38100" dir="2700000" algn="tl">
                    <a:srgbClr val="000000">
                      <a:alpha val="43137"/>
                    </a:srgbClr>
                  </a:outerShdw>
                </a:effectLst>
                <a:latin typeface="Courier" pitchFamily="49" charset="0"/>
              </a:rPr>
              <a:t>seek=132 if=blk132.dmp </a:t>
            </a:r>
            <a:r>
              <a:rPr lang="en-US" sz="1400" b="1" dirty="0" err="1" smtClean="0">
                <a:solidFill>
                  <a:schemeClr val="bg1"/>
                </a:solidFill>
                <a:effectLst>
                  <a:outerShdw blurRad="38100" dist="38100" dir="2700000" algn="tl">
                    <a:srgbClr val="000000">
                      <a:alpha val="43137"/>
                    </a:srgbClr>
                  </a:outerShdw>
                </a:effectLst>
                <a:latin typeface="Courier" pitchFamily="49" charset="0"/>
              </a:rPr>
              <a:t>conv</a:t>
            </a:r>
            <a:r>
              <a:rPr lang="en-US" sz="1400" b="1" dirty="0" smtClean="0">
                <a:solidFill>
                  <a:schemeClr val="bg1"/>
                </a:solidFill>
                <a:effectLst>
                  <a:outerShdw blurRad="38100" dist="38100" dir="2700000" algn="tl">
                    <a:srgbClr val="000000">
                      <a:alpha val="43137"/>
                    </a:srgbClr>
                  </a:outerShdw>
                </a:effectLst>
                <a:latin typeface="Courier" pitchFamily="49" charset="0"/>
              </a:rPr>
              <a:t>=</a:t>
            </a:r>
            <a:r>
              <a:rPr lang="en-US" sz="1400" b="1" dirty="0" err="1" smtClean="0">
                <a:solidFill>
                  <a:schemeClr val="bg1"/>
                </a:solidFill>
                <a:effectLst>
                  <a:outerShdw blurRad="38100" dist="38100" dir="2700000" algn="tl">
                    <a:srgbClr val="000000">
                      <a:alpha val="43137"/>
                    </a:srgbClr>
                  </a:outerShdw>
                </a:effectLst>
                <a:latin typeface="Courier" pitchFamily="49" charset="0"/>
              </a:rPr>
              <a:t>notrunc</a:t>
            </a:r>
            <a:endParaRPr lang="en-US" sz="1400" b="1" dirty="0">
              <a:solidFill>
                <a:schemeClr val="bg1"/>
              </a:solidFill>
              <a:effectLst>
                <a:outerShdw blurRad="38100" dist="38100" dir="2700000" algn="tl">
                  <a:srgbClr val="000000">
                    <a:alpha val="43137"/>
                  </a:srgbClr>
                </a:outerShdw>
              </a:effectLst>
              <a:latin typeface="Courier" pitchFamily="49" charset="0"/>
            </a:endParaRPr>
          </a:p>
        </p:txBody>
      </p:sp>
      <p:sp>
        <p:nvSpPr>
          <p:cNvPr id="28" name="Rectangle 27"/>
          <p:cNvSpPr/>
          <p:nvPr/>
        </p:nvSpPr>
        <p:spPr>
          <a:xfrm>
            <a:off x="633837" y="4243255"/>
            <a:ext cx="8495049" cy="334313"/>
          </a:xfrm>
          <a:prstGeom prst="rect">
            <a:avLst/>
          </a:prstGeom>
          <a:solidFill>
            <a:schemeClr val="tx1"/>
          </a:solidFill>
          <a:ln w="25400">
            <a:solidFill>
              <a:schemeClr val="accent4"/>
            </a:solidFill>
          </a:ln>
        </p:spPr>
        <p:txBody>
          <a:bodyPr wrap="square" tIns="72000">
            <a:spAutoFit/>
          </a:bodyPr>
          <a:lstStyle/>
          <a:p>
            <a:r>
              <a:rPr lang="en-US" sz="1400" b="1" dirty="0">
                <a:solidFill>
                  <a:schemeClr val="bg1"/>
                </a:solidFill>
                <a:effectLst>
                  <a:outerShdw blurRad="38100" dist="38100" dir="2700000" algn="tl">
                    <a:srgbClr val="000000">
                      <a:alpha val="43137"/>
                    </a:srgbClr>
                  </a:outerShdw>
                </a:effectLst>
                <a:latin typeface="Courier" pitchFamily="49" charset="0"/>
              </a:rPr>
              <a:t>SQL</a:t>
            </a:r>
            <a:r>
              <a:rPr lang="en-US" sz="1400" b="1" dirty="0" smtClean="0">
                <a:solidFill>
                  <a:schemeClr val="bg1"/>
                </a:solidFill>
                <a:effectLst>
                  <a:outerShdw blurRad="38100" dist="38100" dir="2700000" algn="tl">
                    <a:srgbClr val="000000">
                      <a:alpha val="43137"/>
                    </a:srgbClr>
                  </a:outerShdw>
                </a:effectLst>
                <a:latin typeface="Courier" pitchFamily="49" charset="0"/>
              </a:rPr>
              <a:t>&gt; ALTER </a:t>
            </a:r>
            <a:r>
              <a:rPr lang="en-US" sz="1400" b="1" dirty="0">
                <a:solidFill>
                  <a:schemeClr val="bg1"/>
                </a:solidFill>
                <a:effectLst>
                  <a:outerShdw blurRad="38100" dist="38100" dir="2700000" algn="tl">
                    <a:srgbClr val="000000">
                      <a:alpha val="43137"/>
                    </a:srgbClr>
                  </a:outerShdw>
                </a:effectLst>
                <a:latin typeface="Courier" pitchFamily="49" charset="0"/>
              </a:rPr>
              <a:t>TABLESPACE </a:t>
            </a:r>
            <a:r>
              <a:rPr lang="en-US" sz="1400" b="1" dirty="0" err="1">
                <a:solidFill>
                  <a:schemeClr val="bg1"/>
                </a:solidFill>
                <a:effectLst>
                  <a:outerShdw blurRad="38100" dist="38100" dir="2700000" algn="tl">
                    <a:srgbClr val="000000">
                      <a:alpha val="43137"/>
                    </a:srgbClr>
                  </a:outerShdw>
                </a:effectLst>
                <a:latin typeface="Courier" pitchFamily="49" charset="0"/>
              </a:rPr>
              <a:t>testlostwritetbs</a:t>
            </a:r>
            <a:r>
              <a:rPr lang="en-US" sz="1400" b="1" dirty="0">
                <a:solidFill>
                  <a:schemeClr val="bg1"/>
                </a:solidFill>
                <a:effectLst>
                  <a:outerShdw blurRad="38100" dist="38100" dir="2700000" algn="tl">
                    <a:srgbClr val="000000">
                      <a:alpha val="43137"/>
                    </a:srgbClr>
                  </a:outerShdw>
                </a:effectLst>
                <a:latin typeface="Courier" pitchFamily="49" charset="0"/>
              </a:rPr>
              <a:t> OFFLINE; </a:t>
            </a:r>
          </a:p>
        </p:txBody>
      </p:sp>
      <p:sp>
        <p:nvSpPr>
          <p:cNvPr id="29" name="Rectangle 28"/>
          <p:cNvSpPr/>
          <p:nvPr/>
        </p:nvSpPr>
        <p:spPr>
          <a:xfrm>
            <a:off x="633836" y="5763477"/>
            <a:ext cx="8477166" cy="334313"/>
          </a:xfrm>
          <a:prstGeom prst="rect">
            <a:avLst/>
          </a:prstGeom>
          <a:solidFill>
            <a:schemeClr val="tx1"/>
          </a:solidFill>
          <a:ln w="25400">
            <a:solidFill>
              <a:schemeClr val="accent4"/>
            </a:solidFill>
          </a:ln>
        </p:spPr>
        <p:txBody>
          <a:bodyPr wrap="square" tIns="72000">
            <a:spAutoFit/>
          </a:bodyPr>
          <a:lstStyle/>
          <a:p>
            <a:r>
              <a:rPr lang="en-US" sz="1400" b="1" dirty="0">
                <a:solidFill>
                  <a:schemeClr val="bg1"/>
                </a:solidFill>
                <a:effectLst>
                  <a:outerShdw blurRad="38100" dist="38100" dir="2700000" algn="tl">
                    <a:srgbClr val="000000">
                      <a:alpha val="43137"/>
                    </a:srgbClr>
                  </a:outerShdw>
                </a:effectLst>
                <a:latin typeface="Courier" pitchFamily="49" charset="0"/>
              </a:rPr>
              <a:t>SQL&gt; ALTER TABLESPACE </a:t>
            </a:r>
            <a:r>
              <a:rPr lang="en-US" sz="1400" b="1" dirty="0" err="1">
                <a:solidFill>
                  <a:schemeClr val="bg1"/>
                </a:solidFill>
                <a:effectLst>
                  <a:outerShdw blurRad="38100" dist="38100" dir="2700000" algn="tl">
                    <a:srgbClr val="000000">
                      <a:alpha val="43137"/>
                    </a:srgbClr>
                  </a:outerShdw>
                </a:effectLst>
                <a:latin typeface="Courier" pitchFamily="49" charset="0"/>
              </a:rPr>
              <a:t>testlostwritetbs</a:t>
            </a:r>
            <a:r>
              <a:rPr lang="en-US" sz="1400" b="1" dirty="0">
                <a:solidFill>
                  <a:schemeClr val="bg1"/>
                </a:solidFill>
                <a:effectLst>
                  <a:outerShdw blurRad="38100" dist="38100" dir="2700000" algn="tl">
                    <a:srgbClr val="000000">
                      <a:alpha val="43137"/>
                    </a:srgbClr>
                  </a:outerShdw>
                </a:effectLst>
                <a:latin typeface="Courier" pitchFamily="49" charset="0"/>
              </a:rPr>
              <a:t> ONLINE; </a:t>
            </a:r>
          </a:p>
        </p:txBody>
      </p:sp>
      <p:grpSp>
        <p:nvGrpSpPr>
          <p:cNvPr id="24" name="Group 23"/>
          <p:cNvGrpSpPr/>
          <p:nvPr/>
        </p:nvGrpSpPr>
        <p:grpSpPr>
          <a:xfrm>
            <a:off x="3109238" y="2010169"/>
            <a:ext cx="3385547" cy="1896813"/>
            <a:chOff x="2735643" y="1942157"/>
            <a:chExt cx="3385547" cy="1896813"/>
          </a:xfrm>
        </p:grpSpPr>
        <p:sp>
          <p:nvSpPr>
            <p:cNvPr id="9" name="Rectangle 8"/>
            <p:cNvSpPr/>
            <p:nvPr/>
          </p:nvSpPr>
          <p:spPr>
            <a:xfrm>
              <a:off x="3477800" y="1942157"/>
              <a:ext cx="2643390" cy="1896813"/>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TESTLOSTWRITETBS</a:t>
              </a:r>
              <a:r>
                <a:rPr lang="en-US" dirty="0" smtClean="0"/>
                <a:t> </a:t>
              </a:r>
              <a:endParaRPr lang="en-GB" dirty="0"/>
            </a:p>
          </p:txBody>
        </p:sp>
        <p:sp>
          <p:nvSpPr>
            <p:cNvPr id="12" name="Rectangle 11"/>
            <p:cNvSpPr/>
            <p:nvPr/>
          </p:nvSpPr>
          <p:spPr>
            <a:xfrm>
              <a:off x="3718840" y="2355952"/>
              <a:ext cx="2146195" cy="33435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smtClean="0"/>
                <a:t>TESTLOSTWRITE</a:t>
              </a:r>
              <a:endParaRPr lang="en-GB" sz="1600" dirty="0"/>
            </a:p>
          </p:txBody>
        </p:sp>
        <p:cxnSp>
          <p:nvCxnSpPr>
            <p:cNvPr id="6" name="Straight Connector 5"/>
            <p:cNvCxnSpPr/>
            <p:nvPr/>
          </p:nvCxnSpPr>
          <p:spPr>
            <a:xfrm flipV="1">
              <a:off x="2735643" y="1942157"/>
              <a:ext cx="734600" cy="1132144"/>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735643" y="3688259"/>
              <a:ext cx="734600" cy="150711"/>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dirty="0"/>
              <a:t>How to Generate a Lost Write</a:t>
            </a:r>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28</a:t>
            </a:fld>
            <a:endParaRPr lang="en-US" dirty="0"/>
          </a:p>
        </p:txBody>
      </p:sp>
      <p:sp>
        <p:nvSpPr>
          <p:cNvPr id="13" name="Content Placeholder 2"/>
          <p:cNvSpPr>
            <a:spLocks noGrp="1"/>
          </p:cNvSpPr>
          <p:nvPr>
            <p:ph idx="1"/>
          </p:nvPr>
        </p:nvSpPr>
        <p:spPr>
          <a:xfrm>
            <a:off x="510584" y="1121655"/>
            <a:ext cx="8615532" cy="646689"/>
          </a:xfrm>
        </p:spPr>
        <p:txBody>
          <a:bodyPr>
            <a:normAutofit/>
          </a:bodyPr>
          <a:lstStyle/>
          <a:p>
            <a:pPr marL="36576" lvl="1" indent="0">
              <a:buSzPct val="80000"/>
              <a:buNone/>
            </a:pPr>
            <a:r>
              <a:rPr lang="en-US" dirty="0" smtClean="0"/>
              <a:t>5. </a:t>
            </a:r>
            <a:r>
              <a:rPr lang="en-US" dirty="0"/>
              <a:t>Overwrite a block to with a copy done before </a:t>
            </a:r>
            <a:r>
              <a:rPr lang="en-US" dirty="0" smtClean="0"/>
              <a:t>insert </a:t>
            </a:r>
          </a:p>
          <a:p>
            <a:pPr marL="36576" lvl="1" indent="0">
              <a:buSzPct val="80000"/>
              <a:buNone/>
            </a:pPr>
            <a:endParaRPr lang="en-US" dirty="0"/>
          </a:p>
          <a:p>
            <a:pPr marL="36576" indent="0">
              <a:buNone/>
            </a:pPr>
            <a:endParaRPr lang="en-US" dirty="0" smtClean="0"/>
          </a:p>
        </p:txBody>
      </p:sp>
      <p:grpSp>
        <p:nvGrpSpPr>
          <p:cNvPr id="23" name="Group 22"/>
          <p:cNvGrpSpPr/>
          <p:nvPr/>
        </p:nvGrpSpPr>
        <p:grpSpPr>
          <a:xfrm>
            <a:off x="389194" y="1443472"/>
            <a:ext cx="3105451" cy="2956196"/>
            <a:chOff x="15599" y="1375460"/>
            <a:chExt cx="3105451" cy="2956196"/>
          </a:xfrm>
        </p:grpSpPr>
        <p:pic>
          <p:nvPicPr>
            <p:cNvPr id="2050" name="Picture 2" descr="C:\mblaszcz private\PRESENTATIONS MAIN\aaa UKOUG 2013\pics\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9" y="1375460"/>
              <a:ext cx="3105451" cy="29561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90687" y="2150991"/>
              <a:ext cx="1192596" cy="33435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SYSTEM</a:t>
              </a:r>
              <a:endParaRPr lang="en-GB" sz="1400" dirty="0">
                <a:solidFill>
                  <a:schemeClr val="tx1"/>
                </a:solidFill>
              </a:endParaRPr>
            </a:p>
          </p:txBody>
        </p:sp>
        <p:sp>
          <p:nvSpPr>
            <p:cNvPr id="18" name="Rectangle 17"/>
            <p:cNvSpPr/>
            <p:nvPr/>
          </p:nvSpPr>
          <p:spPr>
            <a:xfrm>
              <a:off x="990687" y="2780985"/>
              <a:ext cx="1192596" cy="33377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SYSAUX</a:t>
              </a:r>
              <a:endParaRPr lang="en-GB" sz="1400" dirty="0">
                <a:solidFill>
                  <a:schemeClr val="tx1"/>
                </a:solidFill>
              </a:endParaRPr>
            </a:p>
          </p:txBody>
        </p:sp>
        <p:sp>
          <p:nvSpPr>
            <p:cNvPr id="20" name="Rectangle 19"/>
            <p:cNvSpPr/>
            <p:nvPr/>
          </p:nvSpPr>
          <p:spPr>
            <a:xfrm>
              <a:off x="540813" y="3414364"/>
              <a:ext cx="2043690" cy="33435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TESTLOSTWRITETBS</a:t>
              </a:r>
              <a:endParaRPr lang="en-GB" sz="1400" dirty="0">
                <a:solidFill>
                  <a:schemeClr val="tx1"/>
                </a:solidFill>
              </a:endParaRPr>
            </a:p>
          </p:txBody>
        </p:sp>
      </p:grpSp>
      <p:pic>
        <p:nvPicPr>
          <p:cNvPr id="19" name="Picture 2" descr="C:\mblaszcz private\PRESENTATIONS MAIN\aaa UKOUG 2013\pics\fil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91888" y="2314351"/>
            <a:ext cx="959742" cy="9597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e 21"/>
          <p:cNvGraphicFramePr>
            <a:graphicFrameLocks noGrp="1"/>
          </p:cNvGraphicFramePr>
          <p:nvPr>
            <p:extLst>
              <p:ext uri="{D42A27DB-BD31-4B8C-83A1-F6EECF244321}">
                <p14:modId xmlns:p14="http://schemas.microsoft.com/office/powerpoint/2010/main" val="18509901"/>
              </p:ext>
            </p:extLst>
          </p:nvPr>
        </p:nvGraphicFramePr>
        <p:xfrm>
          <a:off x="7262159" y="3363801"/>
          <a:ext cx="1219200" cy="571500"/>
        </p:xfrm>
        <a:graphic>
          <a:graphicData uri="http://schemas.openxmlformats.org/drawingml/2006/table">
            <a:tbl>
              <a:tblPr firstRow="1" bandRow="1">
                <a:tableStyleId>{93296810-A885-4BE3-A3E7-6D5BEEA58F35}</a:tableStyleId>
              </a:tblPr>
              <a:tblGrid>
                <a:gridCol w="609600"/>
                <a:gridCol w="609600"/>
              </a:tblGrid>
              <a:tr h="190500">
                <a:tc>
                  <a:txBody>
                    <a:bodyPr/>
                    <a:lstStyle/>
                    <a:p>
                      <a:pPr algn="ctr" fontAlgn="b"/>
                      <a:r>
                        <a:rPr lang="en-GB" sz="1100" u="none" strike="noStrike" dirty="0">
                          <a:effectLst/>
                        </a:rPr>
                        <a:t>ID</a:t>
                      </a:r>
                      <a:endParaRPr lang="en-GB" sz="1100" b="1" i="0" u="none" strike="noStrike" dirty="0">
                        <a:solidFill>
                          <a:schemeClr val="tx1"/>
                        </a:solidFill>
                        <a:effectLst/>
                        <a:latin typeface="Calibri"/>
                      </a:endParaRPr>
                    </a:p>
                  </a:txBody>
                  <a:tcPr marL="9525" marR="9525" marT="9525" marB="0" anchor="b"/>
                </a:tc>
                <a:tc>
                  <a:txBody>
                    <a:bodyPr/>
                    <a:lstStyle/>
                    <a:p>
                      <a:pPr algn="ctr" fontAlgn="b"/>
                      <a:r>
                        <a:rPr lang="en-GB" sz="1100" u="none" strike="noStrike" dirty="0">
                          <a:effectLst/>
                        </a:rPr>
                        <a:t>VAL</a:t>
                      </a:r>
                      <a:endParaRPr lang="en-GB" sz="1100" b="1" i="0" u="none" strike="noStrike" dirty="0">
                        <a:solidFill>
                          <a:schemeClr val="tx1"/>
                        </a:solidFill>
                        <a:effectLst/>
                        <a:latin typeface="Calibri"/>
                      </a:endParaRPr>
                    </a:p>
                  </a:txBody>
                  <a:tcPr marL="9525" marR="9525" marT="9525" marB="0" anchor="b"/>
                </a:tc>
              </a:tr>
              <a:tr h="190500">
                <a:tc>
                  <a:txBody>
                    <a:bodyPr/>
                    <a:lstStyle/>
                    <a:p>
                      <a:pPr algn="ctr" fontAlgn="b"/>
                      <a:r>
                        <a:rPr lang="en-GB" sz="1100" u="none" strike="noStrike" dirty="0">
                          <a:effectLst/>
                        </a:rPr>
                        <a:t>1</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a:effectLst/>
                        </a:rPr>
                        <a:t>AAA</a:t>
                      </a:r>
                      <a:endParaRPr lang="en-GB" sz="1100" b="0" i="0" u="none" strike="noStrike">
                        <a:solidFill>
                          <a:srgbClr val="000000"/>
                        </a:solidFill>
                        <a:effectLst/>
                        <a:latin typeface="Calibri"/>
                      </a:endParaRPr>
                    </a:p>
                  </a:txBody>
                  <a:tcPr marL="9525" marR="9525" marT="9525" marB="0" anchor="b"/>
                </a:tc>
              </a:tr>
              <a:tr h="190500">
                <a:tc>
                  <a:txBody>
                    <a:bodyPr/>
                    <a:lstStyle/>
                    <a:p>
                      <a:pPr algn="ctr" fontAlgn="b"/>
                      <a:r>
                        <a:rPr lang="en-GB" sz="1100" u="none" strike="noStrike" dirty="0">
                          <a:effectLst/>
                        </a:rPr>
                        <a:t>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BBB</a:t>
                      </a:r>
                      <a:endParaRPr lang="en-GB" sz="1100" b="0" i="0" u="none" strike="noStrike" dirty="0">
                        <a:solidFill>
                          <a:srgbClr val="000000"/>
                        </a:solidFill>
                        <a:effectLst/>
                        <a:latin typeface="Calibri"/>
                      </a:endParaRPr>
                    </a:p>
                  </a:txBody>
                  <a:tcPr marL="9525" marR="9525" marT="9525" marB="0" anchor="b"/>
                </a:tc>
              </a:tr>
            </a:tbl>
          </a:graphicData>
        </a:graphic>
      </p:graphicFrame>
      <p:sp>
        <p:nvSpPr>
          <p:cNvPr id="25" name="Right Arrow 24"/>
          <p:cNvSpPr/>
          <p:nvPr/>
        </p:nvSpPr>
        <p:spPr>
          <a:xfrm rot="10800000">
            <a:off x="5854483" y="3022735"/>
            <a:ext cx="1537405" cy="27205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30" name="Table 29"/>
          <p:cNvGraphicFramePr>
            <a:graphicFrameLocks noGrp="1"/>
          </p:cNvGraphicFramePr>
          <p:nvPr>
            <p:extLst>
              <p:ext uri="{D42A27DB-BD31-4B8C-83A1-F6EECF244321}">
                <p14:modId xmlns:p14="http://schemas.microsoft.com/office/powerpoint/2010/main" val="1982382965"/>
              </p:ext>
            </p:extLst>
          </p:nvPr>
        </p:nvGraphicFramePr>
        <p:xfrm>
          <a:off x="4555933" y="2853557"/>
          <a:ext cx="1219200" cy="762000"/>
        </p:xfrm>
        <a:graphic>
          <a:graphicData uri="http://schemas.openxmlformats.org/drawingml/2006/table">
            <a:tbl>
              <a:tblPr firstRow="1" bandRow="1">
                <a:tableStyleId>{93296810-A885-4BE3-A3E7-6D5BEEA58F35}</a:tableStyleId>
              </a:tblPr>
              <a:tblGrid>
                <a:gridCol w="609600"/>
                <a:gridCol w="609600"/>
              </a:tblGrid>
              <a:tr h="190500">
                <a:tc>
                  <a:txBody>
                    <a:bodyPr/>
                    <a:lstStyle/>
                    <a:p>
                      <a:pPr algn="ctr" fontAlgn="b"/>
                      <a:r>
                        <a:rPr lang="en-GB" sz="1100" u="none" strike="noStrike" dirty="0">
                          <a:effectLst/>
                        </a:rPr>
                        <a:t>ID</a:t>
                      </a:r>
                      <a:endParaRPr lang="en-GB" sz="1100" b="1" i="0" u="none" strike="noStrike" dirty="0">
                        <a:solidFill>
                          <a:schemeClr val="tx1"/>
                        </a:solidFill>
                        <a:effectLst/>
                        <a:latin typeface="Calibri"/>
                      </a:endParaRPr>
                    </a:p>
                  </a:txBody>
                  <a:tcPr marL="9525" marR="9525" marT="9525" marB="0" anchor="b"/>
                </a:tc>
                <a:tc>
                  <a:txBody>
                    <a:bodyPr/>
                    <a:lstStyle/>
                    <a:p>
                      <a:pPr algn="ctr" fontAlgn="b"/>
                      <a:r>
                        <a:rPr lang="en-GB" sz="1100" u="none" strike="noStrike" dirty="0">
                          <a:effectLst/>
                        </a:rPr>
                        <a:t>VAL</a:t>
                      </a:r>
                      <a:endParaRPr lang="en-GB" sz="1100" b="1" i="0" u="none" strike="noStrike" dirty="0">
                        <a:solidFill>
                          <a:schemeClr val="tx1"/>
                        </a:solidFill>
                        <a:effectLst/>
                        <a:latin typeface="Calibri"/>
                      </a:endParaRPr>
                    </a:p>
                  </a:txBody>
                  <a:tcPr marL="9525" marR="9525" marT="9525" marB="0" anchor="b"/>
                </a:tc>
              </a:tr>
              <a:tr h="190500">
                <a:tc>
                  <a:txBody>
                    <a:bodyPr/>
                    <a:lstStyle/>
                    <a:p>
                      <a:pPr algn="ctr" fontAlgn="b"/>
                      <a:r>
                        <a:rPr lang="en-GB" sz="1100" u="none" strike="noStrike" dirty="0">
                          <a:effectLst/>
                        </a:rPr>
                        <a:t>1</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a:effectLst/>
                        </a:rPr>
                        <a:t>AAA</a:t>
                      </a:r>
                      <a:endParaRPr lang="en-GB" sz="1100" b="0" i="0" u="none" strike="noStrike">
                        <a:solidFill>
                          <a:srgbClr val="000000"/>
                        </a:solidFill>
                        <a:effectLst/>
                        <a:latin typeface="Calibri"/>
                      </a:endParaRPr>
                    </a:p>
                  </a:txBody>
                  <a:tcPr marL="9525" marR="9525" marT="9525" marB="0" anchor="b"/>
                </a:tc>
              </a:tr>
              <a:tr h="190500">
                <a:tc>
                  <a:txBody>
                    <a:bodyPr/>
                    <a:lstStyle/>
                    <a:p>
                      <a:pPr algn="ctr" fontAlgn="b"/>
                      <a:r>
                        <a:rPr lang="en-GB" sz="1100" u="none" strike="noStrike" dirty="0">
                          <a:effectLst/>
                        </a:rPr>
                        <a:t>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BBB</a:t>
                      </a:r>
                      <a:endParaRPr lang="en-GB" sz="1100" b="0" i="0" u="none" strike="noStrike" dirty="0">
                        <a:solidFill>
                          <a:srgbClr val="000000"/>
                        </a:solidFill>
                        <a:effectLst/>
                        <a:latin typeface="Calibri"/>
                      </a:endParaRPr>
                    </a:p>
                  </a:txBody>
                  <a:tcPr marL="9525" marR="9525" marT="9525" marB="0" anchor="b"/>
                </a:tc>
              </a:tr>
              <a:tr h="1905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dk1"/>
                          </a:solidFill>
                          <a:effectLst/>
                          <a:latin typeface="+mn-lt"/>
                        </a:rPr>
                        <a:t>3</a:t>
                      </a:r>
                      <a:endParaRPr lang="en-GB" sz="1100" b="0" i="0" u="none" strike="noStrike" dirty="0" smtClean="0">
                        <a:solidFill>
                          <a:srgbClr val="000000"/>
                        </a:solidFill>
                        <a:effectLst/>
                        <a:latin typeface="Calibri"/>
                      </a:endParaRPr>
                    </a:p>
                  </a:txBody>
                  <a:tcPr marL="9525" marR="9525" marT="9525" marB="0" anchor="b"/>
                </a:tc>
                <a:tc>
                  <a:txBody>
                    <a:bodyPr/>
                    <a:lstStyle/>
                    <a:p>
                      <a:pPr algn="ctr" fontAlgn="b"/>
                      <a:r>
                        <a:rPr lang="en-GB" sz="1100" u="none" strike="noStrike" dirty="0" smtClean="0">
                          <a:effectLst/>
                        </a:rPr>
                        <a:t>CCC</a:t>
                      </a:r>
                      <a:endParaRPr lang="en-GB"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62716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par>
                                <p:cTn id="13" presetID="42" presetClass="path" presetSubtype="0" accel="50000" decel="50000" fill="hold" nodeType="withEffect">
                                  <p:stCondLst>
                                    <p:cond delay="0"/>
                                  </p:stCondLst>
                                  <p:childTnLst>
                                    <p:animMotion origin="layout" path="M 2.5E-6 3.37807E-7 L -0.29393 -0.06941 " pathEditMode="relative" rAng="0" ptsTypes="AA">
                                      <p:cBhvr>
                                        <p:cTn id="14" dur="2000" fill="hold"/>
                                        <p:tgtEl>
                                          <p:spTgt spid="22"/>
                                        </p:tgtEl>
                                        <p:attrNameLst>
                                          <p:attrName>ppt_x</p:attrName>
                                          <p:attrName>ppt_y</p:attrName>
                                        </p:attrNameLst>
                                      </p:cBhvr>
                                      <p:rCtr x="-14705" y="-3471"/>
                                    </p:animMotion>
                                  </p:childTnLst>
                                </p:cTn>
                              </p:par>
                              <p:par>
                                <p:cTn id="15" presetID="10"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109238" y="2010169"/>
            <a:ext cx="3385547" cy="1896813"/>
            <a:chOff x="2735643" y="1942157"/>
            <a:chExt cx="3385547" cy="1896813"/>
          </a:xfrm>
        </p:grpSpPr>
        <p:sp>
          <p:nvSpPr>
            <p:cNvPr id="9" name="Rectangle 8"/>
            <p:cNvSpPr/>
            <p:nvPr/>
          </p:nvSpPr>
          <p:spPr>
            <a:xfrm>
              <a:off x="3477800" y="1942157"/>
              <a:ext cx="2643390" cy="1896813"/>
            </a:xfrm>
            <a:prstGeom prst="rect">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dirty="0" smtClean="0">
                  <a:solidFill>
                    <a:schemeClr val="tx1"/>
                  </a:solidFill>
                </a:rPr>
                <a:t>TESTLOSTWRITETBS</a:t>
              </a:r>
              <a:r>
                <a:rPr lang="en-US" dirty="0" smtClean="0"/>
                <a:t> </a:t>
              </a:r>
              <a:endParaRPr lang="en-GB" dirty="0"/>
            </a:p>
          </p:txBody>
        </p:sp>
        <p:sp>
          <p:nvSpPr>
            <p:cNvPr id="12" name="Rectangle 11"/>
            <p:cNvSpPr/>
            <p:nvPr/>
          </p:nvSpPr>
          <p:spPr>
            <a:xfrm>
              <a:off x="3718840" y="2355952"/>
              <a:ext cx="2146195" cy="33435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smtClean="0"/>
                <a:t>TESTLOSTWRITE</a:t>
              </a:r>
              <a:endParaRPr lang="en-GB" sz="1600" dirty="0"/>
            </a:p>
          </p:txBody>
        </p:sp>
        <p:cxnSp>
          <p:nvCxnSpPr>
            <p:cNvPr id="6" name="Straight Connector 5"/>
            <p:cNvCxnSpPr/>
            <p:nvPr/>
          </p:nvCxnSpPr>
          <p:spPr>
            <a:xfrm flipV="1">
              <a:off x="2735643" y="1942157"/>
              <a:ext cx="734600" cy="1132144"/>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735643" y="3688259"/>
              <a:ext cx="734600" cy="150711"/>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dirty="0"/>
              <a:t>How to Generate a Lost Write</a:t>
            </a:r>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29</a:t>
            </a:fld>
            <a:endParaRPr lang="en-US" dirty="0"/>
          </a:p>
        </p:txBody>
      </p:sp>
      <p:sp>
        <p:nvSpPr>
          <p:cNvPr id="14" name="Rectangle 13"/>
          <p:cNvSpPr/>
          <p:nvPr/>
        </p:nvSpPr>
        <p:spPr>
          <a:xfrm>
            <a:off x="631495" y="4241998"/>
            <a:ext cx="8414263" cy="1827030"/>
          </a:xfrm>
          <a:prstGeom prst="rect">
            <a:avLst/>
          </a:prstGeom>
          <a:solidFill>
            <a:schemeClr val="tx1"/>
          </a:solidFill>
          <a:ln w="25400">
            <a:solidFill>
              <a:schemeClr val="accent4"/>
            </a:solidFill>
          </a:ln>
        </p:spPr>
        <p:txBody>
          <a:bodyPr wrap="square" tIns="72000">
            <a:spAutoFit/>
          </a:bodyPr>
          <a:lstStyle/>
          <a:p>
            <a:r>
              <a:rPr lang="en-US" sz="1200" b="1" dirty="0">
                <a:solidFill>
                  <a:schemeClr val="bg1"/>
                </a:solidFill>
                <a:effectLst>
                  <a:outerShdw blurRad="38100" dist="38100" dir="2700000" algn="tl">
                    <a:srgbClr val="000000">
                      <a:alpha val="43137"/>
                    </a:srgbClr>
                  </a:outerShdw>
                </a:effectLst>
                <a:latin typeface="Courier" pitchFamily="49" charset="0"/>
              </a:rPr>
              <a:t>SQL&gt; SELECT  /*+ </a:t>
            </a:r>
            <a:r>
              <a:rPr lang="en-US" sz="1200" b="1" dirty="0" smtClean="0">
                <a:solidFill>
                  <a:schemeClr val="bg1"/>
                </a:solidFill>
                <a:effectLst>
                  <a:outerShdw blurRad="38100" dist="38100" dir="2700000" algn="tl">
                    <a:srgbClr val="000000">
                      <a:alpha val="43137"/>
                    </a:srgbClr>
                  </a:outerShdw>
                </a:effectLst>
                <a:latin typeface="Courier" pitchFamily="49" charset="0"/>
              </a:rPr>
              <a:t>FULL(a)*/ </a:t>
            </a:r>
            <a:r>
              <a:rPr lang="en-US" sz="1200" b="1" dirty="0">
                <a:solidFill>
                  <a:schemeClr val="bg1"/>
                </a:solidFill>
                <a:effectLst>
                  <a:outerShdw blurRad="38100" dist="38100" dir="2700000" algn="tl">
                    <a:srgbClr val="000000">
                      <a:alpha val="43137"/>
                    </a:srgbClr>
                  </a:outerShdw>
                </a:effectLst>
                <a:latin typeface="Courier" pitchFamily="49" charset="0"/>
              </a:rPr>
              <a:t>id FROM </a:t>
            </a:r>
            <a:r>
              <a:rPr lang="en-US" sz="1200" b="1" dirty="0" err="1">
                <a:solidFill>
                  <a:schemeClr val="bg1"/>
                </a:solidFill>
                <a:effectLst>
                  <a:outerShdw blurRad="38100" dist="38100" dir="2700000" algn="tl">
                    <a:srgbClr val="000000">
                      <a:alpha val="43137"/>
                    </a:srgbClr>
                  </a:outerShdw>
                </a:effectLst>
                <a:latin typeface="Courier" pitchFamily="49" charset="0"/>
              </a:rPr>
              <a:t>testlostwrite</a:t>
            </a:r>
            <a:r>
              <a:rPr lang="en-US" sz="1200" b="1" dirty="0">
                <a:solidFill>
                  <a:schemeClr val="bg1"/>
                </a:solidFill>
                <a:effectLst>
                  <a:outerShdw blurRad="38100" dist="38100" dir="2700000" algn="tl">
                    <a:srgbClr val="000000">
                      <a:alpha val="43137"/>
                    </a:srgbClr>
                  </a:outerShdw>
                </a:effectLst>
                <a:latin typeface="Courier" pitchFamily="49" charset="0"/>
              </a:rPr>
              <a:t> a;</a:t>
            </a:r>
          </a:p>
          <a:p>
            <a:endParaRPr lang="en-US" sz="600" b="1" dirty="0">
              <a:solidFill>
                <a:schemeClr val="bg1"/>
              </a:solidFill>
              <a:effectLst>
                <a:outerShdw blurRad="38100" dist="38100" dir="2700000" algn="tl">
                  <a:srgbClr val="000000">
                    <a:alpha val="43137"/>
                  </a:srgbClr>
                </a:outerShdw>
              </a:effectLst>
              <a:latin typeface="Courier" pitchFamily="49" charset="0"/>
            </a:endParaRPr>
          </a:p>
          <a:p>
            <a:r>
              <a:rPr lang="en-US" sz="1200" b="1" dirty="0">
                <a:solidFill>
                  <a:schemeClr val="bg1"/>
                </a:solidFill>
                <a:effectLst>
                  <a:outerShdw blurRad="38100" dist="38100" dir="2700000" algn="tl">
                    <a:srgbClr val="000000">
                      <a:alpha val="43137"/>
                    </a:srgbClr>
                  </a:outerShdw>
                </a:effectLst>
                <a:latin typeface="Courier" pitchFamily="49" charset="0"/>
              </a:rPr>
              <a:t>     COUNT(ID)</a:t>
            </a:r>
          </a:p>
          <a:p>
            <a:r>
              <a:rPr lang="en-US" sz="1200" b="1" dirty="0">
                <a:solidFill>
                  <a:schemeClr val="bg1"/>
                </a:solidFill>
                <a:effectLst>
                  <a:outerShdw blurRad="38100" dist="38100" dir="2700000" algn="tl">
                    <a:srgbClr val="000000">
                      <a:alpha val="43137"/>
                    </a:srgbClr>
                  </a:outerShdw>
                </a:effectLst>
                <a:latin typeface="Courier" pitchFamily="49" charset="0"/>
              </a:rPr>
              <a:t>--------------</a:t>
            </a:r>
          </a:p>
          <a:p>
            <a:r>
              <a:rPr lang="en-US" sz="1000" b="1" dirty="0">
                <a:solidFill>
                  <a:schemeClr val="bg1"/>
                </a:solidFill>
                <a:effectLst>
                  <a:outerShdw blurRad="38100" dist="38100" dir="2700000" algn="tl">
                    <a:srgbClr val="000000">
                      <a:alpha val="43137"/>
                    </a:srgbClr>
                  </a:outerShdw>
                </a:effectLst>
                <a:latin typeface="Courier" pitchFamily="49" charset="0"/>
              </a:rPr>
              <a:t>             </a:t>
            </a:r>
            <a:r>
              <a:rPr lang="en-US" sz="1200" b="1" dirty="0">
                <a:solidFill>
                  <a:schemeClr val="bg1"/>
                </a:solidFill>
                <a:effectLst>
                  <a:outerShdw blurRad="38100" dist="38100" dir="2700000" algn="tl">
                    <a:srgbClr val="000000">
                      <a:alpha val="43137"/>
                    </a:srgbClr>
                  </a:outerShdw>
                </a:effectLst>
                <a:latin typeface="Courier" pitchFamily="49" charset="0"/>
              </a:rPr>
              <a:t>2</a:t>
            </a:r>
          </a:p>
          <a:p>
            <a:endParaRPr lang="en-US" sz="300" b="1" dirty="0" smtClean="0">
              <a:solidFill>
                <a:schemeClr val="bg1"/>
              </a:solidFill>
              <a:effectLst>
                <a:outerShdw blurRad="38100" dist="38100" dir="2700000" algn="tl">
                  <a:srgbClr val="000000">
                    <a:alpha val="43137"/>
                  </a:srgbClr>
                </a:outerShdw>
              </a:effectLst>
              <a:latin typeface="Courier" pitchFamily="49" charset="0"/>
            </a:endParaRPr>
          </a:p>
          <a:p>
            <a:r>
              <a:rPr lang="en-US" sz="1200" b="1" dirty="0" smtClean="0">
                <a:solidFill>
                  <a:schemeClr val="bg1"/>
                </a:solidFill>
                <a:effectLst>
                  <a:outerShdw blurRad="38100" dist="38100" dir="2700000" algn="tl">
                    <a:srgbClr val="000000">
                      <a:alpha val="43137"/>
                    </a:srgbClr>
                  </a:outerShdw>
                </a:effectLst>
                <a:latin typeface="Courier" pitchFamily="49" charset="0"/>
              </a:rPr>
              <a:t>SQL</a:t>
            </a:r>
            <a:r>
              <a:rPr lang="en-US" sz="1200" b="1" dirty="0">
                <a:solidFill>
                  <a:schemeClr val="bg1"/>
                </a:solidFill>
                <a:effectLst>
                  <a:outerShdw blurRad="38100" dist="38100" dir="2700000" algn="tl">
                    <a:srgbClr val="000000">
                      <a:alpha val="43137"/>
                    </a:srgbClr>
                  </a:outerShdw>
                </a:effectLst>
                <a:latin typeface="Courier" pitchFamily="49" charset="0"/>
              </a:rPr>
              <a:t>&gt; SELECT /*+ </a:t>
            </a:r>
            <a:r>
              <a:rPr lang="en-US" sz="1200" b="1" dirty="0" smtClean="0">
                <a:solidFill>
                  <a:schemeClr val="bg1"/>
                </a:solidFill>
                <a:effectLst>
                  <a:outerShdw blurRad="38100" dist="38100" dir="2700000" algn="tl">
                    <a:srgbClr val="000000">
                      <a:alpha val="43137"/>
                    </a:srgbClr>
                  </a:outerShdw>
                </a:effectLst>
                <a:latin typeface="Courier" pitchFamily="49" charset="0"/>
              </a:rPr>
              <a:t>INDEX_FFS(a)*/ </a:t>
            </a:r>
            <a:r>
              <a:rPr lang="en-US" sz="1200" b="1" dirty="0">
                <a:solidFill>
                  <a:schemeClr val="bg1"/>
                </a:solidFill>
                <a:effectLst>
                  <a:outerShdw blurRad="38100" dist="38100" dir="2700000" algn="tl">
                    <a:srgbClr val="000000">
                      <a:alpha val="43137"/>
                    </a:srgbClr>
                  </a:outerShdw>
                </a:effectLst>
                <a:latin typeface="Courier" pitchFamily="49" charset="0"/>
              </a:rPr>
              <a:t>id FROM </a:t>
            </a:r>
            <a:r>
              <a:rPr lang="en-US" sz="1200" b="1" dirty="0" err="1">
                <a:solidFill>
                  <a:schemeClr val="bg1"/>
                </a:solidFill>
                <a:effectLst>
                  <a:outerShdw blurRad="38100" dist="38100" dir="2700000" algn="tl">
                    <a:srgbClr val="000000">
                      <a:alpha val="43137"/>
                    </a:srgbClr>
                  </a:outerShdw>
                </a:effectLst>
                <a:latin typeface="Courier" pitchFamily="49" charset="0"/>
              </a:rPr>
              <a:t>testlostwrite</a:t>
            </a:r>
            <a:r>
              <a:rPr lang="en-US" sz="1200" b="1" dirty="0">
                <a:solidFill>
                  <a:schemeClr val="bg1"/>
                </a:solidFill>
                <a:effectLst>
                  <a:outerShdw blurRad="38100" dist="38100" dir="2700000" algn="tl">
                    <a:srgbClr val="000000">
                      <a:alpha val="43137"/>
                    </a:srgbClr>
                  </a:outerShdw>
                </a:effectLst>
                <a:latin typeface="Courier" pitchFamily="49" charset="0"/>
              </a:rPr>
              <a:t> a WHERE id is not null;</a:t>
            </a:r>
          </a:p>
          <a:p>
            <a:endParaRPr lang="en-US" sz="600" b="1" dirty="0" smtClean="0">
              <a:solidFill>
                <a:schemeClr val="bg1"/>
              </a:solidFill>
              <a:effectLst>
                <a:outerShdw blurRad="38100" dist="38100" dir="2700000" algn="tl">
                  <a:srgbClr val="000000">
                    <a:alpha val="43137"/>
                  </a:srgbClr>
                </a:outerShdw>
              </a:effectLst>
              <a:latin typeface="Courier" pitchFamily="49" charset="0"/>
            </a:endParaRPr>
          </a:p>
          <a:p>
            <a:r>
              <a:rPr lang="en-US" sz="1200" b="1" dirty="0" smtClean="0">
                <a:solidFill>
                  <a:schemeClr val="bg1"/>
                </a:solidFill>
                <a:effectLst>
                  <a:outerShdw blurRad="38100" dist="38100" dir="2700000" algn="tl">
                    <a:srgbClr val="000000">
                      <a:alpha val="43137"/>
                    </a:srgbClr>
                  </a:outerShdw>
                </a:effectLst>
                <a:latin typeface="Courier" pitchFamily="49" charset="0"/>
              </a:rPr>
              <a:t>     </a:t>
            </a:r>
            <a:r>
              <a:rPr lang="en-US" sz="1200" b="1" dirty="0">
                <a:solidFill>
                  <a:schemeClr val="bg1"/>
                </a:solidFill>
                <a:effectLst>
                  <a:outerShdw blurRad="38100" dist="38100" dir="2700000" algn="tl">
                    <a:srgbClr val="000000">
                      <a:alpha val="43137"/>
                    </a:srgbClr>
                  </a:outerShdw>
                </a:effectLst>
                <a:latin typeface="Courier" pitchFamily="49" charset="0"/>
              </a:rPr>
              <a:t>COUNT(ID)</a:t>
            </a:r>
          </a:p>
          <a:p>
            <a:r>
              <a:rPr lang="en-US" sz="1200" b="1" dirty="0">
                <a:solidFill>
                  <a:schemeClr val="bg1"/>
                </a:solidFill>
                <a:effectLst>
                  <a:outerShdw blurRad="38100" dist="38100" dir="2700000" algn="tl">
                    <a:srgbClr val="000000">
                      <a:alpha val="43137"/>
                    </a:srgbClr>
                  </a:outerShdw>
                </a:effectLst>
                <a:latin typeface="Courier" pitchFamily="49" charset="0"/>
              </a:rPr>
              <a:t>--------------</a:t>
            </a:r>
          </a:p>
          <a:p>
            <a:r>
              <a:rPr lang="en-US" sz="1200" b="1" dirty="0">
                <a:solidFill>
                  <a:schemeClr val="bg1"/>
                </a:solidFill>
                <a:effectLst>
                  <a:outerShdw blurRad="38100" dist="38100" dir="2700000" algn="tl">
                    <a:srgbClr val="000000">
                      <a:alpha val="43137"/>
                    </a:srgbClr>
                  </a:outerShdw>
                </a:effectLst>
                <a:latin typeface="Courier" pitchFamily="49" charset="0"/>
              </a:rPr>
              <a:t>             3</a:t>
            </a:r>
          </a:p>
        </p:txBody>
      </p:sp>
      <p:graphicFrame>
        <p:nvGraphicFramePr>
          <p:cNvPr id="16" name="Table 15"/>
          <p:cNvGraphicFramePr>
            <a:graphicFrameLocks noGrp="1"/>
          </p:cNvGraphicFramePr>
          <p:nvPr>
            <p:extLst>
              <p:ext uri="{D42A27DB-BD31-4B8C-83A1-F6EECF244321}">
                <p14:modId xmlns:p14="http://schemas.microsoft.com/office/powerpoint/2010/main" val="774433461"/>
              </p:ext>
            </p:extLst>
          </p:nvPr>
        </p:nvGraphicFramePr>
        <p:xfrm>
          <a:off x="4555933" y="2853557"/>
          <a:ext cx="1219200" cy="571500"/>
        </p:xfrm>
        <a:graphic>
          <a:graphicData uri="http://schemas.openxmlformats.org/drawingml/2006/table">
            <a:tbl>
              <a:tblPr firstRow="1" bandRow="1">
                <a:tableStyleId>{93296810-A885-4BE3-A3E7-6D5BEEA58F35}</a:tableStyleId>
              </a:tblPr>
              <a:tblGrid>
                <a:gridCol w="609600"/>
                <a:gridCol w="609600"/>
              </a:tblGrid>
              <a:tr h="190500">
                <a:tc>
                  <a:txBody>
                    <a:bodyPr/>
                    <a:lstStyle/>
                    <a:p>
                      <a:pPr algn="ctr" fontAlgn="b"/>
                      <a:r>
                        <a:rPr lang="en-GB" sz="1100" u="none" strike="noStrike" dirty="0">
                          <a:effectLst/>
                        </a:rPr>
                        <a:t>ID</a:t>
                      </a:r>
                      <a:endParaRPr lang="en-GB" sz="1100" b="1" i="0" u="none" strike="noStrike" dirty="0">
                        <a:solidFill>
                          <a:schemeClr val="tx1"/>
                        </a:solidFill>
                        <a:effectLst/>
                        <a:latin typeface="Calibri"/>
                      </a:endParaRPr>
                    </a:p>
                  </a:txBody>
                  <a:tcPr marL="9525" marR="9525" marT="9525" marB="0" anchor="b"/>
                </a:tc>
                <a:tc>
                  <a:txBody>
                    <a:bodyPr/>
                    <a:lstStyle/>
                    <a:p>
                      <a:pPr algn="ctr" fontAlgn="b"/>
                      <a:r>
                        <a:rPr lang="en-GB" sz="1100" u="none" strike="noStrike" dirty="0">
                          <a:effectLst/>
                        </a:rPr>
                        <a:t>VAL</a:t>
                      </a:r>
                      <a:endParaRPr lang="en-GB" sz="1100" b="1" i="0" u="none" strike="noStrike" dirty="0">
                        <a:solidFill>
                          <a:schemeClr val="tx1"/>
                        </a:solidFill>
                        <a:effectLst/>
                        <a:latin typeface="Calibri"/>
                      </a:endParaRPr>
                    </a:p>
                  </a:txBody>
                  <a:tcPr marL="9525" marR="9525" marT="9525" marB="0" anchor="b"/>
                </a:tc>
              </a:tr>
              <a:tr h="190500">
                <a:tc>
                  <a:txBody>
                    <a:bodyPr/>
                    <a:lstStyle/>
                    <a:p>
                      <a:pPr algn="ctr" fontAlgn="b"/>
                      <a:r>
                        <a:rPr lang="en-GB" sz="1100" u="none" strike="noStrike" dirty="0">
                          <a:effectLst/>
                        </a:rPr>
                        <a:t>1</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a:effectLst/>
                        </a:rPr>
                        <a:t>AAA</a:t>
                      </a:r>
                      <a:endParaRPr lang="en-GB" sz="1100" b="0" i="0" u="none" strike="noStrike">
                        <a:solidFill>
                          <a:srgbClr val="000000"/>
                        </a:solidFill>
                        <a:effectLst/>
                        <a:latin typeface="Calibri"/>
                      </a:endParaRPr>
                    </a:p>
                  </a:txBody>
                  <a:tcPr marL="9525" marR="9525" marT="9525" marB="0" anchor="b"/>
                </a:tc>
              </a:tr>
              <a:tr h="190500">
                <a:tc>
                  <a:txBody>
                    <a:bodyPr/>
                    <a:lstStyle/>
                    <a:p>
                      <a:pPr algn="ctr" fontAlgn="b"/>
                      <a:r>
                        <a:rPr lang="en-GB" sz="1100" u="none" strike="noStrike" dirty="0">
                          <a:effectLst/>
                        </a:rPr>
                        <a:t>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u="none" strike="noStrike" dirty="0">
                          <a:effectLst/>
                        </a:rPr>
                        <a:t>BBB</a:t>
                      </a:r>
                      <a:endParaRPr lang="en-GB" sz="1100" b="0" i="0" u="none" strike="noStrike" dirty="0">
                        <a:solidFill>
                          <a:srgbClr val="000000"/>
                        </a:solidFill>
                        <a:effectLst/>
                        <a:latin typeface="Calibri"/>
                      </a:endParaRPr>
                    </a:p>
                  </a:txBody>
                  <a:tcPr marL="9525" marR="9525" marT="9525" marB="0" anchor="b"/>
                </a:tc>
              </a:tr>
            </a:tbl>
          </a:graphicData>
        </a:graphic>
      </p:graphicFrame>
      <p:sp>
        <p:nvSpPr>
          <p:cNvPr id="13" name="Content Placeholder 2"/>
          <p:cNvSpPr>
            <a:spLocks noGrp="1"/>
          </p:cNvSpPr>
          <p:nvPr>
            <p:ph idx="1"/>
          </p:nvPr>
        </p:nvSpPr>
        <p:spPr>
          <a:xfrm>
            <a:off x="510584" y="1121655"/>
            <a:ext cx="8615532" cy="646689"/>
          </a:xfrm>
        </p:spPr>
        <p:txBody>
          <a:bodyPr>
            <a:normAutofit/>
          </a:bodyPr>
          <a:lstStyle/>
          <a:p>
            <a:pPr marL="36576" lvl="1" indent="0">
              <a:buSzPct val="80000"/>
              <a:buNone/>
            </a:pPr>
            <a:r>
              <a:rPr lang="en-US" dirty="0" smtClean="0"/>
              <a:t>6</a:t>
            </a:r>
            <a:r>
              <a:rPr lang="en-US" dirty="0"/>
              <a:t>. </a:t>
            </a:r>
            <a:r>
              <a:rPr lang="en-US" dirty="0" smtClean="0"/>
              <a:t>Now we have a Lost Write! </a:t>
            </a:r>
            <a:endParaRPr lang="en-US" dirty="0"/>
          </a:p>
          <a:p>
            <a:pPr marL="36576" lvl="1" indent="0">
              <a:buSzPct val="80000"/>
              <a:buNone/>
            </a:pPr>
            <a:endParaRPr lang="en-US" dirty="0"/>
          </a:p>
          <a:p>
            <a:pPr marL="36576" indent="0">
              <a:buNone/>
            </a:pPr>
            <a:endParaRPr lang="en-US" dirty="0" smtClean="0"/>
          </a:p>
        </p:txBody>
      </p:sp>
      <p:grpSp>
        <p:nvGrpSpPr>
          <p:cNvPr id="23" name="Group 22"/>
          <p:cNvGrpSpPr/>
          <p:nvPr/>
        </p:nvGrpSpPr>
        <p:grpSpPr>
          <a:xfrm>
            <a:off x="389194" y="1443472"/>
            <a:ext cx="3105451" cy="2956196"/>
            <a:chOff x="15599" y="1375460"/>
            <a:chExt cx="3105451" cy="2956196"/>
          </a:xfrm>
        </p:grpSpPr>
        <p:pic>
          <p:nvPicPr>
            <p:cNvPr id="2050" name="Picture 2" descr="C:\mblaszcz private\PRESENTATIONS MAIN\aaa UKOUG 2013\pics\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9" y="1375460"/>
              <a:ext cx="3105451" cy="29561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90687" y="2150991"/>
              <a:ext cx="1192596" cy="33435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SYSTEM</a:t>
              </a:r>
              <a:endParaRPr lang="en-GB" sz="1400" dirty="0">
                <a:solidFill>
                  <a:schemeClr val="tx1"/>
                </a:solidFill>
              </a:endParaRPr>
            </a:p>
          </p:txBody>
        </p:sp>
        <p:sp>
          <p:nvSpPr>
            <p:cNvPr id="18" name="Rectangle 17"/>
            <p:cNvSpPr/>
            <p:nvPr/>
          </p:nvSpPr>
          <p:spPr>
            <a:xfrm>
              <a:off x="990687" y="2780985"/>
              <a:ext cx="1192596" cy="33377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SYSAUX</a:t>
              </a:r>
              <a:endParaRPr lang="en-GB" sz="1400" dirty="0">
                <a:solidFill>
                  <a:schemeClr val="tx1"/>
                </a:solidFill>
              </a:endParaRPr>
            </a:p>
          </p:txBody>
        </p:sp>
        <p:sp>
          <p:nvSpPr>
            <p:cNvPr id="20" name="Rectangle 19"/>
            <p:cNvSpPr/>
            <p:nvPr/>
          </p:nvSpPr>
          <p:spPr>
            <a:xfrm>
              <a:off x="540813" y="3414364"/>
              <a:ext cx="2043690" cy="33435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TESTLOSTWRITETBS</a:t>
              </a:r>
              <a:endParaRPr lang="en-GB" sz="1400" dirty="0">
                <a:solidFill>
                  <a:schemeClr val="tx1"/>
                </a:solidFill>
              </a:endParaRPr>
            </a:p>
          </p:txBody>
        </p:sp>
      </p:grpSp>
      <p:graphicFrame>
        <p:nvGraphicFramePr>
          <p:cNvPr id="17" name="Table 16"/>
          <p:cNvGraphicFramePr>
            <a:graphicFrameLocks noGrp="1"/>
          </p:cNvGraphicFramePr>
          <p:nvPr>
            <p:extLst>
              <p:ext uri="{D42A27DB-BD31-4B8C-83A1-F6EECF244321}">
                <p14:modId xmlns:p14="http://schemas.microsoft.com/office/powerpoint/2010/main" val="3207801413"/>
              </p:ext>
            </p:extLst>
          </p:nvPr>
        </p:nvGraphicFramePr>
        <p:xfrm>
          <a:off x="7608969" y="2895901"/>
          <a:ext cx="609600" cy="762000"/>
        </p:xfrm>
        <a:graphic>
          <a:graphicData uri="http://schemas.openxmlformats.org/drawingml/2006/table">
            <a:tbl>
              <a:tblPr firstRow="1" bandRow="1">
                <a:tableStyleId>{93296810-A885-4BE3-A3E7-6D5BEEA58F35}</a:tableStyleId>
              </a:tblPr>
              <a:tblGrid>
                <a:gridCol w="609600"/>
              </a:tblGrid>
              <a:tr h="190500">
                <a:tc>
                  <a:txBody>
                    <a:bodyPr/>
                    <a:lstStyle/>
                    <a:p>
                      <a:pPr algn="ctr" fontAlgn="b"/>
                      <a:r>
                        <a:rPr lang="en-GB" sz="1100" u="none" strike="noStrike" dirty="0">
                          <a:effectLst/>
                        </a:rPr>
                        <a:t>ID</a:t>
                      </a:r>
                      <a:endParaRPr lang="en-GB" sz="1100" b="1" i="0" u="none" strike="noStrike" dirty="0">
                        <a:solidFill>
                          <a:schemeClr val="tx1"/>
                        </a:solidFill>
                        <a:effectLst/>
                        <a:latin typeface="Calibri"/>
                      </a:endParaRPr>
                    </a:p>
                  </a:txBody>
                  <a:tcPr marL="9525" marR="9525" marT="9525" marB="0" anchor="b"/>
                </a:tc>
              </a:tr>
              <a:tr h="190500">
                <a:tc>
                  <a:txBody>
                    <a:bodyPr/>
                    <a:lstStyle/>
                    <a:p>
                      <a:pPr algn="ctr" fontAlgn="b"/>
                      <a:r>
                        <a:rPr lang="en-GB" sz="1100" u="none" strike="noStrike" dirty="0">
                          <a:effectLst/>
                        </a:rPr>
                        <a:t>1</a:t>
                      </a:r>
                      <a:endParaRPr lang="en-GB" sz="1100" b="0" i="0" u="none" strike="noStrike" dirty="0">
                        <a:solidFill>
                          <a:srgbClr val="000000"/>
                        </a:solidFill>
                        <a:effectLst/>
                        <a:latin typeface="Calibri"/>
                      </a:endParaRPr>
                    </a:p>
                  </a:txBody>
                  <a:tcPr marL="9525" marR="9525" marT="9525" marB="0" anchor="b"/>
                </a:tc>
              </a:tr>
              <a:tr h="190500">
                <a:tc>
                  <a:txBody>
                    <a:bodyPr/>
                    <a:lstStyle/>
                    <a:p>
                      <a:pPr algn="ctr" fontAlgn="b"/>
                      <a:r>
                        <a:rPr lang="en-GB" sz="1100" u="none" strike="noStrike" dirty="0">
                          <a:effectLst/>
                        </a:rPr>
                        <a:t>2</a:t>
                      </a:r>
                      <a:endParaRPr lang="en-GB" sz="1100" b="0" i="0" u="none" strike="noStrike" dirty="0">
                        <a:solidFill>
                          <a:srgbClr val="000000"/>
                        </a:solidFill>
                        <a:effectLst/>
                        <a:latin typeface="Calibri"/>
                      </a:endParaRPr>
                    </a:p>
                  </a:txBody>
                  <a:tcPr marL="9525" marR="9525" marT="9525" marB="0" anchor="b"/>
                </a:tc>
              </a:tr>
              <a:tr h="1905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dk1"/>
                          </a:solidFill>
                          <a:effectLst/>
                          <a:latin typeface="+mn-lt"/>
                        </a:rPr>
                        <a:t>3</a:t>
                      </a:r>
                      <a:endParaRPr lang="en-GB" sz="1100" b="0" i="0" u="none" strike="noStrike" dirty="0" smtClean="0">
                        <a:solidFill>
                          <a:srgbClr val="000000"/>
                        </a:solidFill>
                        <a:effectLst/>
                        <a:latin typeface="Calibri"/>
                      </a:endParaRPr>
                    </a:p>
                  </a:txBody>
                  <a:tcPr marL="9525" marR="9525" marT="9525" marB="0" anchor="b"/>
                </a:tc>
              </a:tr>
            </a:tbl>
          </a:graphicData>
        </a:graphic>
      </p:graphicFrame>
      <p:cxnSp>
        <p:nvCxnSpPr>
          <p:cNvPr id="19" name="Straight Connector 18"/>
          <p:cNvCxnSpPr>
            <a:endCxn id="22" idx="1"/>
          </p:cNvCxnSpPr>
          <p:nvPr/>
        </p:nvCxnSpPr>
        <p:spPr>
          <a:xfrm>
            <a:off x="6238630" y="2576241"/>
            <a:ext cx="488504" cy="14898"/>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6727134" y="2423964"/>
            <a:ext cx="2385249" cy="33435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dirty="0" smtClean="0"/>
              <a:t>TESTLOSTWRITE_IDX</a:t>
            </a:r>
            <a:endParaRPr lang="en-GB" sz="1600" dirty="0"/>
          </a:p>
        </p:txBody>
      </p:sp>
    </p:spTree>
    <p:extLst>
      <p:ext uri="{BB962C8B-B14F-4D97-AF65-F5344CB8AC3E}">
        <p14:creationId xmlns:p14="http://schemas.microsoft.com/office/powerpoint/2010/main" val="190839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6" end="6"/>
                                            </p:txEl>
                                          </p:spTgt>
                                        </p:tgtEl>
                                        <p:attrNameLst>
                                          <p:attrName>style.visibility</p:attrName>
                                        </p:attrNameLst>
                                      </p:cBhvr>
                                      <p:to>
                                        <p:strVal val="visible"/>
                                      </p:to>
                                    </p:set>
                                    <p:animEffect transition="in" filter="fade">
                                      <p:cBhvr>
                                        <p:cTn id="13" dur="500"/>
                                        <p:tgtEl>
                                          <p:spTgt spid="14">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8" end="8"/>
                                            </p:txEl>
                                          </p:spTgt>
                                        </p:tgtEl>
                                        <p:attrNameLst>
                                          <p:attrName>style.visibility</p:attrName>
                                        </p:attrNameLst>
                                      </p:cBhvr>
                                      <p:to>
                                        <p:strVal val="visible"/>
                                      </p:to>
                                    </p:set>
                                    <p:animEffect transition="in" filter="fade">
                                      <p:cBhvr>
                                        <p:cTn id="16" dur="500"/>
                                        <p:tgtEl>
                                          <p:spTgt spid="14">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xEl>
                                              <p:pRg st="9" end="9"/>
                                            </p:txEl>
                                          </p:spTgt>
                                        </p:tgtEl>
                                        <p:attrNameLst>
                                          <p:attrName>style.visibility</p:attrName>
                                        </p:attrNameLst>
                                      </p:cBhvr>
                                      <p:to>
                                        <p:strVal val="visible"/>
                                      </p:to>
                                    </p:set>
                                    <p:animEffect transition="in" filter="fade">
                                      <p:cBhvr>
                                        <p:cTn id="19" dur="500"/>
                                        <p:tgtEl>
                                          <p:spTgt spid="14">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xEl>
                                              <p:pRg st="10" end="10"/>
                                            </p:txEl>
                                          </p:spTgt>
                                        </p:tgtEl>
                                        <p:attrNameLst>
                                          <p:attrName>style.visibility</p:attrName>
                                        </p:attrNameLst>
                                      </p:cBhvr>
                                      <p:to>
                                        <p:strVal val="visible"/>
                                      </p:to>
                                    </p:set>
                                    <p:animEffect transition="in" filter="fade">
                                      <p:cBhvr>
                                        <p:cTn id="22" dur="500"/>
                                        <p:tgtEl>
                                          <p:spTgt spid="14">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Outline</a:t>
            </a:r>
            <a:endParaRPr lang="en-GB" dirty="0"/>
          </a:p>
        </p:txBody>
      </p:sp>
      <p:sp>
        <p:nvSpPr>
          <p:cNvPr id="6" name="Content Placeholder 5"/>
          <p:cNvSpPr>
            <a:spLocks noGrp="1"/>
          </p:cNvSpPr>
          <p:nvPr>
            <p:ph idx="1"/>
          </p:nvPr>
        </p:nvSpPr>
        <p:spPr/>
        <p:txBody>
          <a:bodyPr>
            <a:normAutofit/>
          </a:bodyPr>
          <a:lstStyle/>
          <a:p>
            <a:r>
              <a:rPr lang="en-US" dirty="0" smtClean="0"/>
              <a:t>CERN &amp; Oracle Databases</a:t>
            </a:r>
            <a:endParaRPr lang="en-US" dirty="0"/>
          </a:p>
          <a:p>
            <a:r>
              <a:rPr lang="en-US" dirty="0"/>
              <a:t>Lost write overview</a:t>
            </a:r>
          </a:p>
          <a:p>
            <a:r>
              <a:rPr lang="en-US" dirty="0"/>
              <a:t>Lost write in real life</a:t>
            </a:r>
          </a:p>
          <a:p>
            <a:r>
              <a:rPr lang="en-US" dirty="0"/>
              <a:t>Testing  Lost writes</a:t>
            </a:r>
          </a:p>
          <a:p>
            <a:r>
              <a:rPr lang="en-US" dirty="0"/>
              <a:t>Lessons </a:t>
            </a:r>
            <a:r>
              <a:rPr lang="en-US" dirty="0" smtClean="0"/>
              <a:t>Learned</a:t>
            </a:r>
            <a:endParaRPr lang="en-US"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a:t>
            </a:fld>
            <a:endParaRPr lang="en-US" dirty="0"/>
          </a:p>
        </p:txBody>
      </p:sp>
    </p:spTree>
    <p:extLst>
      <p:ext uri="{BB962C8B-B14F-4D97-AF65-F5344CB8AC3E}">
        <p14:creationId xmlns:p14="http://schemas.microsoft.com/office/powerpoint/2010/main" val="297849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Scenarios To Start Testing</a:t>
            </a:r>
            <a:endParaRPr lang="en-GB" dirty="0"/>
          </a:p>
        </p:txBody>
      </p:sp>
      <p:sp>
        <p:nvSpPr>
          <p:cNvPr id="3" name="Content Placeholder 2"/>
          <p:cNvSpPr>
            <a:spLocks noGrp="1"/>
          </p:cNvSpPr>
          <p:nvPr>
            <p:ph idx="1"/>
          </p:nvPr>
        </p:nvSpPr>
        <p:spPr/>
        <p:txBody>
          <a:bodyPr/>
          <a:lstStyle/>
          <a:p>
            <a:r>
              <a:rPr lang="en-US" dirty="0" smtClean="0"/>
              <a:t>Lost write with and without data guard</a:t>
            </a:r>
          </a:p>
          <a:p>
            <a:pPr lvl="1"/>
            <a:r>
              <a:rPr lang="en-US" dirty="0" smtClean="0"/>
              <a:t>Experiment with </a:t>
            </a:r>
            <a:r>
              <a:rPr lang="en-US" dirty="0" err="1" smtClean="0"/>
              <a:t>db_lost_write_protect</a:t>
            </a:r>
            <a:r>
              <a:rPr lang="en-US" dirty="0" smtClean="0"/>
              <a:t> parameter</a:t>
            </a:r>
          </a:p>
          <a:p>
            <a:r>
              <a:rPr lang="en-US" dirty="0" smtClean="0"/>
              <a:t>Lost write on index</a:t>
            </a:r>
          </a:p>
          <a:p>
            <a:r>
              <a:rPr lang="en-US" dirty="0" smtClean="0"/>
              <a:t>Lost write on table</a:t>
            </a:r>
          </a:p>
          <a:p>
            <a:pPr lvl="1"/>
            <a:r>
              <a:rPr lang="en-US" dirty="0" smtClean="0"/>
              <a:t>On a user table</a:t>
            </a:r>
          </a:p>
          <a:p>
            <a:pPr lvl="1"/>
            <a:r>
              <a:rPr lang="en-US" dirty="0" smtClean="0"/>
              <a:t>On a system object</a:t>
            </a:r>
          </a:p>
          <a:p>
            <a:pPr marL="36576" indent="0">
              <a:buNone/>
            </a:pPr>
            <a:endParaRPr lang="en-US" dirty="0" smtClean="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30</a:t>
            </a:fld>
            <a:endParaRPr lang="en-US" dirty="0"/>
          </a:p>
        </p:txBody>
      </p:sp>
    </p:spTree>
    <p:extLst>
      <p:ext uri="{BB962C8B-B14F-4D97-AF65-F5344CB8AC3E}">
        <p14:creationId xmlns:p14="http://schemas.microsoft.com/office/powerpoint/2010/main" val="2054204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to Practice</a:t>
            </a:r>
            <a:endParaRPr lang="en-GB" dirty="0"/>
          </a:p>
        </p:txBody>
      </p:sp>
      <p:sp>
        <p:nvSpPr>
          <p:cNvPr id="3" name="Content Placeholder 2"/>
          <p:cNvSpPr>
            <a:spLocks noGrp="1"/>
          </p:cNvSpPr>
          <p:nvPr>
            <p:ph idx="1"/>
          </p:nvPr>
        </p:nvSpPr>
        <p:spPr/>
        <p:txBody>
          <a:bodyPr/>
          <a:lstStyle/>
          <a:p>
            <a:r>
              <a:rPr lang="en-US" dirty="0" smtClean="0"/>
              <a:t>Block dumps</a:t>
            </a:r>
          </a:p>
          <a:p>
            <a:pPr lvl="1"/>
            <a:r>
              <a:rPr lang="en-US" dirty="0" err="1" smtClean="0"/>
              <a:t>Datafile</a:t>
            </a:r>
            <a:r>
              <a:rPr lang="en-US" dirty="0" smtClean="0"/>
              <a:t> block dumps</a:t>
            </a:r>
          </a:p>
          <a:p>
            <a:pPr lvl="1"/>
            <a:r>
              <a:rPr lang="en-US" dirty="0" smtClean="0"/>
              <a:t>Flashback query</a:t>
            </a:r>
          </a:p>
          <a:p>
            <a:r>
              <a:rPr lang="en-US" dirty="0" smtClean="0"/>
              <a:t>Investigating redo </a:t>
            </a:r>
          </a:p>
          <a:p>
            <a:pPr lvl="1"/>
            <a:r>
              <a:rPr lang="en-US" dirty="0" err="1" smtClean="0"/>
              <a:t>Logminer</a:t>
            </a:r>
            <a:endParaRPr lang="en-US" dirty="0" smtClean="0"/>
          </a:p>
          <a:p>
            <a:pPr lvl="1"/>
            <a:r>
              <a:rPr lang="en-US" dirty="0" smtClean="0"/>
              <a:t>Redo log dumps</a:t>
            </a:r>
          </a:p>
          <a:p>
            <a:r>
              <a:rPr lang="en-US" dirty="0" smtClean="0"/>
              <a:t>How to fix tables with lost writes</a:t>
            </a:r>
          </a:p>
          <a:p>
            <a:pPr lvl="1"/>
            <a:r>
              <a:rPr lang="en-US" dirty="0" smtClean="0"/>
              <a:t>Generate transaction that compensate for lost DML</a:t>
            </a:r>
          </a:p>
        </p:txBody>
      </p:sp>
      <p:sp>
        <p:nvSpPr>
          <p:cNvPr id="4" name="Slide Number Placeholder 3"/>
          <p:cNvSpPr>
            <a:spLocks noGrp="1"/>
          </p:cNvSpPr>
          <p:nvPr>
            <p:ph type="sldNum" sz="quarter" idx="4"/>
          </p:nvPr>
        </p:nvSpPr>
        <p:spPr/>
        <p:txBody>
          <a:bodyPr/>
          <a:lstStyle/>
          <a:p>
            <a:fld id="{17918391-D411-FE40-AAD7-861AE5233E0E}" type="slidenum">
              <a:rPr lang="en-US" smtClean="0"/>
              <a:pPr/>
              <a:t>31</a:t>
            </a:fld>
            <a:endParaRPr lang="en-US" dirty="0"/>
          </a:p>
        </p:txBody>
      </p:sp>
    </p:spTree>
    <p:extLst>
      <p:ext uri="{BB962C8B-B14F-4D97-AF65-F5344CB8AC3E}">
        <p14:creationId xmlns:p14="http://schemas.microsoft.com/office/powerpoint/2010/main" val="2836369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Details and Homework</a:t>
            </a:r>
            <a:endParaRPr lang="en-GB" dirty="0"/>
          </a:p>
        </p:txBody>
      </p:sp>
      <p:sp>
        <p:nvSpPr>
          <p:cNvPr id="3" name="Content Placeholder 2"/>
          <p:cNvSpPr>
            <a:spLocks noGrp="1"/>
          </p:cNvSpPr>
          <p:nvPr>
            <p:ph idx="1"/>
          </p:nvPr>
        </p:nvSpPr>
        <p:spPr/>
        <p:txBody>
          <a:bodyPr>
            <a:normAutofit fontScale="77500" lnSpcReduction="20000"/>
          </a:bodyPr>
          <a:lstStyle/>
          <a:p>
            <a:r>
              <a:rPr lang="en-US" dirty="0"/>
              <a:t>Resolving ORA-752 or ORA-600 [3020] During Standby Recovery (Doc ID 1265884.1</a:t>
            </a:r>
            <a:r>
              <a:rPr lang="en-US" dirty="0" smtClean="0"/>
              <a:t>)</a:t>
            </a:r>
          </a:p>
          <a:p>
            <a:endParaRPr lang="en-US" dirty="0"/>
          </a:p>
          <a:p>
            <a:r>
              <a:rPr lang="en-US" dirty="0"/>
              <a:t>Best Practices for Corruption Detection, Prevention, and Automatic Repair - in a Data Guard Configuration (Doc ID </a:t>
            </a:r>
            <a:r>
              <a:rPr lang="en-US" dirty="0" smtClean="0"/>
              <a:t>1302539.1)</a:t>
            </a:r>
          </a:p>
          <a:p>
            <a:endParaRPr lang="en-US" dirty="0" smtClean="0">
              <a:hlinkClick r:id="rId3"/>
            </a:endParaRPr>
          </a:p>
          <a:p>
            <a:r>
              <a:rPr lang="en-US" dirty="0" smtClean="0"/>
              <a:t>Testing </a:t>
            </a:r>
            <a:r>
              <a:rPr lang="en-US" dirty="0"/>
              <a:t>Lost Writes with Oracle and Data </a:t>
            </a:r>
            <a:r>
              <a:rPr lang="en-US" dirty="0" smtClean="0"/>
              <a:t>Guard</a:t>
            </a:r>
          </a:p>
          <a:p>
            <a:pPr lvl="1"/>
            <a:r>
              <a:rPr lang="en-US" dirty="0" smtClean="0">
                <a:hlinkClick r:id="rId3"/>
              </a:rPr>
              <a:t>http</a:t>
            </a:r>
            <a:r>
              <a:rPr lang="en-US" dirty="0">
                <a:hlinkClick r:id="rId3"/>
              </a:rPr>
              <a:t>://</a:t>
            </a:r>
            <a:r>
              <a:rPr lang="en-US" dirty="0" smtClean="0">
                <a:hlinkClick r:id="rId3"/>
              </a:rPr>
              <a:t>externaltable.blogspot.ch/2013_03_01_archive.html</a:t>
            </a:r>
            <a:endParaRPr lang="en-US" dirty="0" smtClean="0"/>
          </a:p>
          <a:p>
            <a:pPr lvl="1"/>
            <a:endParaRPr lang="en-US" dirty="0" smtClean="0"/>
          </a:p>
          <a:p>
            <a:r>
              <a:rPr lang="en-US" dirty="0"/>
              <a:t>Data Guard Protection From Lost-Write Corruption demo </a:t>
            </a:r>
            <a:r>
              <a:rPr lang="en-US" dirty="0" smtClean="0"/>
              <a:t>at</a:t>
            </a:r>
          </a:p>
          <a:p>
            <a:pPr lvl="1"/>
            <a:r>
              <a:rPr lang="en-US" dirty="0" smtClean="0"/>
              <a:t>http</a:t>
            </a:r>
            <a:r>
              <a:rPr lang="en-US" dirty="0"/>
              <a:t>://www.oracle.com/technetwork/database/features/availability/demonstrations-092317.html</a:t>
            </a:r>
            <a:endParaRPr lang="en-US" dirty="0" smtClean="0"/>
          </a:p>
          <a:p>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32</a:t>
            </a:fld>
            <a:endParaRPr lang="en-US" dirty="0"/>
          </a:p>
        </p:txBody>
      </p:sp>
    </p:spTree>
    <p:extLst>
      <p:ext uri="{BB962C8B-B14F-4D97-AF65-F5344CB8AC3E}">
        <p14:creationId xmlns:p14="http://schemas.microsoft.com/office/powerpoint/2010/main" val="531298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Outline</a:t>
            </a:r>
            <a:endParaRPr lang="en-GB" dirty="0"/>
          </a:p>
        </p:txBody>
      </p:sp>
      <p:sp>
        <p:nvSpPr>
          <p:cNvPr id="6" name="Content Placeholder 5"/>
          <p:cNvSpPr>
            <a:spLocks noGrp="1"/>
          </p:cNvSpPr>
          <p:nvPr>
            <p:ph idx="1"/>
          </p:nvPr>
        </p:nvSpPr>
        <p:spPr/>
        <p:txBody>
          <a:bodyPr/>
          <a:lstStyle/>
          <a:p>
            <a:r>
              <a:rPr lang="en-US" dirty="0">
                <a:solidFill>
                  <a:schemeClr val="accent2"/>
                </a:solidFill>
              </a:rPr>
              <a:t>CERN &amp; Oracle Databases</a:t>
            </a:r>
          </a:p>
          <a:p>
            <a:r>
              <a:rPr lang="en-US" dirty="0">
                <a:solidFill>
                  <a:schemeClr val="accent2"/>
                </a:solidFill>
              </a:rPr>
              <a:t>Lost write overview</a:t>
            </a:r>
          </a:p>
          <a:p>
            <a:r>
              <a:rPr lang="en-US" dirty="0">
                <a:solidFill>
                  <a:schemeClr val="accent2"/>
                </a:solidFill>
              </a:rPr>
              <a:t>Lost write in real life</a:t>
            </a:r>
          </a:p>
          <a:p>
            <a:r>
              <a:rPr lang="en-US" dirty="0">
                <a:solidFill>
                  <a:schemeClr val="accent2"/>
                </a:solidFill>
              </a:rPr>
              <a:t>Testing  Lost writes</a:t>
            </a:r>
          </a:p>
          <a:p>
            <a:r>
              <a:rPr lang="en-US" dirty="0"/>
              <a:t>Lessons Learned</a:t>
            </a:r>
          </a:p>
          <a:p>
            <a:pPr marL="36576" indent="0">
              <a:buNone/>
            </a:pPr>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33</a:t>
            </a:fld>
            <a:endParaRPr lang="en-US" dirty="0"/>
          </a:p>
        </p:txBody>
      </p:sp>
    </p:spTree>
    <p:extLst>
      <p:ext uri="{BB962C8B-B14F-4D97-AF65-F5344CB8AC3E}">
        <p14:creationId xmlns:p14="http://schemas.microsoft.com/office/powerpoint/2010/main" val="3941938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GB" dirty="0"/>
          </a:p>
        </p:txBody>
      </p:sp>
      <p:sp>
        <p:nvSpPr>
          <p:cNvPr id="3" name="Content Placeholder 2"/>
          <p:cNvSpPr>
            <a:spLocks noGrp="1"/>
          </p:cNvSpPr>
          <p:nvPr>
            <p:ph idx="1"/>
          </p:nvPr>
        </p:nvSpPr>
        <p:spPr/>
        <p:txBody>
          <a:bodyPr>
            <a:normAutofit/>
          </a:bodyPr>
          <a:lstStyle/>
          <a:p>
            <a:r>
              <a:rPr lang="en-US" dirty="0" smtClean="0"/>
              <a:t>It’s </a:t>
            </a:r>
            <a:r>
              <a:rPr lang="en-US" dirty="0" smtClean="0">
                <a:solidFill>
                  <a:srgbClr val="FF0000"/>
                </a:solidFill>
              </a:rPr>
              <a:t>hard</a:t>
            </a:r>
            <a:r>
              <a:rPr lang="en-US" dirty="0" smtClean="0"/>
              <a:t> to find the </a:t>
            </a:r>
            <a:r>
              <a:rPr lang="en-US" dirty="0" smtClean="0">
                <a:solidFill>
                  <a:srgbClr val="FF0000"/>
                </a:solidFill>
              </a:rPr>
              <a:t>root causes </a:t>
            </a:r>
            <a:r>
              <a:rPr lang="en-US" dirty="0" smtClean="0"/>
              <a:t>of lost writes </a:t>
            </a:r>
          </a:p>
          <a:p>
            <a:pPr lvl="1"/>
            <a:r>
              <a:rPr lang="en-US" dirty="0" smtClean="0"/>
              <a:t>How can we tell if the problem is with the storage?</a:t>
            </a:r>
          </a:p>
          <a:p>
            <a:pPr lvl="1"/>
            <a:r>
              <a:rPr lang="en-US" dirty="0" smtClean="0"/>
              <a:t>Or with the Oracle software (bug)?</a:t>
            </a:r>
          </a:p>
          <a:p>
            <a:pPr lvl="1"/>
            <a:r>
              <a:rPr lang="en-US" dirty="0" smtClean="0"/>
              <a:t>Or something in between?</a:t>
            </a:r>
          </a:p>
          <a:p>
            <a:pPr lvl="1"/>
            <a:endParaRPr lang="en-US" dirty="0" smtClean="0"/>
          </a:p>
          <a:p>
            <a:r>
              <a:rPr lang="en-US" dirty="0" smtClean="0"/>
              <a:t>Pain points: </a:t>
            </a:r>
          </a:p>
          <a:p>
            <a:pPr lvl="1"/>
            <a:r>
              <a:rPr lang="en-US" dirty="0" smtClean="0"/>
              <a:t>Multiple lost write </a:t>
            </a:r>
            <a:r>
              <a:rPr lang="en-US" dirty="0" smtClean="0">
                <a:solidFill>
                  <a:srgbClr val="FF0000"/>
                </a:solidFill>
              </a:rPr>
              <a:t>incidents</a:t>
            </a:r>
            <a:r>
              <a:rPr lang="en-US" dirty="0" smtClean="0"/>
              <a:t> in production while we work on finding the root causes </a:t>
            </a:r>
          </a:p>
          <a:p>
            <a:pPr lvl="1"/>
            <a:r>
              <a:rPr lang="en-US" dirty="0" smtClean="0"/>
              <a:t>We are caught in between a finger point battle between vendors</a:t>
            </a:r>
          </a:p>
          <a:p>
            <a:pPr lvl="1"/>
            <a:endParaRPr lang="en-GB" dirty="0" smtClean="0"/>
          </a:p>
        </p:txBody>
      </p:sp>
      <p:sp>
        <p:nvSpPr>
          <p:cNvPr id="4" name="Slide Number Placeholder 3"/>
          <p:cNvSpPr>
            <a:spLocks noGrp="1"/>
          </p:cNvSpPr>
          <p:nvPr>
            <p:ph type="sldNum" sz="quarter" idx="4"/>
          </p:nvPr>
        </p:nvSpPr>
        <p:spPr/>
        <p:txBody>
          <a:bodyPr/>
          <a:lstStyle/>
          <a:p>
            <a:fld id="{17918391-D411-FE40-AAD7-861AE5233E0E}" type="slidenum">
              <a:rPr lang="en-US" smtClean="0"/>
              <a:pPr/>
              <a:t>34</a:t>
            </a:fld>
            <a:endParaRPr lang="en-US" dirty="0"/>
          </a:p>
        </p:txBody>
      </p:sp>
      <p:sp>
        <p:nvSpPr>
          <p:cNvPr id="7" name="12-Point Star 6"/>
          <p:cNvSpPr/>
          <p:nvPr/>
        </p:nvSpPr>
        <p:spPr>
          <a:xfrm>
            <a:off x="8185376" y="94701"/>
            <a:ext cx="861501" cy="831104"/>
          </a:xfrm>
          <a:prstGeom prst="star12">
            <a:avLst/>
          </a:prstGeom>
          <a:gradFill>
            <a:gsLst>
              <a:gs pos="58000">
                <a:schemeClr val="tx1"/>
              </a:gs>
              <a:gs pos="0">
                <a:schemeClr val="accent1">
                  <a:tint val="96000"/>
                  <a:shade val="80000"/>
                  <a:satMod val="105000"/>
                </a:schemeClr>
              </a:gs>
              <a:gs pos="0">
                <a:schemeClr val="accent1">
                  <a:tint val="96000"/>
                  <a:shade val="59000"/>
                  <a:satMod val="120000"/>
                </a:schemeClr>
              </a:gs>
              <a:gs pos="0">
                <a:schemeClr val="accent1">
                  <a:shade val="57000"/>
                  <a:satMod val="120000"/>
                </a:schemeClr>
              </a:gs>
              <a:gs pos="0">
                <a:schemeClr val="accent1">
                  <a:shade val="56000"/>
                  <a:satMod val="145000"/>
                </a:schemeClr>
              </a:gs>
              <a:gs pos="0">
                <a:srgbClr val="C7C7C7"/>
              </a:gs>
              <a:gs pos="0">
                <a:schemeClr val="accent1">
                  <a:shade val="63000"/>
                  <a:satMod val="160000"/>
                </a:schemeClr>
              </a:gs>
              <a:gs pos="0">
                <a:schemeClr val="accent1">
                  <a:tint val="99555"/>
                  <a:satMod val="15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1</a:t>
            </a:r>
            <a:endParaRPr lang="en-GB" sz="3200" b="1" dirty="0"/>
          </a:p>
        </p:txBody>
      </p:sp>
    </p:spTree>
    <p:extLst>
      <p:ext uri="{BB962C8B-B14F-4D97-AF65-F5344CB8AC3E}">
        <p14:creationId xmlns:p14="http://schemas.microsoft.com/office/powerpoint/2010/main" val="2218916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Without Data Guard</a:t>
            </a:r>
          </a:p>
          <a:p>
            <a:pPr lvl="1"/>
            <a:r>
              <a:rPr lang="en-US" dirty="0" smtClean="0"/>
              <a:t>We may not discover lost writes affecting your data</a:t>
            </a:r>
          </a:p>
          <a:p>
            <a:r>
              <a:rPr lang="en-US" dirty="0" smtClean="0"/>
              <a:t>With (Active) Data Guard</a:t>
            </a:r>
          </a:p>
          <a:p>
            <a:pPr lvl="1"/>
            <a:r>
              <a:rPr lang="en-US" dirty="0" smtClean="0"/>
              <a:t>MRP </a:t>
            </a:r>
            <a:r>
              <a:rPr lang="en-US" dirty="0" smtClean="0">
                <a:solidFill>
                  <a:srgbClr val="FF0000"/>
                </a:solidFill>
              </a:rPr>
              <a:t>recovery will stop </a:t>
            </a:r>
            <a:r>
              <a:rPr lang="en-US" dirty="0" smtClean="0"/>
              <a:t>and data in the standby become </a:t>
            </a:r>
            <a:r>
              <a:rPr lang="en-US" dirty="0"/>
              <a:t>stale</a:t>
            </a:r>
            <a:r>
              <a:rPr lang="en-US" dirty="0" smtClean="0">
                <a:solidFill>
                  <a:srgbClr val="FF0000"/>
                </a:solidFill>
              </a:rPr>
              <a:t> </a:t>
            </a:r>
          </a:p>
          <a:p>
            <a:endParaRPr lang="en-US" dirty="0" smtClean="0"/>
          </a:p>
          <a:p>
            <a:r>
              <a:rPr lang="en-US" dirty="0" smtClean="0"/>
              <a:t>Pain points: </a:t>
            </a:r>
          </a:p>
          <a:p>
            <a:pPr lvl="1"/>
            <a:r>
              <a:rPr lang="en-US" dirty="0"/>
              <a:t>Reduced</a:t>
            </a:r>
            <a:r>
              <a:rPr lang="en-US" dirty="0" smtClean="0"/>
              <a:t> quality of service for ADG</a:t>
            </a:r>
          </a:p>
          <a:p>
            <a:pPr lvl="2"/>
            <a:r>
              <a:rPr lang="en-US" dirty="0" smtClean="0">
                <a:solidFill>
                  <a:srgbClr val="FF0000"/>
                </a:solidFill>
              </a:rPr>
              <a:t>ADG is stale</a:t>
            </a:r>
          </a:p>
          <a:p>
            <a:pPr lvl="1"/>
            <a:r>
              <a:rPr lang="en-US" dirty="0" smtClean="0"/>
              <a:t>Impact on the disaster recovery strategy</a:t>
            </a:r>
          </a:p>
          <a:p>
            <a:pPr lvl="2"/>
            <a:r>
              <a:rPr lang="en-US" dirty="0" smtClean="0">
                <a:solidFill>
                  <a:srgbClr val="FF0000"/>
                </a:solidFill>
              </a:rPr>
              <a:t>Data loss </a:t>
            </a:r>
            <a:r>
              <a:rPr lang="en-US" dirty="0" smtClean="0"/>
              <a:t>in case of failover</a:t>
            </a:r>
          </a:p>
          <a:p>
            <a:pPr marL="448056" lvl="1" indent="0">
              <a:buNone/>
            </a:pPr>
            <a:endParaRPr lang="en-US" dirty="0" smtClean="0"/>
          </a:p>
          <a:p>
            <a:pPr lvl="1"/>
            <a:endParaRPr lang="en-GB" dirty="0" smtClean="0"/>
          </a:p>
        </p:txBody>
      </p:sp>
      <p:sp>
        <p:nvSpPr>
          <p:cNvPr id="4" name="Slide Number Placeholder 3"/>
          <p:cNvSpPr>
            <a:spLocks noGrp="1"/>
          </p:cNvSpPr>
          <p:nvPr>
            <p:ph type="sldNum" sz="quarter" idx="4"/>
          </p:nvPr>
        </p:nvSpPr>
        <p:spPr/>
        <p:txBody>
          <a:bodyPr/>
          <a:lstStyle/>
          <a:p>
            <a:fld id="{17918391-D411-FE40-AAD7-861AE5233E0E}" type="slidenum">
              <a:rPr lang="en-US" smtClean="0"/>
              <a:pPr/>
              <a:t>35</a:t>
            </a:fld>
            <a:endParaRPr lang="en-US" dirty="0"/>
          </a:p>
        </p:txBody>
      </p:sp>
      <p:sp>
        <p:nvSpPr>
          <p:cNvPr id="5" name="12-Point Star 4"/>
          <p:cNvSpPr/>
          <p:nvPr/>
        </p:nvSpPr>
        <p:spPr>
          <a:xfrm>
            <a:off x="8185376" y="94701"/>
            <a:ext cx="861501" cy="831104"/>
          </a:xfrm>
          <a:prstGeom prst="star12">
            <a:avLst/>
          </a:prstGeom>
          <a:gradFill>
            <a:gsLst>
              <a:gs pos="58000">
                <a:schemeClr val="tx1"/>
              </a:gs>
              <a:gs pos="0">
                <a:schemeClr val="accent1">
                  <a:tint val="96000"/>
                  <a:shade val="80000"/>
                  <a:satMod val="105000"/>
                </a:schemeClr>
              </a:gs>
              <a:gs pos="0">
                <a:schemeClr val="accent1">
                  <a:tint val="96000"/>
                  <a:shade val="59000"/>
                  <a:satMod val="120000"/>
                </a:schemeClr>
              </a:gs>
              <a:gs pos="0">
                <a:schemeClr val="accent1">
                  <a:shade val="57000"/>
                  <a:satMod val="120000"/>
                </a:schemeClr>
              </a:gs>
              <a:gs pos="0">
                <a:schemeClr val="accent1">
                  <a:shade val="56000"/>
                  <a:satMod val="145000"/>
                </a:schemeClr>
              </a:gs>
              <a:gs pos="0">
                <a:srgbClr val="C7C7C7"/>
              </a:gs>
              <a:gs pos="0">
                <a:schemeClr val="accent1">
                  <a:shade val="63000"/>
                  <a:satMod val="160000"/>
                </a:schemeClr>
              </a:gs>
              <a:gs pos="0">
                <a:schemeClr val="accent1">
                  <a:tint val="99555"/>
                  <a:satMod val="15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2</a:t>
            </a:r>
            <a:endParaRPr lang="en-GB" sz="3200" b="1" dirty="0"/>
          </a:p>
        </p:txBody>
      </p:sp>
    </p:spTree>
    <p:extLst>
      <p:ext uri="{BB962C8B-B14F-4D97-AF65-F5344CB8AC3E}">
        <p14:creationId xmlns:p14="http://schemas.microsoft.com/office/powerpoint/2010/main" val="3687437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a:t>
            </a:r>
            <a:endParaRPr lang="en-GB" dirty="0"/>
          </a:p>
        </p:txBody>
      </p:sp>
      <p:sp>
        <p:nvSpPr>
          <p:cNvPr id="3" name="Content Placeholder 2"/>
          <p:cNvSpPr>
            <a:spLocks noGrp="1"/>
          </p:cNvSpPr>
          <p:nvPr>
            <p:ph idx="1"/>
          </p:nvPr>
        </p:nvSpPr>
        <p:spPr/>
        <p:txBody>
          <a:bodyPr>
            <a:normAutofit/>
          </a:bodyPr>
          <a:lstStyle/>
          <a:p>
            <a:r>
              <a:rPr lang="en-US" dirty="0" smtClean="0"/>
              <a:t>Primary keeps working after lost write</a:t>
            </a:r>
          </a:p>
          <a:p>
            <a:r>
              <a:rPr lang="en-US" dirty="0" smtClean="0"/>
              <a:t>Redo generated on primary </a:t>
            </a:r>
            <a:r>
              <a:rPr lang="en-US" dirty="0" smtClean="0">
                <a:solidFill>
                  <a:srgbClr val="FF0000"/>
                </a:solidFill>
              </a:rPr>
              <a:t>cannot be applied</a:t>
            </a:r>
            <a:r>
              <a:rPr lang="en-US" dirty="0" smtClean="0"/>
              <a:t> on Data Guard and/or a backup restore</a:t>
            </a:r>
          </a:p>
          <a:p>
            <a:pPr lvl="1"/>
            <a:endParaRPr lang="en-US" dirty="0" smtClean="0"/>
          </a:p>
          <a:p>
            <a:r>
              <a:rPr lang="en-US" dirty="0" smtClean="0"/>
              <a:t>Pain points: </a:t>
            </a:r>
          </a:p>
          <a:p>
            <a:pPr lvl="1"/>
            <a:r>
              <a:rPr lang="en-US" dirty="0" smtClean="0"/>
              <a:t>After lost write detection should we failover immediately to standby?</a:t>
            </a:r>
          </a:p>
          <a:p>
            <a:pPr lvl="1"/>
            <a:r>
              <a:rPr lang="en-US" dirty="0" smtClean="0"/>
              <a:t>Primary is </a:t>
            </a:r>
            <a:r>
              <a:rPr lang="en-US" dirty="0" smtClean="0">
                <a:solidFill>
                  <a:srgbClr val="FF0000"/>
                </a:solidFill>
              </a:rPr>
              <a:t>logically corrupted</a:t>
            </a:r>
            <a:r>
              <a:rPr lang="en-US" dirty="0" smtClean="0"/>
              <a:t>, what is the business impact?</a:t>
            </a:r>
          </a:p>
          <a:p>
            <a:pPr lvl="2"/>
            <a:endParaRPr lang="en-US" dirty="0" smtClean="0"/>
          </a:p>
          <a:p>
            <a:pPr lvl="1"/>
            <a:endParaRPr lang="en-GB" dirty="0" smtClean="0"/>
          </a:p>
        </p:txBody>
      </p:sp>
      <p:sp>
        <p:nvSpPr>
          <p:cNvPr id="4" name="Slide Number Placeholder 3"/>
          <p:cNvSpPr>
            <a:spLocks noGrp="1"/>
          </p:cNvSpPr>
          <p:nvPr>
            <p:ph type="sldNum" sz="quarter" idx="4"/>
          </p:nvPr>
        </p:nvSpPr>
        <p:spPr/>
        <p:txBody>
          <a:bodyPr/>
          <a:lstStyle/>
          <a:p>
            <a:fld id="{17918391-D411-FE40-AAD7-861AE5233E0E}" type="slidenum">
              <a:rPr lang="en-US" smtClean="0"/>
              <a:pPr/>
              <a:t>36</a:t>
            </a:fld>
            <a:endParaRPr lang="en-US" dirty="0"/>
          </a:p>
        </p:txBody>
      </p:sp>
      <p:sp>
        <p:nvSpPr>
          <p:cNvPr id="5" name="12-Point Star 4"/>
          <p:cNvSpPr/>
          <p:nvPr/>
        </p:nvSpPr>
        <p:spPr>
          <a:xfrm>
            <a:off x="8185376" y="94701"/>
            <a:ext cx="861501" cy="831104"/>
          </a:xfrm>
          <a:prstGeom prst="star12">
            <a:avLst/>
          </a:prstGeom>
          <a:gradFill>
            <a:gsLst>
              <a:gs pos="58000">
                <a:schemeClr val="tx1"/>
              </a:gs>
              <a:gs pos="0">
                <a:schemeClr val="accent1">
                  <a:tint val="96000"/>
                  <a:shade val="80000"/>
                  <a:satMod val="105000"/>
                </a:schemeClr>
              </a:gs>
              <a:gs pos="0">
                <a:schemeClr val="accent1">
                  <a:tint val="96000"/>
                  <a:shade val="59000"/>
                  <a:satMod val="120000"/>
                </a:schemeClr>
              </a:gs>
              <a:gs pos="0">
                <a:schemeClr val="accent1">
                  <a:shade val="57000"/>
                  <a:satMod val="120000"/>
                </a:schemeClr>
              </a:gs>
              <a:gs pos="0">
                <a:schemeClr val="accent1">
                  <a:shade val="56000"/>
                  <a:satMod val="145000"/>
                </a:schemeClr>
              </a:gs>
              <a:gs pos="0">
                <a:srgbClr val="C7C7C7"/>
              </a:gs>
              <a:gs pos="0">
                <a:schemeClr val="accent1">
                  <a:shade val="63000"/>
                  <a:satMod val="160000"/>
                </a:schemeClr>
              </a:gs>
              <a:gs pos="0">
                <a:schemeClr val="accent1">
                  <a:tint val="99555"/>
                  <a:satMod val="15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3</a:t>
            </a:r>
            <a:endParaRPr lang="en-GB" sz="3200" b="1" dirty="0"/>
          </a:p>
        </p:txBody>
      </p:sp>
    </p:spTree>
    <p:extLst>
      <p:ext uri="{BB962C8B-B14F-4D97-AF65-F5344CB8AC3E}">
        <p14:creationId xmlns:p14="http://schemas.microsoft.com/office/powerpoint/2010/main" val="23413265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a:t>
            </a:r>
            <a:endParaRPr lang="en-GB" dirty="0"/>
          </a:p>
        </p:txBody>
      </p:sp>
      <p:sp>
        <p:nvSpPr>
          <p:cNvPr id="3" name="Content Placeholder 2"/>
          <p:cNvSpPr>
            <a:spLocks noGrp="1"/>
          </p:cNvSpPr>
          <p:nvPr>
            <p:ph idx="1"/>
          </p:nvPr>
        </p:nvSpPr>
        <p:spPr/>
        <p:txBody>
          <a:bodyPr>
            <a:normAutofit/>
          </a:bodyPr>
          <a:lstStyle/>
          <a:p>
            <a:r>
              <a:rPr lang="en-US" dirty="0" smtClean="0"/>
              <a:t>How to be proactive on lost write detection?</a:t>
            </a:r>
          </a:p>
          <a:p>
            <a:pPr lvl="1"/>
            <a:r>
              <a:rPr lang="en-US" dirty="0" smtClean="0"/>
              <a:t>Can we check if a DB is </a:t>
            </a:r>
            <a:r>
              <a:rPr lang="en-US" dirty="0" smtClean="0">
                <a:solidFill>
                  <a:srgbClr val="FF0000"/>
                </a:solidFill>
              </a:rPr>
              <a:t>silently</a:t>
            </a:r>
            <a:r>
              <a:rPr lang="en-US" dirty="0" smtClean="0"/>
              <a:t> suffering from lost writes?</a:t>
            </a:r>
          </a:p>
          <a:p>
            <a:r>
              <a:rPr lang="en-US" dirty="0" smtClean="0"/>
              <a:t>We are not aware of a tool that can check this</a:t>
            </a:r>
          </a:p>
          <a:p>
            <a:pPr lvl="1"/>
            <a:r>
              <a:rPr lang="en-US" dirty="0" smtClean="0"/>
              <a:t>Manual checks are possible</a:t>
            </a:r>
          </a:p>
          <a:p>
            <a:pPr lvl="1"/>
            <a:r>
              <a:rPr lang="en-US" dirty="0" smtClean="0"/>
              <a:t>Difficult in practice for busy transactional systems</a:t>
            </a:r>
          </a:p>
          <a:p>
            <a:endParaRPr lang="en-US" dirty="0" smtClean="0"/>
          </a:p>
          <a:p>
            <a:r>
              <a:rPr lang="en-US" dirty="0" smtClean="0"/>
              <a:t>Pain point: </a:t>
            </a:r>
          </a:p>
          <a:p>
            <a:pPr lvl="1"/>
            <a:r>
              <a:rPr lang="en-US" dirty="0" smtClean="0"/>
              <a:t>Lost writes can be </a:t>
            </a:r>
            <a:r>
              <a:rPr lang="en-US" dirty="0" smtClean="0">
                <a:solidFill>
                  <a:srgbClr val="FF0000"/>
                </a:solidFill>
              </a:rPr>
              <a:t>time bombs</a:t>
            </a:r>
            <a:endParaRPr lang="en-US" dirty="0" smtClean="0"/>
          </a:p>
          <a:p>
            <a:pPr lvl="1"/>
            <a:endParaRPr lang="en-GB" dirty="0" smtClean="0"/>
          </a:p>
        </p:txBody>
      </p:sp>
      <p:sp>
        <p:nvSpPr>
          <p:cNvPr id="4" name="Slide Number Placeholder 3"/>
          <p:cNvSpPr>
            <a:spLocks noGrp="1"/>
          </p:cNvSpPr>
          <p:nvPr>
            <p:ph type="sldNum" sz="quarter" idx="4"/>
          </p:nvPr>
        </p:nvSpPr>
        <p:spPr/>
        <p:txBody>
          <a:bodyPr/>
          <a:lstStyle/>
          <a:p>
            <a:fld id="{17918391-D411-FE40-AAD7-861AE5233E0E}" type="slidenum">
              <a:rPr lang="en-US" smtClean="0"/>
              <a:pPr/>
              <a:t>37</a:t>
            </a:fld>
            <a:endParaRPr lang="en-US" dirty="0"/>
          </a:p>
        </p:txBody>
      </p:sp>
      <p:sp>
        <p:nvSpPr>
          <p:cNvPr id="5" name="12-Point Star 4"/>
          <p:cNvSpPr/>
          <p:nvPr/>
        </p:nvSpPr>
        <p:spPr>
          <a:xfrm>
            <a:off x="8185376" y="94701"/>
            <a:ext cx="861501" cy="831104"/>
          </a:xfrm>
          <a:prstGeom prst="star12">
            <a:avLst/>
          </a:prstGeom>
          <a:gradFill>
            <a:gsLst>
              <a:gs pos="58000">
                <a:schemeClr val="tx1"/>
              </a:gs>
              <a:gs pos="0">
                <a:schemeClr val="accent1">
                  <a:tint val="96000"/>
                  <a:shade val="80000"/>
                  <a:satMod val="105000"/>
                </a:schemeClr>
              </a:gs>
              <a:gs pos="0">
                <a:schemeClr val="accent1">
                  <a:tint val="96000"/>
                  <a:shade val="59000"/>
                  <a:satMod val="120000"/>
                </a:schemeClr>
              </a:gs>
              <a:gs pos="0">
                <a:schemeClr val="accent1">
                  <a:shade val="57000"/>
                  <a:satMod val="120000"/>
                </a:schemeClr>
              </a:gs>
              <a:gs pos="0">
                <a:schemeClr val="accent1">
                  <a:shade val="56000"/>
                  <a:satMod val="145000"/>
                </a:schemeClr>
              </a:gs>
              <a:gs pos="0">
                <a:srgbClr val="C7C7C7"/>
              </a:gs>
              <a:gs pos="0">
                <a:schemeClr val="accent1">
                  <a:shade val="63000"/>
                  <a:satMod val="160000"/>
                </a:schemeClr>
              </a:gs>
              <a:gs pos="0">
                <a:schemeClr val="accent1">
                  <a:tint val="99555"/>
                  <a:satMod val="15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t>4</a:t>
            </a:r>
            <a:endParaRPr lang="en-GB" sz="3200" b="1" dirty="0"/>
          </a:p>
        </p:txBody>
      </p:sp>
    </p:spTree>
    <p:extLst>
      <p:ext uri="{BB962C8B-B14F-4D97-AF65-F5344CB8AC3E}">
        <p14:creationId xmlns:p14="http://schemas.microsoft.com/office/powerpoint/2010/main" val="1296546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GB" dirty="0"/>
          </a:p>
        </p:txBody>
      </p:sp>
      <p:sp>
        <p:nvSpPr>
          <p:cNvPr id="3" name="Content Placeholder 2"/>
          <p:cNvSpPr>
            <a:spLocks noGrp="1"/>
          </p:cNvSpPr>
          <p:nvPr>
            <p:ph idx="1"/>
          </p:nvPr>
        </p:nvSpPr>
        <p:spPr/>
        <p:txBody>
          <a:bodyPr>
            <a:normAutofit/>
          </a:bodyPr>
          <a:lstStyle/>
          <a:p>
            <a:r>
              <a:rPr lang="en-US" dirty="0" smtClean="0"/>
              <a:t>High Availability systems</a:t>
            </a:r>
          </a:p>
          <a:p>
            <a:pPr lvl="1"/>
            <a:r>
              <a:rPr lang="en-US" dirty="0" smtClean="0"/>
              <a:t>Test lost write failure and recovery scenarios</a:t>
            </a:r>
          </a:p>
          <a:p>
            <a:r>
              <a:rPr lang="en-US" dirty="0" smtClean="0"/>
              <a:t>Oracle protection, actions</a:t>
            </a:r>
          </a:p>
          <a:p>
            <a:pPr lvl="1"/>
            <a:r>
              <a:rPr lang="en-US" dirty="0" smtClean="0"/>
              <a:t>Set </a:t>
            </a:r>
            <a:r>
              <a:rPr lang="en-US" dirty="0" err="1" smtClean="0"/>
              <a:t>db_lost_write_protect</a:t>
            </a:r>
            <a:r>
              <a:rPr lang="en-US" dirty="0" smtClean="0"/>
              <a:t>=typical</a:t>
            </a:r>
          </a:p>
          <a:p>
            <a:pPr lvl="1"/>
            <a:r>
              <a:rPr lang="en-US" dirty="0" smtClean="0"/>
              <a:t>Use Data Guard</a:t>
            </a:r>
          </a:p>
          <a:p>
            <a:pPr lvl="1"/>
            <a:r>
              <a:rPr lang="en-US" dirty="0" smtClean="0"/>
              <a:t>Do test recoveries</a:t>
            </a:r>
          </a:p>
          <a:p>
            <a:r>
              <a:rPr lang="en-US" dirty="0" smtClean="0"/>
              <a:t>Storage needs to be solid too</a:t>
            </a:r>
          </a:p>
          <a:p>
            <a:r>
              <a:rPr lang="en-US" dirty="0"/>
              <a:t>Lost </a:t>
            </a:r>
            <a:r>
              <a:rPr lang="en-US" dirty="0" smtClean="0"/>
              <a:t>writes</a:t>
            </a:r>
          </a:p>
          <a:p>
            <a:pPr lvl="1"/>
            <a:r>
              <a:rPr lang="en-US" dirty="0" smtClean="0"/>
              <a:t>Small failures, but a lot of trouble!</a:t>
            </a:r>
          </a:p>
        </p:txBody>
      </p:sp>
      <p:sp>
        <p:nvSpPr>
          <p:cNvPr id="4" name="Slide Number Placeholder 3"/>
          <p:cNvSpPr>
            <a:spLocks noGrp="1"/>
          </p:cNvSpPr>
          <p:nvPr>
            <p:ph type="sldNum" sz="quarter" idx="4"/>
          </p:nvPr>
        </p:nvSpPr>
        <p:spPr/>
        <p:txBody>
          <a:bodyPr/>
          <a:lstStyle/>
          <a:p>
            <a:fld id="{17918391-D411-FE40-AAD7-861AE5233E0E}" type="slidenum">
              <a:rPr lang="en-US" smtClean="0"/>
              <a:pPr/>
              <a:t>38</a:t>
            </a:fld>
            <a:endParaRPr lang="en-US"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67620" y="2682743"/>
            <a:ext cx="2622616" cy="3327783"/>
          </a:xfrm>
          <a:prstGeom prst="rect">
            <a:avLst/>
          </a:prstGeom>
          <a:noFill/>
          <a:ln w="25400">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74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GB" dirty="0"/>
          </a:p>
        </p:txBody>
      </p:sp>
      <p:sp>
        <p:nvSpPr>
          <p:cNvPr id="3" name="Content Placeholder 2"/>
          <p:cNvSpPr>
            <a:spLocks noGrp="1"/>
          </p:cNvSpPr>
          <p:nvPr>
            <p:ph idx="1"/>
          </p:nvPr>
        </p:nvSpPr>
        <p:spPr/>
        <p:txBody>
          <a:bodyPr/>
          <a:lstStyle/>
          <a:p>
            <a:r>
              <a:rPr lang="en-US" dirty="0"/>
              <a:t>CERN Database </a:t>
            </a:r>
            <a:r>
              <a:rPr lang="en-US" dirty="0" smtClean="0"/>
              <a:t>Group</a:t>
            </a:r>
          </a:p>
          <a:p>
            <a:pPr lvl="1"/>
            <a:r>
              <a:rPr lang="en-US" dirty="0" smtClean="0"/>
              <a:t>In particular </a:t>
            </a:r>
          </a:p>
          <a:p>
            <a:pPr lvl="2"/>
            <a:r>
              <a:rPr lang="en-US" dirty="0" smtClean="0"/>
              <a:t>Ruben Gaspar </a:t>
            </a:r>
          </a:p>
          <a:p>
            <a:pPr lvl="2"/>
            <a:r>
              <a:rPr lang="en-US" dirty="0" smtClean="0"/>
              <a:t>Szymon Skorupinski</a:t>
            </a:r>
          </a:p>
          <a:p>
            <a:pPr lvl="2"/>
            <a:r>
              <a:rPr lang="en-US" dirty="0" smtClean="0"/>
              <a:t>Emil Pilecki </a:t>
            </a:r>
          </a:p>
          <a:p>
            <a:pPr lvl="2"/>
            <a:r>
              <a:rPr lang="en-US" dirty="0" smtClean="0"/>
              <a:t>Eric Grancher</a:t>
            </a:r>
            <a:endParaRPr lang="en-US" dirty="0"/>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39</a:t>
            </a:fld>
            <a:endParaRPr lang="en-US" dirty="0"/>
          </a:p>
        </p:txBody>
      </p:sp>
    </p:spTree>
    <p:extLst>
      <p:ext uri="{BB962C8B-B14F-4D97-AF65-F5344CB8AC3E}">
        <p14:creationId xmlns:p14="http://schemas.microsoft.com/office/powerpoint/2010/main" val="2526677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Outline</a:t>
            </a:r>
            <a:endParaRPr lang="en-GB" dirty="0"/>
          </a:p>
        </p:txBody>
      </p:sp>
      <p:sp>
        <p:nvSpPr>
          <p:cNvPr id="6" name="Content Placeholder 5"/>
          <p:cNvSpPr>
            <a:spLocks noGrp="1"/>
          </p:cNvSpPr>
          <p:nvPr>
            <p:ph idx="1"/>
          </p:nvPr>
        </p:nvSpPr>
        <p:spPr/>
        <p:txBody>
          <a:bodyPr>
            <a:normAutofit/>
          </a:bodyPr>
          <a:lstStyle/>
          <a:p>
            <a:r>
              <a:rPr lang="en-US" dirty="0" smtClean="0"/>
              <a:t>CERN &amp; Oracle Databases</a:t>
            </a:r>
            <a:endParaRPr lang="en-US" dirty="0"/>
          </a:p>
          <a:p>
            <a:r>
              <a:rPr lang="en-US" dirty="0">
                <a:solidFill>
                  <a:schemeClr val="accent2"/>
                </a:solidFill>
              </a:rPr>
              <a:t>Lost write overview</a:t>
            </a:r>
          </a:p>
          <a:p>
            <a:r>
              <a:rPr lang="en-US" dirty="0">
                <a:solidFill>
                  <a:schemeClr val="accent2"/>
                </a:solidFill>
              </a:rPr>
              <a:t>Lost write in real life</a:t>
            </a:r>
          </a:p>
          <a:p>
            <a:r>
              <a:rPr lang="en-US" dirty="0">
                <a:solidFill>
                  <a:schemeClr val="accent2"/>
                </a:solidFill>
              </a:rPr>
              <a:t>Testing  Lost writes</a:t>
            </a:r>
          </a:p>
          <a:p>
            <a:r>
              <a:rPr lang="en-US" dirty="0">
                <a:solidFill>
                  <a:schemeClr val="accent2"/>
                </a:solidFill>
              </a:rPr>
              <a:t>Lessons </a:t>
            </a:r>
            <a:r>
              <a:rPr lang="en-US" dirty="0" smtClean="0">
                <a:solidFill>
                  <a:schemeClr val="accent2"/>
                </a:solidFill>
              </a:rPr>
              <a:t>Learned</a:t>
            </a:r>
            <a:endParaRPr lang="en-US" dirty="0">
              <a:solidFill>
                <a:schemeClr val="accent2"/>
              </a:solidFill>
            </a:endParaRPr>
          </a:p>
        </p:txBody>
      </p:sp>
      <p:sp>
        <p:nvSpPr>
          <p:cNvPr id="4" name="Slide Number Placeholder 3"/>
          <p:cNvSpPr>
            <a:spLocks noGrp="1"/>
          </p:cNvSpPr>
          <p:nvPr>
            <p:ph type="sldNum" sz="quarter" idx="4"/>
          </p:nvPr>
        </p:nvSpPr>
        <p:spPr/>
        <p:txBody>
          <a:bodyPr/>
          <a:lstStyle/>
          <a:p>
            <a:fld id="{17918391-D411-FE40-AAD7-861AE5233E0E}" type="slidenum">
              <a:rPr lang="en-US" smtClean="0"/>
              <a:pPr/>
              <a:t>4</a:t>
            </a:fld>
            <a:endParaRPr lang="en-US" dirty="0"/>
          </a:p>
        </p:txBody>
      </p:sp>
    </p:spTree>
    <p:extLst>
      <p:ext uri="{BB962C8B-B14F-4D97-AF65-F5344CB8AC3E}">
        <p14:creationId xmlns:p14="http://schemas.microsoft.com/office/powerpoint/2010/main" val="5172488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dirty="0" smtClean="0"/>
              <a:t>UKOUG 2013 Technology Conference </a:t>
            </a:r>
            <a:endParaRPr lang="en-US" dirty="0"/>
          </a:p>
        </p:txBody>
      </p:sp>
      <p:sp>
        <p:nvSpPr>
          <p:cNvPr id="7" name="Content Placeholder 2"/>
          <p:cNvSpPr txBox="1">
            <a:spLocks/>
          </p:cNvSpPr>
          <p:nvPr/>
        </p:nvSpPr>
        <p:spPr>
          <a:xfrm>
            <a:off x="457200" y="2859408"/>
            <a:ext cx="8226854" cy="2211054"/>
          </a:xfrm>
          <a:prstGeom prst="rect">
            <a:avLst/>
          </a:prstGeom>
        </p:spPr>
        <p:txBody>
          <a:bodyPr>
            <a:normAutofit/>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indent="0" algn="ctr">
              <a:buFont typeface="Arial"/>
              <a:buNone/>
            </a:pPr>
            <a:r>
              <a:rPr lang="pl-PL" sz="6000" b="1" smtClean="0">
                <a:ln w="12700">
                  <a:solidFill>
                    <a:srgbClr val="0058CC"/>
                  </a:solidFill>
                </a:ln>
              </a:rPr>
              <a:t>Thank you!</a:t>
            </a:r>
            <a:endParaRPr lang="en-US" sz="6000" b="1" smtClean="0">
              <a:ln w="12700">
                <a:solidFill>
                  <a:srgbClr val="0058CC"/>
                </a:solidFill>
              </a:ln>
            </a:endParaRPr>
          </a:p>
          <a:p>
            <a:pPr marL="36576" indent="0" algn="ctr">
              <a:buFont typeface="Arial"/>
              <a:buNone/>
            </a:pPr>
            <a:r>
              <a:rPr lang="en-US" sz="2200" smtClean="0">
                <a:ea typeface="ＭＳ Ｐゴシック" charset="-128"/>
                <a:cs typeface="Calibri" pitchFamily="34" charset="0"/>
              </a:rPr>
              <a:t>Luca.Canali@cern.ch</a:t>
            </a:r>
          </a:p>
          <a:p>
            <a:pPr marL="36576" indent="0" algn="ctr">
              <a:buFont typeface="Arial"/>
              <a:buNone/>
            </a:pPr>
            <a:r>
              <a:rPr lang="en-US" sz="2200" smtClean="0">
                <a:ea typeface="ＭＳ Ｐゴシック" charset="-128"/>
                <a:cs typeface="Calibri" pitchFamily="34" charset="0"/>
              </a:rPr>
              <a:t>Marcin.Blaszczyk@cern.ch</a:t>
            </a:r>
            <a:endParaRPr lang="en-GB" sz="6000" b="1" dirty="0">
              <a:ln w="12700">
                <a:solidFill>
                  <a:srgbClr val="0058CC"/>
                </a:solidFill>
              </a:ln>
            </a:endParaRPr>
          </a:p>
        </p:txBody>
      </p:sp>
      <p:pic>
        <p:nvPicPr>
          <p:cNvPr id="8" name="Picture 2" descr="http://content.answcdn.com/main/content/img/getty/5/2/CC00055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1880" y="966006"/>
            <a:ext cx="2100883" cy="168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5241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42350" y="6356350"/>
            <a:ext cx="501650" cy="365125"/>
          </a:xfrm>
        </p:spPr>
        <p:txBody>
          <a:bodyPr/>
          <a:lstStyle/>
          <a:p>
            <a:fld id="{17918391-D411-FE40-AAD7-861AE5233E0E}" type="slidenum">
              <a:rPr lang="en-US" smtClean="0"/>
              <a:pPr/>
              <a:t>41</a:t>
            </a:fld>
            <a:endParaRPr lang="en-US" dirty="0"/>
          </a:p>
        </p:txBody>
      </p:sp>
    </p:spTree>
    <p:extLst>
      <p:ext uri="{BB962C8B-B14F-4D97-AF65-F5344CB8AC3E}">
        <p14:creationId xmlns:p14="http://schemas.microsoft.com/office/powerpoint/2010/main" val="3536648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CERN &amp; LHC Experiments</a:t>
            </a:r>
            <a:endParaRPr lang="en-GB" dirty="0"/>
          </a:p>
        </p:txBody>
      </p:sp>
      <p:sp>
        <p:nvSpPr>
          <p:cNvPr id="3" name="Content Placeholder 2"/>
          <p:cNvSpPr>
            <a:spLocks noGrp="1"/>
          </p:cNvSpPr>
          <p:nvPr>
            <p:ph idx="1"/>
          </p:nvPr>
        </p:nvSpPr>
        <p:spPr>
          <a:xfrm>
            <a:off x="132734" y="1363479"/>
            <a:ext cx="6396536" cy="1613988"/>
          </a:xfrm>
        </p:spPr>
        <p:txBody>
          <a:bodyPr>
            <a:normAutofit fontScale="55000" lnSpcReduction="20000"/>
          </a:bodyPr>
          <a:lstStyle/>
          <a:p>
            <a:r>
              <a:rPr lang="en-US" dirty="0"/>
              <a:t>European Organization for Nuclear </a:t>
            </a:r>
            <a:r>
              <a:rPr lang="en-US" dirty="0" smtClean="0"/>
              <a:t>Research</a:t>
            </a:r>
          </a:p>
          <a:p>
            <a:r>
              <a:rPr lang="en-US" dirty="0" smtClean="0"/>
              <a:t>20 Member States, 7 Observer States + UNESCO and UE</a:t>
            </a:r>
          </a:p>
          <a:p>
            <a:r>
              <a:rPr lang="en-US" dirty="0" smtClean="0"/>
              <a:t>60 </a:t>
            </a:r>
            <a:r>
              <a:rPr lang="en-US" dirty="0"/>
              <a:t>Non-member States collaborate with CERN</a:t>
            </a:r>
          </a:p>
          <a:p>
            <a:r>
              <a:rPr lang="en-US" dirty="0"/>
              <a:t>2400 staff members work at CERN as </a:t>
            </a:r>
            <a:r>
              <a:rPr lang="en-US" dirty="0" smtClean="0"/>
              <a:t>personnel</a:t>
            </a:r>
          </a:p>
          <a:p>
            <a:r>
              <a:rPr lang="en-US" dirty="0" smtClean="0"/>
              <a:t>10 </a:t>
            </a:r>
            <a:r>
              <a:rPr lang="en-US" dirty="0"/>
              <a:t>000 more researchers from institutes world-wide</a:t>
            </a: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5</a:t>
            </a:fld>
            <a:endParaRPr lang="en-US" dirty="0"/>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46142" y="1137929"/>
            <a:ext cx="2612049" cy="20586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294863" y="3377990"/>
            <a:ext cx="5902036" cy="2565957"/>
          </a:xfrm>
          <a:prstGeom prst="rect">
            <a:avLst/>
          </a:prstGeom>
        </p:spPr>
        <p:txBody>
          <a:bodyPr vert="horz">
            <a:normAutofit fontScale="55000" lnSpcReduction="20000"/>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dirty="0"/>
              <a:t>Large Hadron Collider (LHC) – particle accelerator used to      collide beams at very high energy</a:t>
            </a:r>
          </a:p>
          <a:p>
            <a:pPr lvl="1"/>
            <a:r>
              <a:rPr lang="en-US" dirty="0"/>
              <a:t>27 km long circular tunnel </a:t>
            </a:r>
          </a:p>
          <a:p>
            <a:pPr lvl="1"/>
            <a:r>
              <a:rPr lang="en-US" dirty="0"/>
              <a:t>Located ~100m underground</a:t>
            </a:r>
          </a:p>
          <a:p>
            <a:pPr lvl="1"/>
            <a:r>
              <a:rPr lang="en-US" dirty="0"/>
              <a:t>Protons currently travel at 99.9999972% of the speed of light</a:t>
            </a:r>
          </a:p>
          <a:p>
            <a:r>
              <a:rPr lang="en-US" dirty="0"/>
              <a:t>Collisions are </a:t>
            </a:r>
            <a:r>
              <a:rPr lang="en-US" dirty="0" smtClean="0"/>
              <a:t>analyzed </a:t>
            </a:r>
            <a:r>
              <a:rPr lang="en-US" dirty="0"/>
              <a:t>with usage of special detectors and software in the experiments dedicated to LHC</a:t>
            </a:r>
          </a:p>
          <a:p>
            <a:r>
              <a:rPr lang="en-US" dirty="0" smtClean="0">
                <a:solidFill>
                  <a:srgbClr val="FF0000"/>
                </a:solidFill>
              </a:rPr>
              <a:t>Higgs particle discovered </a:t>
            </a:r>
            <a:r>
              <a:rPr lang="en-US" dirty="0" smtClean="0"/>
              <a:t>in 2012!</a:t>
            </a:r>
          </a:p>
          <a:p>
            <a:r>
              <a:rPr lang="en-US" b="1" dirty="0"/>
              <a:t>CERN congratulates  François </a:t>
            </a:r>
            <a:r>
              <a:rPr lang="en-US" b="1" dirty="0" err="1"/>
              <a:t>Englert</a:t>
            </a:r>
            <a:r>
              <a:rPr lang="en-US" b="1" dirty="0"/>
              <a:t> and Peter W. </a:t>
            </a:r>
            <a:r>
              <a:rPr lang="en-US" b="1" dirty="0" smtClean="0"/>
              <a:t>Higgs on 2013 </a:t>
            </a:r>
            <a:r>
              <a:rPr lang="en-US" b="1" dirty="0" smtClean="0">
                <a:solidFill>
                  <a:srgbClr val="FF0000"/>
                </a:solidFill>
              </a:rPr>
              <a:t>Nobel prize in </a:t>
            </a:r>
            <a:r>
              <a:rPr lang="en-US" b="1" dirty="0">
                <a:solidFill>
                  <a:srgbClr val="FF0000"/>
                </a:solidFill>
              </a:rPr>
              <a:t>physics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6" descr="CERNMap.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2962" y="3272192"/>
            <a:ext cx="3471968" cy="2731366"/>
          </a:xfrm>
          <a:prstGeom prst="rect">
            <a:avLst/>
          </a:prstGeom>
        </p:spPr>
      </p:pic>
      <p:pic>
        <p:nvPicPr>
          <p:cNvPr id="8" name="Picture 2" descr="C:\mblaszcz private\PRESENTATIONS MAIN\aaa UKOUG 2013\higgs-and-englert.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40290" y="3325090"/>
            <a:ext cx="3585326" cy="2565343"/>
          </a:xfrm>
          <a:prstGeom prst="rect">
            <a:avLst/>
          </a:prstGeom>
          <a:noFill/>
          <a:ln w="25400">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46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fade">
                                      <p:cBhvr>
                                        <p:cTn id="1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CERN’s</a:t>
            </a:r>
            <a:r>
              <a:rPr lang="pl-PL" dirty="0" smtClean="0"/>
              <a:t> Databases</a:t>
            </a:r>
            <a:endParaRPr lang="en-GB" dirty="0"/>
          </a:p>
        </p:txBody>
      </p:sp>
      <p:sp>
        <p:nvSpPr>
          <p:cNvPr id="3" name="Content Placeholder 2"/>
          <p:cNvSpPr>
            <a:spLocks noGrp="1"/>
          </p:cNvSpPr>
          <p:nvPr>
            <p:ph idx="1"/>
          </p:nvPr>
        </p:nvSpPr>
        <p:spPr/>
        <p:txBody>
          <a:bodyPr>
            <a:normAutofit fontScale="92500" lnSpcReduction="20000"/>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FF0000"/>
                </a:solidFill>
                <a:ea typeface="DejaVu Sans" charset="0"/>
                <a:cs typeface="DejaVu Sans" charset="0"/>
              </a:rPr>
              <a:t>~</a:t>
            </a:r>
            <a:r>
              <a:rPr lang="en-US" sz="2400" dirty="0" smtClean="0">
                <a:solidFill>
                  <a:srgbClr val="FF0000"/>
                </a:solidFill>
                <a:ea typeface="DejaVu Sans" charset="0"/>
                <a:cs typeface="DejaVu Sans" charset="0"/>
              </a:rPr>
              <a:t>100</a:t>
            </a:r>
            <a:r>
              <a:rPr lang="en-US" sz="2400" dirty="0" smtClean="0">
                <a:solidFill>
                  <a:srgbClr val="0055A0"/>
                </a:solidFill>
                <a:ea typeface="DejaVu Sans" charset="0"/>
                <a:cs typeface="DejaVu Sans" charset="0"/>
              </a:rPr>
              <a:t> </a:t>
            </a:r>
            <a:r>
              <a:rPr lang="en-US" sz="2400" dirty="0">
                <a:solidFill>
                  <a:srgbClr val="0055A0"/>
                </a:solidFill>
                <a:ea typeface="DejaVu Sans" charset="0"/>
                <a:cs typeface="DejaVu Sans" charset="0"/>
              </a:rPr>
              <a:t>Oracle databases, most of them RAC</a:t>
            </a:r>
            <a:endParaRPr lang="en-US" sz="2400" dirty="0" smtClean="0">
              <a:solidFill>
                <a:srgbClr val="0055A0"/>
              </a:solidFill>
              <a:ea typeface="DejaVu Sans" charset="0"/>
              <a:cs typeface="DejaVu Sans" charset="0"/>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0055A0"/>
                </a:solidFill>
                <a:ea typeface="DejaVu Sans" charset="0"/>
                <a:cs typeface="DejaVu Sans" charset="0"/>
              </a:rPr>
              <a:t>Mostly NAS storage plus some SAN with ASM</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FF0000"/>
                </a:solidFill>
                <a:ea typeface="DejaVu Sans" charset="0"/>
                <a:cs typeface="DejaVu Sans" charset="0"/>
              </a:rPr>
              <a:t>~300 TB </a:t>
            </a:r>
            <a:r>
              <a:rPr lang="en-US" sz="2000" dirty="0">
                <a:solidFill>
                  <a:schemeClr val="tx2"/>
                </a:solidFill>
                <a:ea typeface="DejaVu Sans" charset="0"/>
                <a:cs typeface="DejaVu Sans" charset="0"/>
              </a:rPr>
              <a:t>of </a:t>
            </a:r>
            <a:r>
              <a:rPr lang="en-US" sz="2000" dirty="0" smtClean="0">
                <a:solidFill>
                  <a:schemeClr val="tx2"/>
                </a:solidFill>
                <a:ea typeface="DejaVu Sans" charset="0"/>
                <a:cs typeface="DejaVu Sans" charset="0"/>
              </a:rPr>
              <a:t>data files </a:t>
            </a:r>
            <a:r>
              <a:rPr lang="en-US" sz="2000" dirty="0">
                <a:solidFill>
                  <a:schemeClr val="tx2"/>
                </a:solidFill>
                <a:ea typeface="DejaVu Sans" charset="0"/>
                <a:cs typeface="DejaVu Sans" charset="0"/>
              </a:rPr>
              <a:t>for production DBs in </a:t>
            </a:r>
            <a:r>
              <a:rPr lang="en-US" sz="2000" dirty="0" smtClean="0">
                <a:solidFill>
                  <a:schemeClr val="tx2"/>
                </a:solidFill>
                <a:ea typeface="DejaVu Sans" charset="0"/>
                <a:cs typeface="DejaVu Sans" charset="0"/>
              </a:rPr>
              <a:t>total</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a:solidFill>
                <a:schemeClr val="tx2"/>
              </a:solidFill>
              <a:ea typeface="DejaVu Sans" charset="0"/>
              <a:cs typeface="DejaVu Sans" charset="0"/>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solidFill>
                  <a:schemeClr val="tx2"/>
                </a:solidFill>
                <a:ea typeface="DejaVu Sans" charset="0"/>
                <a:cs typeface="DejaVu Sans" charset="0"/>
              </a:rPr>
              <a:t>Examples</a:t>
            </a:r>
            <a:r>
              <a:rPr lang="pl-PL" sz="2400" dirty="0" smtClean="0">
                <a:solidFill>
                  <a:schemeClr val="tx2"/>
                </a:solidFill>
                <a:ea typeface="DejaVu Sans" charset="0"/>
                <a:cs typeface="DejaVu Sans" charset="0"/>
              </a:rPr>
              <a:t> </a:t>
            </a:r>
            <a:r>
              <a:rPr lang="pl-PL" sz="2400" dirty="0">
                <a:solidFill>
                  <a:schemeClr val="tx2"/>
                </a:solidFill>
                <a:ea typeface="DejaVu Sans" charset="0"/>
                <a:cs typeface="DejaVu Sans" charset="0"/>
              </a:rPr>
              <a:t>of critical production DBs: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sz="2000" dirty="0">
                <a:solidFill>
                  <a:schemeClr val="tx2"/>
                </a:solidFill>
                <a:ea typeface="DejaVu Sans" charset="0"/>
                <a:cs typeface="DejaVu Sans" charset="0"/>
              </a:rPr>
              <a:t>LHC logging database </a:t>
            </a:r>
            <a:r>
              <a:rPr lang="pl-PL" sz="2000" dirty="0" smtClean="0">
                <a:solidFill>
                  <a:srgbClr val="FF0000"/>
                </a:solidFill>
                <a:ea typeface="DejaVu Sans" charset="0"/>
                <a:cs typeface="DejaVu Sans" charset="0"/>
              </a:rPr>
              <a:t>~1</a:t>
            </a:r>
            <a:r>
              <a:rPr lang="en-US" sz="2000" dirty="0">
                <a:solidFill>
                  <a:srgbClr val="FF0000"/>
                </a:solidFill>
                <a:ea typeface="DejaVu Sans" charset="0"/>
                <a:cs typeface="DejaVu Sans" charset="0"/>
              </a:rPr>
              <a:t>7</a:t>
            </a:r>
            <a:r>
              <a:rPr lang="en-US" sz="2000" dirty="0" smtClean="0">
                <a:solidFill>
                  <a:srgbClr val="FF0000"/>
                </a:solidFill>
                <a:ea typeface="DejaVu Sans" charset="0"/>
                <a:cs typeface="DejaVu Sans" charset="0"/>
              </a:rPr>
              <a:t>0</a:t>
            </a:r>
            <a:r>
              <a:rPr lang="pl-PL" sz="2000" dirty="0" smtClean="0">
                <a:solidFill>
                  <a:srgbClr val="FF0000"/>
                </a:solidFill>
                <a:ea typeface="DejaVu Sans" charset="0"/>
                <a:cs typeface="DejaVu Sans" charset="0"/>
              </a:rPr>
              <a:t> </a:t>
            </a:r>
            <a:r>
              <a:rPr lang="pl-PL" sz="2000" dirty="0">
                <a:solidFill>
                  <a:srgbClr val="FF0000"/>
                </a:solidFill>
                <a:ea typeface="DejaVu Sans" charset="0"/>
                <a:cs typeface="DejaVu Sans" charset="0"/>
              </a:rPr>
              <a:t>TB</a:t>
            </a:r>
            <a:r>
              <a:rPr lang="pl-PL" sz="2000" dirty="0">
                <a:solidFill>
                  <a:schemeClr val="tx2"/>
                </a:solidFill>
                <a:ea typeface="DejaVu Sans" charset="0"/>
                <a:cs typeface="DejaVu Sans" charset="0"/>
              </a:rPr>
              <a:t>, expected growth up to </a:t>
            </a:r>
            <a:r>
              <a:rPr lang="en-US" sz="2000" dirty="0" smtClean="0">
                <a:solidFill>
                  <a:srgbClr val="FF0000"/>
                </a:solidFill>
                <a:ea typeface="DejaVu Sans" charset="0"/>
                <a:cs typeface="DejaVu Sans" charset="0"/>
              </a:rPr>
              <a:t>~</a:t>
            </a:r>
            <a:r>
              <a:rPr lang="pl-PL" sz="2000" dirty="0" smtClean="0">
                <a:solidFill>
                  <a:srgbClr val="FF0000"/>
                </a:solidFill>
                <a:ea typeface="DejaVu Sans" charset="0"/>
                <a:cs typeface="DejaVu Sans" charset="0"/>
              </a:rPr>
              <a:t>70 </a:t>
            </a:r>
            <a:r>
              <a:rPr lang="pl-PL" sz="2000" dirty="0">
                <a:solidFill>
                  <a:srgbClr val="FF0000"/>
                </a:solidFill>
                <a:ea typeface="DejaVu Sans" charset="0"/>
                <a:cs typeface="DejaVu Sans" charset="0"/>
              </a:rPr>
              <a:t>TB / year</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pl-PL" sz="2000" dirty="0">
                <a:solidFill>
                  <a:schemeClr val="tx2"/>
                </a:solidFill>
                <a:ea typeface="DejaVu Sans" charset="0"/>
                <a:cs typeface="DejaVu Sans" charset="0"/>
              </a:rPr>
              <a:t>13 </a:t>
            </a:r>
            <a:r>
              <a:rPr lang="en-US" sz="2000" dirty="0" smtClean="0">
                <a:solidFill>
                  <a:schemeClr val="tx2"/>
                </a:solidFill>
                <a:ea typeface="DejaVu Sans" charset="0"/>
                <a:cs typeface="DejaVu Sans" charset="0"/>
              </a:rPr>
              <a:t>P</a:t>
            </a:r>
            <a:r>
              <a:rPr lang="pl-PL" sz="2000" dirty="0" smtClean="0">
                <a:solidFill>
                  <a:schemeClr val="tx2"/>
                </a:solidFill>
                <a:ea typeface="DejaVu Sans" charset="0"/>
                <a:cs typeface="DejaVu Sans" charset="0"/>
              </a:rPr>
              <a:t>roduction </a:t>
            </a:r>
            <a:r>
              <a:rPr lang="pl-PL" sz="2000" dirty="0">
                <a:solidFill>
                  <a:schemeClr val="tx2"/>
                </a:solidFill>
                <a:ea typeface="DejaVu Sans" charset="0"/>
                <a:cs typeface="DejaVu Sans" charset="0"/>
              </a:rPr>
              <a:t>experiments’ databases </a:t>
            </a:r>
            <a:r>
              <a:rPr lang="pl-PL" sz="2000" dirty="0" smtClean="0">
                <a:solidFill>
                  <a:schemeClr val="tx2"/>
                </a:solidFill>
                <a:ea typeface="DejaVu Sans" charset="0"/>
                <a:cs typeface="DejaVu Sans" charset="0"/>
              </a:rPr>
              <a:t>~12</a:t>
            </a:r>
            <a:r>
              <a:rPr lang="en-US" sz="2000" dirty="0" smtClean="0">
                <a:solidFill>
                  <a:schemeClr val="tx2"/>
                </a:solidFill>
                <a:ea typeface="DejaVu Sans" charset="0"/>
                <a:cs typeface="DejaVu Sans" charset="0"/>
              </a:rPr>
              <a:t>0</a:t>
            </a:r>
            <a:r>
              <a:rPr lang="pl-PL" sz="2000" dirty="0" smtClean="0">
                <a:solidFill>
                  <a:schemeClr val="tx2"/>
                </a:solidFill>
                <a:ea typeface="DejaVu Sans" charset="0"/>
                <a:cs typeface="DejaVu Sans" charset="0"/>
              </a:rPr>
              <a:t> </a:t>
            </a:r>
            <a:r>
              <a:rPr lang="pl-PL" sz="2000" dirty="0">
                <a:solidFill>
                  <a:schemeClr val="tx2"/>
                </a:solidFill>
                <a:ea typeface="DejaVu Sans" charset="0"/>
                <a:cs typeface="DejaVu Sans" charset="0"/>
              </a:rPr>
              <a:t>TB in </a:t>
            </a:r>
            <a:r>
              <a:rPr lang="pl-PL" sz="2000" dirty="0" smtClean="0">
                <a:solidFill>
                  <a:schemeClr val="tx2"/>
                </a:solidFill>
                <a:ea typeface="DejaVu Sans" charset="0"/>
                <a:cs typeface="DejaVu Sans" charset="0"/>
              </a:rPr>
              <a:t>total</a:t>
            </a:r>
            <a:endParaRPr lang="en-US" sz="2000" dirty="0" smtClean="0">
              <a:solidFill>
                <a:schemeClr val="tx2"/>
              </a:solidFill>
              <a:ea typeface="DejaVu Sans" charset="0"/>
              <a:cs typeface="DejaVu Sans" charset="0"/>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smtClean="0">
              <a:solidFill>
                <a:schemeClr val="tx2"/>
              </a:solidFill>
              <a:ea typeface="DejaVu Sans" charset="0"/>
              <a:cs typeface="DejaVu Sans" charset="0"/>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a:solidFill>
                  <a:srgbClr val="0055A0"/>
                </a:solidFill>
                <a:ea typeface="DejaVu Sans" charset="0"/>
                <a:cs typeface="DejaVu Sans" charset="0"/>
              </a:rPr>
              <a:t>Relational DBs play a key role in the LHC production chains </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chemeClr val="tx2"/>
                </a:solidFill>
                <a:ea typeface="DejaVu Sans" charset="0"/>
                <a:cs typeface="DejaVu Sans" charset="0"/>
              </a:rPr>
              <a:t>Accelerator </a:t>
            </a:r>
            <a:r>
              <a:rPr lang="en-US" sz="2000" dirty="0">
                <a:solidFill>
                  <a:srgbClr val="FF0000"/>
                </a:solidFill>
                <a:ea typeface="DejaVu Sans" charset="0"/>
                <a:cs typeface="DejaVu Sans" charset="0"/>
              </a:rPr>
              <a:t>logging</a:t>
            </a:r>
            <a:r>
              <a:rPr lang="en-US" sz="2000" dirty="0">
                <a:solidFill>
                  <a:schemeClr val="tx2"/>
                </a:solidFill>
                <a:ea typeface="DejaVu Sans" charset="0"/>
                <a:cs typeface="DejaVu Sans" charset="0"/>
              </a:rPr>
              <a:t> and </a:t>
            </a:r>
            <a:r>
              <a:rPr lang="en-US" sz="2000" dirty="0">
                <a:solidFill>
                  <a:srgbClr val="FF0000"/>
                </a:solidFill>
                <a:ea typeface="DejaVu Sans" charset="0"/>
                <a:cs typeface="DejaVu Sans" charset="0"/>
              </a:rPr>
              <a:t>monitoring</a:t>
            </a:r>
            <a:r>
              <a:rPr lang="en-US" sz="2000" dirty="0">
                <a:solidFill>
                  <a:schemeClr val="tx2"/>
                </a:solidFill>
                <a:ea typeface="DejaVu Sans" charset="0"/>
                <a:cs typeface="DejaVu Sans" charset="0"/>
              </a:rPr>
              <a:t> systems</a:t>
            </a:r>
            <a:endParaRPr lang="en-US" sz="2000" dirty="0">
              <a:solidFill>
                <a:srgbClr val="FF0000"/>
              </a:solidFill>
              <a:ea typeface="DejaVu Sans" charset="0"/>
              <a:cs typeface="DejaVu Sans" charset="0"/>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rgbClr val="FF0000"/>
                </a:solidFill>
                <a:ea typeface="DejaVu Sans" charset="0"/>
                <a:cs typeface="DejaVu Sans" charset="0"/>
              </a:rPr>
              <a:t>Online</a:t>
            </a:r>
            <a:r>
              <a:rPr lang="en-US" sz="2000" dirty="0">
                <a:solidFill>
                  <a:srgbClr val="0055A0"/>
                </a:solidFill>
                <a:ea typeface="DejaVu Sans" charset="0"/>
                <a:cs typeface="DejaVu Sans" charset="0"/>
              </a:rPr>
              <a:t> acquisition, </a:t>
            </a:r>
            <a:r>
              <a:rPr lang="en-US" sz="2000" dirty="0">
                <a:solidFill>
                  <a:srgbClr val="FF0000"/>
                </a:solidFill>
                <a:ea typeface="DejaVu Sans" charset="0"/>
                <a:cs typeface="DejaVu Sans" charset="0"/>
              </a:rPr>
              <a:t>offline:</a:t>
            </a:r>
            <a:r>
              <a:rPr lang="en-US" sz="2000" dirty="0">
                <a:solidFill>
                  <a:srgbClr val="0055A0"/>
                </a:solidFill>
                <a:ea typeface="DejaVu Sans" charset="0"/>
                <a:cs typeface="DejaVu Sans" charset="0"/>
              </a:rPr>
              <a:t> data (re)processing, data distribution, analysis</a:t>
            </a:r>
            <a:endParaRPr lang="en-US" sz="1600" dirty="0">
              <a:solidFill>
                <a:srgbClr val="0055A0"/>
              </a:solidFill>
              <a:ea typeface="DejaVu Sans" charset="0"/>
              <a:cs typeface="DejaVu Sans" charset="0"/>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a:solidFill>
                  <a:schemeClr val="tx2"/>
                </a:solidFill>
                <a:ea typeface="DejaVu Sans" charset="0"/>
                <a:cs typeface="DejaVu Sans" charset="0"/>
              </a:rPr>
              <a:t>Grid infrastructure and operation services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rgbClr val="FF0000"/>
                </a:solidFill>
                <a:ea typeface="DejaVu Sans" charset="0"/>
                <a:cs typeface="DejaVu Sans" charset="0"/>
              </a:rPr>
              <a:t>Data</a:t>
            </a:r>
            <a:r>
              <a:rPr lang="en-US" sz="2000" dirty="0" smtClean="0">
                <a:solidFill>
                  <a:schemeClr val="tx2"/>
                </a:solidFill>
                <a:ea typeface="DejaVu Sans" charset="0"/>
                <a:cs typeface="DejaVu Sans" charset="0"/>
              </a:rPr>
              <a:t> </a:t>
            </a:r>
            <a:r>
              <a:rPr lang="en-US" sz="2000" dirty="0">
                <a:solidFill>
                  <a:srgbClr val="FF0000"/>
                </a:solidFill>
                <a:ea typeface="DejaVu Sans" charset="0"/>
                <a:cs typeface="DejaVu Sans" charset="0"/>
              </a:rPr>
              <a:t>management</a:t>
            </a:r>
            <a:r>
              <a:rPr lang="en-US" sz="2000" dirty="0">
                <a:solidFill>
                  <a:schemeClr val="tx2"/>
                </a:solidFill>
                <a:ea typeface="DejaVu Sans" charset="0"/>
                <a:cs typeface="DejaVu Sans" charset="0"/>
              </a:rPr>
              <a:t> services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dirty="0" smtClean="0">
                <a:solidFill>
                  <a:srgbClr val="FF0000"/>
                </a:solidFill>
                <a:ea typeface="DejaVu Sans" charset="0"/>
                <a:cs typeface="DejaVu Sans" charset="0"/>
              </a:rPr>
              <a:t>Metadata</a:t>
            </a:r>
            <a:r>
              <a:rPr lang="en-US" sz="2000" dirty="0" smtClean="0">
                <a:solidFill>
                  <a:schemeClr val="tx2"/>
                </a:solidFill>
                <a:ea typeface="DejaVu Sans" charset="0"/>
                <a:cs typeface="DejaVu Sans" charset="0"/>
              </a:rPr>
              <a:t> </a:t>
            </a:r>
            <a:r>
              <a:rPr lang="en-US" sz="2000" dirty="0">
                <a:solidFill>
                  <a:schemeClr val="tx2"/>
                </a:solidFill>
                <a:ea typeface="DejaVu Sans" charset="0"/>
                <a:cs typeface="DejaVu Sans" charset="0"/>
              </a:rPr>
              <a:t>and </a:t>
            </a:r>
            <a:r>
              <a:rPr lang="en-US" sz="2000" dirty="0">
                <a:solidFill>
                  <a:srgbClr val="FF0000"/>
                </a:solidFill>
                <a:ea typeface="DejaVu Sans" charset="0"/>
                <a:cs typeface="DejaVu Sans" charset="0"/>
              </a:rPr>
              <a:t>transaction</a:t>
            </a:r>
            <a:r>
              <a:rPr lang="en-US" sz="2000" dirty="0">
                <a:solidFill>
                  <a:schemeClr val="tx2"/>
                </a:solidFill>
                <a:ea typeface="DejaVu Sans" charset="0"/>
                <a:cs typeface="DejaVu Sans" charset="0"/>
              </a:rPr>
              <a:t> processing for tape storage system</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000" dirty="0" smtClean="0">
              <a:solidFill>
                <a:schemeClr val="tx2"/>
              </a:solidFill>
              <a:ea typeface="DejaVu Sans" charset="0"/>
              <a:cs typeface="DejaVu Sans" charset="0"/>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400" dirty="0" smtClean="0">
              <a:solidFill>
                <a:schemeClr val="tx2"/>
              </a:solidFill>
              <a:ea typeface="DejaVu Sans" charset="0"/>
              <a:cs typeface="DejaVu Sans" charset="0"/>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pl-PL" sz="2000" dirty="0" smtClean="0">
              <a:solidFill>
                <a:schemeClr val="tx1"/>
              </a:solidFill>
              <a:ea typeface="DejaVu Sans" charset="0"/>
              <a:cs typeface="DejaVu Sans" charset="0"/>
            </a:endParaRPr>
          </a:p>
        </p:txBody>
      </p:sp>
      <p:pic>
        <p:nvPicPr>
          <p:cNvPr id="1026" name="Picture 2" descr="C:\mblaszcz private\PRESENTATIONS MAIN\aaa UKOUG 2013\pics\Picture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15722" y="153108"/>
            <a:ext cx="1314921" cy="12517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mblaszcz private\PRESENTATIONS MAIN\aaa UKOUG 2013\pics\Picture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46187" y="409282"/>
            <a:ext cx="1314921" cy="12517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mblaszcz private\PRESENTATIONS MAIN\aaa UKOUG 2013\pics\Picture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45164" y="674263"/>
            <a:ext cx="1314921" cy="12517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mblaszcz private\PRESENTATIONS MAIN\aaa UKOUG 2013\pics\Picture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23988" y="936903"/>
            <a:ext cx="1314921" cy="12517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mblaszcz private\PRESENTATIONS MAIN\aaa UKOUG 2013\pics\Picture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87703" y="1240444"/>
            <a:ext cx="1314921" cy="125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354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Outline</a:t>
            </a:r>
            <a:endParaRPr lang="en-GB" dirty="0"/>
          </a:p>
        </p:txBody>
      </p:sp>
      <p:sp>
        <p:nvSpPr>
          <p:cNvPr id="6" name="Content Placeholder 5"/>
          <p:cNvSpPr>
            <a:spLocks noGrp="1"/>
          </p:cNvSpPr>
          <p:nvPr>
            <p:ph idx="1"/>
          </p:nvPr>
        </p:nvSpPr>
        <p:spPr/>
        <p:txBody>
          <a:bodyPr>
            <a:normAutofit/>
          </a:bodyPr>
          <a:lstStyle/>
          <a:p>
            <a:r>
              <a:rPr lang="en-US" dirty="0">
                <a:solidFill>
                  <a:schemeClr val="accent2"/>
                </a:solidFill>
              </a:rPr>
              <a:t>CERN &amp; Oracle Databases</a:t>
            </a:r>
          </a:p>
          <a:p>
            <a:r>
              <a:rPr lang="en-US" dirty="0"/>
              <a:t>Lost write overview</a:t>
            </a:r>
          </a:p>
          <a:p>
            <a:r>
              <a:rPr lang="en-US" dirty="0">
                <a:solidFill>
                  <a:schemeClr val="accent2"/>
                </a:solidFill>
              </a:rPr>
              <a:t>Lost write in real life</a:t>
            </a:r>
          </a:p>
          <a:p>
            <a:r>
              <a:rPr lang="en-US" dirty="0">
                <a:solidFill>
                  <a:schemeClr val="accent2"/>
                </a:solidFill>
              </a:rPr>
              <a:t>Testing  Lost writes</a:t>
            </a:r>
          </a:p>
          <a:p>
            <a:r>
              <a:rPr lang="en-US" dirty="0">
                <a:solidFill>
                  <a:schemeClr val="accent2"/>
                </a:solidFill>
              </a:rPr>
              <a:t>Lessons Learned</a:t>
            </a:r>
          </a:p>
          <a:p>
            <a:pPr marL="36576" indent="0">
              <a:buNone/>
            </a:pPr>
            <a:endParaRPr lang="en-US" dirty="0">
              <a:solidFill>
                <a:schemeClr val="accent2"/>
              </a:solidFill>
            </a:endParaRP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7</a:t>
            </a:fld>
            <a:endParaRPr lang="en-US" dirty="0"/>
          </a:p>
        </p:txBody>
      </p:sp>
    </p:spTree>
    <p:extLst>
      <p:ext uri="{BB962C8B-B14F-4D97-AF65-F5344CB8AC3E}">
        <p14:creationId xmlns:p14="http://schemas.microsoft.com/office/powerpoint/2010/main" val="2074450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Write Overview</a:t>
            </a:r>
            <a:endParaRPr lang="en-GB" dirty="0"/>
          </a:p>
        </p:txBody>
      </p:sp>
      <p:sp>
        <p:nvSpPr>
          <p:cNvPr id="3" name="Content Placeholder 2"/>
          <p:cNvSpPr>
            <a:spLocks noGrp="1"/>
          </p:cNvSpPr>
          <p:nvPr>
            <p:ph idx="1"/>
          </p:nvPr>
        </p:nvSpPr>
        <p:spPr>
          <a:xfrm>
            <a:off x="162961" y="1121655"/>
            <a:ext cx="8827129" cy="737373"/>
          </a:xfrm>
        </p:spPr>
        <p:txBody>
          <a:bodyPr>
            <a:normAutofit/>
          </a:bodyPr>
          <a:lstStyle/>
          <a:p>
            <a:r>
              <a:rPr lang="en-US" dirty="0" smtClean="0"/>
              <a:t>What is a lost write?</a:t>
            </a:r>
          </a:p>
          <a:p>
            <a:pPr marL="448056" lvl="1" indent="0">
              <a:buNone/>
            </a:pPr>
            <a:endParaRPr lang="en-US" i="1" dirty="0"/>
          </a:p>
          <a:p>
            <a:pPr lvl="1"/>
            <a:endParaRPr lang="en-US" i="1" dirty="0" smtClean="0"/>
          </a:p>
        </p:txBody>
      </p:sp>
      <p:sp>
        <p:nvSpPr>
          <p:cNvPr id="4" name="Slide Number Placeholder 3"/>
          <p:cNvSpPr>
            <a:spLocks noGrp="1"/>
          </p:cNvSpPr>
          <p:nvPr>
            <p:ph type="sldNum" sz="quarter" idx="4"/>
          </p:nvPr>
        </p:nvSpPr>
        <p:spPr/>
        <p:txBody>
          <a:bodyPr/>
          <a:lstStyle/>
          <a:p>
            <a:fld id="{17918391-D411-FE40-AAD7-861AE5233E0E}" type="slidenum">
              <a:rPr lang="en-US" smtClean="0"/>
              <a:pPr/>
              <a:t>8</a:t>
            </a:fld>
            <a:endParaRPr lang="en-US" dirty="0"/>
          </a:p>
        </p:txBody>
      </p:sp>
      <p:pic>
        <p:nvPicPr>
          <p:cNvPr id="2050" name="Picture 2" descr="C:\mblaszcz private\PRESENTATIONS MAIN\aaa UKOUG 2013\missingpiec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53482" y="1715444"/>
            <a:ext cx="3231241" cy="3045482"/>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62962" y="2010169"/>
            <a:ext cx="5346110" cy="3589586"/>
          </a:xfrm>
          <a:prstGeom prst="rect">
            <a:avLst/>
          </a:prstGeom>
        </p:spPr>
        <p:txBody>
          <a:bodyPr vert="horz">
            <a:normAutofit/>
          </a:bodyPr>
          <a:lst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448056" lvl="1" indent="0">
              <a:buNone/>
            </a:pPr>
            <a:r>
              <a:rPr lang="en-US" i="1" dirty="0"/>
              <a:t>“A data block lost write occurs when an I/O subsystem acknowledges the completion of the block write, while in fact the write did not occur in the persistent storage”</a:t>
            </a:r>
            <a:endParaRPr lang="en-US" i="1" dirty="0" smtClean="0"/>
          </a:p>
          <a:p>
            <a:pPr marL="448056" lvl="1" indent="0">
              <a:buNone/>
            </a:pPr>
            <a:endParaRPr lang="en-US" i="1" dirty="0"/>
          </a:p>
          <a:p>
            <a:pPr marL="448056" lvl="1" indent="0">
              <a:buNone/>
            </a:pPr>
            <a:r>
              <a:rPr lang="en-GB" dirty="0" smtClean="0"/>
              <a:t>(support note</a:t>
            </a:r>
            <a:r>
              <a:rPr lang="en-GB" dirty="0"/>
              <a:t> 1302539.1)</a:t>
            </a:r>
            <a:endParaRPr lang="en-US" i="1" dirty="0" smtClean="0"/>
          </a:p>
          <a:p>
            <a:pPr lvl="1"/>
            <a:endParaRPr lang="en-US" i="1" dirty="0" smtClean="0"/>
          </a:p>
          <a:p>
            <a:pPr lvl="1"/>
            <a:endParaRPr lang="en-US" i="1" dirty="0" smtClean="0"/>
          </a:p>
        </p:txBody>
      </p:sp>
    </p:spTree>
    <p:extLst>
      <p:ext uri="{BB962C8B-B14F-4D97-AF65-F5344CB8AC3E}">
        <p14:creationId xmlns:p14="http://schemas.microsoft.com/office/powerpoint/2010/main" val="989596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Lost </a:t>
            </a:r>
            <a:r>
              <a:rPr lang="en-US" dirty="0" smtClean="0"/>
              <a:t>Write Causes</a:t>
            </a:r>
            <a:endParaRPr lang="en-GB" dirty="0"/>
          </a:p>
        </p:txBody>
      </p:sp>
      <p:sp>
        <p:nvSpPr>
          <p:cNvPr id="3" name="Content Placeholder 2"/>
          <p:cNvSpPr>
            <a:spLocks noGrp="1"/>
          </p:cNvSpPr>
          <p:nvPr>
            <p:ph idx="1"/>
          </p:nvPr>
        </p:nvSpPr>
        <p:spPr/>
        <p:txBody>
          <a:bodyPr/>
          <a:lstStyle/>
          <a:p>
            <a:r>
              <a:rPr lang="en-GB" dirty="0"/>
              <a:t>What  can cause lost writes</a:t>
            </a:r>
            <a:r>
              <a:rPr lang="en-GB" dirty="0" smtClean="0"/>
              <a:t>?</a:t>
            </a:r>
          </a:p>
          <a:p>
            <a:pPr lvl="1"/>
            <a:r>
              <a:rPr lang="en-US" dirty="0" smtClean="0"/>
              <a:t>Just about anything:</a:t>
            </a:r>
            <a:endParaRPr lang="en-GB" dirty="0"/>
          </a:p>
          <a:p>
            <a:pPr lvl="2"/>
            <a:r>
              <a:rPr lang="en-GB" dirty="0"/>
              <a:t>Faulty disks and disk controllers</a:t>
            </a:r>
          </a:p>
          <a:p>
            <a:pPr lvl="2"/>
            <a:r>
              <a:rPr lang="en-GB" dirty="0"/>
              <a:t>Faulty memory</a:t>
            </a:r>
          </a:p>
          <a:p>
            <a:pPr lvl="2"/>
            <a:r>
              <a:rPr lang="en-GB" dirty="0"/>
              <a:t>Faulty network components</a:t>
            </a:r>
          </a:p>
          <a:p>
            <a:pPr lvl="2"/>
            <a:r>
              <a:rPr lang="en-GB" dirty="0"/>
              <a:t>Firmware, operating system, volume manager, NFS </a:t>
            </a:r>
            <a:r>
              <a:rPr lang="en-GB" dirty="0" smtClean="0"/>
              <a:t>or third </a:t>
            </a:r>
            <a:r>
              <a:rPr lang="en-GB" dirty="0"/>
              <a:t>party software defects</a:t>
            </a:r>
          </a:p>
          <a:p>
            <a:pPr lvl="2"/>
            <a:r>
              <a:rPr lang="en-GB" dirty="0"/>
              <a:t>Oracle Database software defects</a:t>
            </a:r>
          </a:p>
          <a:p>
            <a:endParaRPr lang="en-GB" dirty="0"/>
          </a:p>
        </p:txBody>
      </p:sp>
      <p:sp>
        <p:nvSpPr>
          <p:cNvPr id="4" name="Slide Number Placeholder 3"/>
          <p:cNvSpPr>
            <a:spLocks noGrp="1"/>
          </p:cNvSpPr>
          <p:nvPr>
            <p:ph type="sldNum" sz="quarter" idx="4"/>
          </p:nvPr>
        </p:nvSpPr>
        <p:spPr/>
        <p:txBody>
          <a:bodyPr/>
          <a:lstStyle/>
          <a:p>
            <a:fld id="{17918391-D411-FE40-AAD7-861AE5233E0E}" type="slidenum">
              <a:rPr lang="en-US" smtClean="0"/>
              <a:pPr/>
              <a:t>9</a:t>
            </a:fld>
            <a:endParaRPr lang="en-US" dirty="0"/>
          </a:p>
        </p:txBody>
      </p:sp>
      <p:pic>
        <p:nvPicPr>
          <p:cNvPr id="1027" name="Picture 3" descr="C:\mblaszcz private\PRESENTATIONS MAIN\aaa UKOUG 2013\pics\machine.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32235" y="1424002"/>
            <a:ext cx="2754565" cy="18017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mblaszcz private\PRESENTATIONS MAIN\aaa UKOUG 2013\pics\storag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05529" y="4846495"/>
            <a:ext cx="2718905" cy="116403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mblaszcz private\PRESENTATIONS MAIN\aaa UKOUG 2013\pics\oracle.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15833" y="5517357"/>
            <a:ext cx="1573173" cy="56604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mblaszcz private\PRESENTATIONS MAIN\aaa UKOUG 2013\pics\networkcable cables.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34500" y="4798034"/>
            <a:ext cx="1576191" cy="12609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mblaszcz private\PRESENTATIONS MAIN\aaa UKOUG 2013\pics\Pictur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5377" y="4152830"/>
            <a:ext cx="1666606" cy="158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44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CERNCorporate4-3">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3664</TotalTime>
  <Words>2241</Words>
  <Application>Microsoft Office PowerPoint</Application>
  <PresentationFormat>On-screen Show (4:3)</PresentationFormat>
  <Paragraphs>592</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CERNCorporate4-3</vt:lpstr>
      <vt:lpstr>PowerPoint Presentation</vt:lpstr>
      <vt:lpstr>Lost Writes, a DBA’s Nightmare?</vt:lpstr>
      <vt:lpstr>Outline</vt:lpstr>
      <vt:lpstr>Outline</vt:lpstr>
      <vt:lpstr>CERN &amp; LHC Experiments</vt:lpstr>
      <vt:lpstr>CERN’s Databases</vt:lpstr>
      <vt:lpstr>Outline</vt:lpstr>
      <vt:lpstr>Lost Write Overview</vt:lpstr>
      <vt:lpstr>Lost Write Causes</vt:lpstr>
      <vt:lpstr>Lost Write Symptoms</vt:lpstr>
      <vt:lpstr>Outline</vt:lpstr>
      <vt:lpstr>Just Another ORA 600?</vt:lpstr>
      <vt:lpstr>“Houston, we have a problem”</vt:lpstr>
      <vt:lpstr>DBAs at Work</vt:lpstr>
      <vt:lpstr>Restoring the services</vt:lpstr>
      <vt:lpstr>Debriefing</vt:lpstr>
      <vt:lpstr>From Oracle Best Practices</vt:lpstr>
      <vt:lpstr>DB_LOST_WRITE_PROTECT</vt:lpstr>
      <vt:lpstr>Additional Effects</vt:lpstr>
      <vt:lpstr>Outline</vt:lpstr>
      <vt:lpstr>Why Testing Lost Writes?</vt:lpstr>
      <vt:lpstr>Techniques on Reproducing LW</vt:lpstr>
      <vt:lpstr>Techniques on Reproducing LW</vt:lpstr>
      <vt:lpstr>How to Generate a Lost Write</vt:lpstr>
      <vt:lpstr>How to Generate a Lost Write</vt:lpstr>
      <vt:lpstr>How to Generate a Lost Write</vt:lpstr>
      <vt:lpstr>How to Generate a Lost Write</vt:lpstr>
      <vt:lpstr>How to Generate a Lost Write</vt:lpstr>
      <vt:lpstr>How to Generate a Lost Write</vt:lpstr>
      <vt:lpstr>Some Scenarios To Start Testing</vt:lpstr>
      <vt:lpstr>Techniques to Practice</vt:lpstr>
      <vt:lpstr>The Details and Homework</vt:lpstr>
      <vt:lpstr>Outline</vt:lpstr>
      <vt:lpstr>Lessons Learned</vt:lpstr>
      <vt:lpstr>Lessons Learned</vt:lpstr>
      <vt:lpstr>Lessons Learned  </vt:lpstr>
      <vt:lpstr>Lessons Learned  </vt:lpstr>
      <vt:lpstr>Conclusions</vt:lpstr>
      <vt:lpstr>Acknowledgements</vt:lpstr>
      <vt:lpstr>PowerPoint Presentation</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mblaszcz</dc:creator>
  <cp:lastModifiedBy>Luca Canali</cp:lastModifiedBy>
  <cp:revision>185</cp:revision>
  <dcterms:created xsi:type="dcterms:W3CDTF">2013-10-30T15:50:13Z</dcterms:created>
  <dcterms:modified xsi:type="dcterms:W3CDTF">2013-12-05T13:06:50Z</dcterms:modified>
</cp:coreProperties>
</file>