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92" r:id="rId2"/>
    <p:sldMasterId id="2147483806" r:id="rId3"/>
  </p:sldMasterIdLst>
  <p:notesMasterIdLst>
    <p:notesMasterId r:id="rId35"/>
  </p:notesMasterIdLst>
  <p:sldIdLst>
    <p:sldId id="326" r:id="rId4"/>
    <p:sldId id="401" r:id="rId5"/>
    <p:sldId id="407" r:id="rId6"/>
    <p:sldId id="400" r:id="rId7"/>
    <p:sldId id="404" r:id="rId8"/>
    <p:sldId id="392" r:id="rId9"/>
    <p:sldId id="406" r:id="rId10"/>
    <p:sldId id="384" r:id="rId11"/>
    <p:sldId id="415" r:id="rId12"/>
    <p:sldId id="403" r:id="rId13"/>
    <p:sldId id="409" r:id="rId14"/>
    <p:sldId id="410" r:id="rId15"/>
    <p:sldId id="408" r:id="rId16"/>
    <p:sldId id="411" r:id="rId17"/>
    <p:sldId id="393" r:id="rId18"/>
    <p:sldId id="412" r:id="rId19"/>
    <p:sldId id="402" r:id="rId20"/>
    <p:sldId id="360" r:id="rId21"/>
    <p:sldId id="391" r:id="rId22"/>
    <p:sldId id="332" r:id="rId23"/>
    <p:sldId id="414" r:id="rId24"/>
    <p:sldId id="385" r:id="rId25"/>
    <p:sldId id="349" r:id="rId26"/>
    <p:sldId id="387" r:id="rId27"/>
    <p:sldId id="389" r:id="rId28"/>
    <p:sldId id="394" r:id="rId29"/>
    <p:sldId id="367" r:id="rId30"/>
    <p:sldId id="373" r:id="rId31"/>
    <p:sldId id="354" r:id="rId32"/>
    <p:sldId id="377" r:id="rId33"/>
    <p:sldId id="352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5F8343-0927-EA41-A7E3-77D80E6EDD06}">
          <p14:sldIdLst>
            <p14:sldId id="326"/>
            <p14:sldId id="401"/>
            <p14:sldId id="407"/>
            <p14:sldId id="400"/>
            <p14:sldId id="404"/>
            <p14:sldId id="392"/>
            <p14:sldId id="406"/>
            <p14:sldId id="384"/>
            <p14:sldId id="415"/>
            <p14:sldId id="403"/>
            <p14:sldId id="409"/>
            <p14:sldId id="410"/>
            <p14:sldId id="408"/>
            <p14:sldId id="411"/>
            <p14:sldId id="393"/>
            <p14:sldId id="412"/>
            <p14:sldId id="402"/>
            <p14:sldId id="360"/>
            <p14:sldId id="391"/>
            <p14:sldId id="332"/>
            <p14:sldId id="414"/>
            <p14:sldId id="385"/>
            <p14:sldId id="349"/>
            <p14:sldId id="387"/>
            <p14:sldId id="389"/>
            <p14:sldId id="394"/>
            <p14:sldId id="367"/>
            <p14:sldId id="373"/>
            <p14:sldId id="354"/>
            <p14:sldId id="377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00"/>
    <a:srgbClr val="FF7C80"/>
    <a:srgbClr val="FF5050"/>
    <a:srgbClr val="30A8E4"/>
    <a:srgbClr val="1FBCE1"/>
    <a:srgbClr val="4A6891"/>
    <a:srgbClr val="1D47B6"/>
    <a:srgbClr val="3747B6"/>
    <a:srgbClr val="669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49" autoAdjust="0"/>
  </p:normalViewPr>
  <p:slideViewPr>
    <p:cSldViewPr snapToGrid="0" snapToObjects="1">
      <p:cViewPr varScale="1">
        <p:scale>
          <a:sx n="113" d="100"/>
          <a:sy n="113" d="100"/>
        </p:scale>
        <p:origin x="73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72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E469-A519-B046-AD12-B8B5B56EE2C8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26CCE-8486-4746-BA67-A80CED8E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4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BE457-FB45-9847-8EC2-FC29D648CE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9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6CCE-8486-4746-BA67-A80CED8EB4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6CCE-8486-4746-BA67-A80CED8EB4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636249"/>
            <a:ext cx="2520000" cy="18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4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800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826475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33" y="3826475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45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952345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3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7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3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027475"/>
            <a:ext cx="1172455" cy="11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05332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GB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994206"/>
            <a:ext cx="8640960" cy="3665776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64843" y="483197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56E76E7-A1B2-4249-AC69-7F1B822E4B26}" type="slidenum">
              <a:rPr lang="en-GB" sz="1200" smtClean="0">
                <a:solidFill>
                  <a:prstClr val="white"/>
                </a:solidFill>
              </a:rPr>
              <a:pPr algn="r"/>
              <a:t>‹#›</a:t>
            </a:fld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0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IT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"/>
            <a:ext cx="8001000" cy="63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4" y="12"/>
          <a:ext cx="1196975" cy="63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" name="Image" r:id="rId4" imgW="2006349" imgH="1422222" progId="">
                  <p:embed/>
                </p:oleObj>
              </mc:Choice>
              <mc:Fallback>
                <p:oleObj name="Image" r:id="rId4" imgW="2006349" imgH="14222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12"/>
                        <a:ext cx="1196975" cy="636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4914900"/>
            <a:ext cx="6477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1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3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027475"/>
            <a:ext cx="1172455" cy="11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626750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9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442" y="2249959"/>
            <a:ext cx="834009" cy="8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91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090" y="2158702"/>
            <a:ext cx="913638" cy="11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1" y="994206"/>
            <a:ext cx="8226854" cy="3500566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13257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886865"/>
            <a:ext cx="8265984" cy="1369772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997402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13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25726" y="4767264"/>
            <a:ext cx="2133600" cy="274637"/>
          </a:xfrm>
        </p:spPr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7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826475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7" y="3826475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4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952334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25726" y="4767264"/>
            <a:ext cx="2133600" cy="274637"/>
          </a:xfrm>
        </p:spPr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25726" y="4767264"/>
            <a:ext cx="2133600" cy="274637"/>
          </a:xfrm>
        </p:spPr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6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25726" y="4767264"/>
            <a:ext cx="2133600" cy="274637"/>
          </a:xfrm>
        </p:spPr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7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25726" y="4767264"/>
            <a:ext cx="2133600" cy="274637"/>
          </a:xfrm>
        </p:spPr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5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158709"/>
            <a:ext cx="1221946" cy="11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9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8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Drag picture to placeholder or click </a:t>
            </a:r>
            <a:r>
              <a:rPr kumimoji="0" lang="fr-FR" dirty="0" err="1" smtClean="0"/>
              <a:t>icon</a:t>
            </a:r>
            <a:r>
              <a:rPr kumimoji="0" lang="fr-FR" dirty="0" smtClean="0"/>
              <a:t> to </a:t>
            </a:r>
            <a:r>
              <a:rPr kumimoji="0" lang="fr-FR" dirty="0" err="1" smtClean="0"/>
              <a:t>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5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25726" y="4767264"/>
            <a:ext cx="2133600" cy="274637"/>
          </a:xfrm>
        </p:spPr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25726" y="4767264"/>
            <a:ext cx="2133600" cy="274637"/>
          </a:xfrm>
        </p:spPr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2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fr-FR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Click to edit Master text styles</a:t>
            </a:r>
          </a:p>
          <a:p>
            <a:pPr lvl="1" eaLnBrk="1" latinLnBrk="0" hangingPunct="1"/>
            <a:r>
              <a:rPr lang="fr-FR" smtClean="0"/>
              <a:t>Second level</a:t>
            </a:r>
          </a:p>
          <a:p>
            <a:pPr lvl="2" eaLnBrk="1" latinLnBrk="0" hangingPunct="1"/>
            <a:r>
              <a:rPr lang="fr-FR" smtClean="0"/>
              <a:t>Third level</a:t>
            </a:r>
          </a:p>
          <a:p>
            <a:pPr lvl="3" eaLnBrk="1" latinLnBrk="0" hangingPunct="1"/>
            <a:r>
              <a:rPr lang="fr-FR" smtClean="0"/>
              <a:t>Fourth level</a:t>
            </a:r>
          </a:p>
          <a:p>
            <a:pPr lvl="4" eaLnBrk="1" latinLnBrk="0" hangingPunct="1"/>
            <a:r>
              <a:rPr lang="fr-FR" smtClean="0"/>
              <a:t>Fifth level</a:t>
            </a:r>
            <a:endParaRPr kumimoji="0"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25726" y="4767264"/>
            <a:ext cx="2133600" cy="274637"/>
          </a:xfrm>
        </p:spPr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5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8" y="2027464"/>
            <a:ext cx="884555" cy="11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2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8" y="1833335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70" y="1833613"/>
            <a:ext cx="8618899" cy="705332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pl-PL" smtClean="0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38257" y="4761087"/>
            <a:ext cx="491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316870" y="2543348"/>
            <a:ext cx="6283106" cy="743065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98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3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41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0" y="4761087"/>
            <a:ext cx="491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Outline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964" y="1174672"/>
            <a:ext cx="6138251" cy="253272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566" y="1177688"/>
            <a:ext cx="2578721" cy="1719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62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62974" y="107224"/>
            <a:ext cx="8827129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</a:t>
            </a:r>
            <a:r>
              <a:rPr kumimoji="0" lang="en-US" noProof="0" dirty="0" err="1" smtClean="0"/>
              <a:t>modifiez</a:t>
            </a:r>
            <a:r>
              <a:rPr kumimoji="0" lang="fr-CH" dirty="0" smtClean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62974" y="882713"/>
            <a:ext cx="8827129" cy="36666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249"/>
            <a:ext cx="9144000" cy="5304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AEF7-A93A-984B-A457-E7553317D5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bande-01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624" y="4618229"/>
            <a:ext cx="6832727" cy="528447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1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1" y="994206"/>
            <a:ext cx="8226854" cy="35005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18249"/>
            <a:ext cx="6832727" cy="5284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25726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685800"/>
            <a:fld id="{D2F89FEF-6A44-9B41-A33D-7815FD06DC43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3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64" indent="-457189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34" indent="-457189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681" indent="-34289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282" indent="-342892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51" indent="-342892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41" indent="-182876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43" indent="-182876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662" indent="-182876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ue-analytix.cern.ch/" TargetMode="External"/><Relationship Id="rId2" Type="http://schemas.openxmlformats.org/officeDocument/2006/relationships/hyperlink" Target="https://hue-hadalytic.cern.ch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erndb/Hadoop-Profiler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901" y="1314451"/>
            <a:ext cx="86247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solidFill>
                  <a:srgbClr val="0055A0"/>
                </a:solidFill>
                <a:latin typeface="Calibri" panose="020F0502020204030204" pitchFamily="34" charset="0"/>
              </a:rPr>
              <a:t>Data Analytics </a:t>
            </a:r>
            <a:r>
              <a:rPr lang="en-GB" sz="2700" b="1" dirty="0">
                <a:solidFill>
                  <a:srgbClr val="0055A0"/>
                </a:solidFill>
                <a:latin typeface="Calibri" panose="020F0502020204030204" pitchFamily="34" charset="0"/>
              </a:rPr>
              <a:t>and CERN IT Hadoop Service</a:t>
            </a:r>
            <a:endParaRPr lang="en-GB" sz="2700" b="1" dirty="0" smtClean="0">
              <a:solidFill>
                <a:srgbClr val="0055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99" y="2025482"/>
            <a:ext cx="60064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55A0"/>
                </a:solidFill>
                <a:latin typeface="Calibri" panose="020F0502020204030204" pitchFamily="34" charset="0"/>
              </a:rPr>
              <a:t>CERN </a:t>
            </a:r>
            <a:r>
              <a:rPr lang="en-US" sz="2100" dirty="0" err="1">
                <a:solidFill>
                  <a:srgbClr val="0055A0"/>
                </a:solidFill>
                <a:latin typeface="Calibri" panose="020F0502020204030204" pitchFamily="34" charset="0"/>
              </a:rPr>
              <a:t>openlab</a:t>
            </a:r>
            <a:r>
              <a:rPr lang="en-US" sz="2100" dirty="0">
                <a:solidFill>
                  <a:srgbClr val="0055A0"/>
                </a:solidFill>
                <a:latin typeface="Calibri" panose="020F0502020204030204" pitchFamily="34" charset="0"/>
              </a:rPr>
              <a:t> Technical </a:t>
            </a:r>
            <a:r>
              <a:rPr lang="en-US" sz="2100" dirty="0" smtClean="0">
                <a:solidFill>
                  <a:srgbClr val="0055A0"/>
                </a:solidFill>
                <a:latin typeface="Calibri" panose="020F0502020204030204" pitchFamily="34" charset="0"/>
              </a:rPr>
              <a:t>Workshop</a:t>
            </a:r>
          </a:p>
          <a:p>
            <a:r>
              <a:rPr lang="en-US" sz="2100" dirty="0" smtClean="0">
                <a:solidFill>
                  <a:srgbClr val="0055A0"/>
                </a:solidFill>
                <a:latin typeface="Calibri" panose="020F0502020204030204" pitchFamily="34" charset="0"/>
              </a:rPr>
              <a:t>CERN, </a:t>
            </a:r>
            <a:r>
              <a:rPr lang="en-US" sz="2100" dirty="0" smtClean="0">
                <a:solidFill>
                  <a:srgbClr val="0055A0"/>
                </a:solidFill>
                <a:latin typeface="Calibri" panose="020F0502020204030204" pitchFamily="34" charset="0"/>
              </a:rPr>
              <a:t>December </a:t>
            </a:r>
            <a:r>
              <a:rPr lang="en-US" sz="2100" dirty="0" smtClean="0">
                <a:solidFill>
                  <a:srgbClr val="0055A0"/>
                </a:solidFill>
                <a:latin typeface="Calibri" panose="020F0502020204030204" pitchFamily="34" charset="0"/>
              </a:rPr>
              <a:t>2016</a:t>
            </a:r>
            <a:endParaRPr lang="en-US" sz="2100" dirty="0">
              <a:solidFill>
                <a:srgbClr val="0055A0"/>
              </a:solidFill>
              <a:latin typeface="Calibri" panose="020F0502020204030204" pitchFamily="34" charset="0"/>
            </a:endParaRPr>
          </a:p>
          <a:p>
            <a:r>
              <a:rPr lang="en-US" sz="2100" dirty="0" smtClean="0">
                <a:solidFill>
                  <a:srgbClr val="0055A0"/>
                </a:solidFill>
                <a:latin typeface="Calibri" panose="020F0502020204030204" pitchFamily="34" charset="0"/>
              </a:rPr>
              <a:t>Luca </a:t>
            </a:r>
            <a:r>
              <a:rPr lang="en-US" sz="2100" dirty="0" err="1" smtClean="0">
                <a:solidFill>
                  <a:srgbClr val="0055A0"/>
                </a:solidFill>
                <a:latin typeface="Calibri" panose="020F0502020204030204" pitchFamily="34" charset="0"/>
              </a:rPr>
              <a:t>Canali</a:t>
            </a:r>
            <a:r>
              <a:rPr lang="en-US" sz="2100" dirty="0" smtClean="0">
                <a:solidFill>
                  <a:srgbClr val="0055A0"/>
                </a:solidFill>
                <a:latin typeface="Calibri" panose="020F0502020204030204" pitchFamily="34" charset="0"/>
              </a:rPr>
              <a:t>, IT-DB</a:t>
            </a:r>
            <a:endParaRPr lang="en-US" sz="2100" dirty="0">
              <a:solidFill>
                <a:srgbClr val="0055A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89FEF-6A44-9B41-A33D-7815FD06DC43}" type="slidenum">
              <a:rPr lang="en-US" smtClean="0">
                <a:solidFill>
                  <a:prstClr val="white"/>
                </a:solidFill>
                <a:latin typeface="Calibri" panose="020F0502020204030204" pitchFamily="34" charset="0"/>
              </a:rPr>
              <a:pPr/>
              <a:t>1</a:t>
            </a:fld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Some Important Challenges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Infrastructure</a:t>
            </a: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Components</a:t>
            </a: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Evolution</a:t>
            </a:r>
          </a:p>
          <a:p>
            <a:pPr defTabSz="914400"/>
            <a:r>
              <a:rPr lang="en-US" sz="3600" dirty="0">
                <a:latin typeface="Calibri" panose="020F0502020204030204" pitchFamily="34" charset="0"/>
              </a:rPr>
              <a:t>Running Services</a:t>
            </a: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Knowledge sharing and technology adoption</a:t>
            </a:r>
          </a:p>
          <a:p>
            <a:pPr defTabSz="914400"/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Infrastructure and configuration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What HW to use, how to configure it?</a:t>
            </a:r>
          </a:p>
          <a:p>
            <a:pPr lvl="1" defTabSz="914400"/>
            <a:r>
              <a:rPr lang="en-US" sz="3200" dirty="0">
                <a:latin typeface="Calibri" panose="020F0502020204030204" pitchFamily="34" charset="0"/>
              </a:rPr>
              <a:t>We are starting small (~ 1000 cores, </a:t>
            </a:r>
            <a:r>
              <a:rPr lang="en-US" sz="3200" dirty="0" smtClean="0">
                <a:latin typeface="Calibri" panose="020F0502020204030204" pitchFamily="34" charset="0"/>
              </a:rPr>
              <a:t>3TB RAM, 6 PB disk)</a:t>
            </a:r>
            <a:endParaRPr lang="en-US" sz="3200" dirty="0">
              <a:latin typeface="Calibri" panose="020F0502020204030204" pitchFamily="34" charset="0"/>
            </a:endParaRPr>
          </a:p>
          <a:p>
            <a:pPr lvl="1" defTabSz="914400"/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Commodity</a:t>
            </a:r>
            <a:r>
              <a:rPr lang="en-US" sz="3200" dirty="0" smtClean="0">
                <a:latin typeface="Calibri" panose="020F0502020204030204" pitchFamily="34" charset="0"/>
              </a:rPr>
              <a:t> HW (standard components at CERN datacenter)</a:t>
            </a:r>
          </a:p>
          <a:p>
            <a:pPr defTabSz="914400"/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Cloud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Pilot in the pipeline using private cloud at CERN</a:t>
            </a:r>
          </a:p>
          <a:p>
            <a:pPr lvl="2" defTabSz="914400"/>
            <a:r>
              <a:rPr lang="en-US" sz="3000" dirty="0" smtClean="0">
                <a:latin typeface="Calibri" panose="020F0502020204030204" pitchFamily="34" charset="0"/>
              </a:rPr>
              <a:t>collaboration with OpenStack team 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Future: test public cloud?</a:t>
            </a:r>
          </a:p>
        </p:txBody>
      </p:sp>
    </p:spTree>
    <p:extLst>
      <p:ext uri="{BB962C8B-B14F-4D97-AF65-F5344CB8AC3E}">
        <p14:creationId xmlns:p14="http://schemas.microsoft.com/office/powerpoint/2010/main" val="24219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Components, Engines and File Formats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State of the art 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evolves quickly</a:t>
            </a:r>
          </a:p>
          <a:p>
            <a:pPr lvl="1" defTabSz="914400"/>
            <a:r>
              <a:rPr lang="en-US" sz="3200" dirty="0">
                <a:latin typeface="Calibri" panose="020F0502020204030204" pitchFamily="34" charset="0"/>
              </a:rPr>
              <a:t>Challenge: </a:t>
            </a:r>
            <a:r>
              <a:rPr lang="en-US" sz="3200" dirty="0" smtClean="0">
                <a:latin typeface="Calibri" panose="020F0502020204030204" pitchFamily="34" charset="0"/>
              </a:rPr>
              <a:t>reviewing application and architecture choices on short cycles (~2 years?)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Need to minimize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technical debt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Examples: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Yesterday: it was all about map reduce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Today: Spark, Impala</a:t>
            </a: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Service evolution and 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testing</a:t>
            </a:r>
            <a:r>
              <a:rPr lang="en-US" sz="3600" dirty="0" smtClean="0">
                <a:latin typeface="Calibri" panose="020F0502020204030204" pitchFamily="34" charset="0"/>
              </a:rPr>
              <a:t> in progress</a:t>
            </a:r>
          </a:p>
          <a:p>
            <a:pPr lvl="2" defTabSz="914400"/>
            <a:r>
              <a:rPr lang="en-US" sz="3000" dirty="0" smtClean="0">
                <a:latin typeface="Calibri" panose="020F0502020204030204" pitchFamily="34" charset="0"/>
              </a:rPr>
              <a:t>Example: Kudu promising to add fast insert and updates and key-based search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 defTabSz="914400"/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Deep Learning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Quickly evolving field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New tools and platforms</a:t>
            </a:r>
          </a:p>
          <a:p>
            <a:pPr lvl="1" defTabSz="914400"/>
            <a:r>
              <a:rPr lang="en-US" sz="3200" dirty="0">
                <a:latin typeface="Calibri" panose="020F0502020204030204" pitchFamily="34" charset="0"/>
              </a:rPr>
              <a:t>Role of HW also very important (GPUs, FPGAs, </a:t>
            </a:r>
            <a:r>
              <a:rPr lang="en-US" sz="3200" dirty="0" err="1">
                <a:latin typeface="Calibri" panose="020F0502020204030204" pitchFamily="34" charset="0"/>
              </a:rPr>
              <a:t>etc</a:t>
            </a:r>
            <a:r>
              <a:rPr lang="en-US" sz="3200" dirty="0" smtClean="0">
                <a:latin typeface="Calibri" panose="020F0502020204030204" pitchFamily="34" charset="0"/>
              </a:rPr>
              <a:t>)</a:t>
            </a:r>
          </a:p>
          <a:p>
            <a:pPr lvl="1" defTabSz="914400"/>
            <a:r>
              <a:rPr lang="en-US" sz="3200" dirty="0">
                <a:latin typeface="Calibri" panose="020F0502020204030204" pitchFamily="34" charset="0"/>
              </a:rPr>
              <a:t>Many challenges </a:t>
            </a:r>
            <a:r>
              <a:rPr lang="en-US" sz="3200" dirty="0" smtClean="0">
                <a:latin typeface="Calibri" panose="020F0502020204030204" pitchFamily="34" charset="0"/>
              </a:rPr>
              <a:t>to understand with distributed learning</a:t>
            </a:r>
            <a:endParaRPr lang="en-US" sz="3200" dirty="0">
              <a:latin typeface="Calibri" panose="020F0502020204030204" pitchFamily="34" charset="0"/>
            </a:endParaRP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Hadoop service at CERN working on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Integration with Spark</a:t>
            </a:r>
            <a:endParaRPr lang="en-US" sz="3000" dirty="0" smtClean="0">
              <a:latin typeface="Calibri" panose="020F0502020204030204" pitchFamily="34" charset="0"/>
            </a:endParaRP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Comment: an area to further explore </a:t>
            </a:r>
          </a:p>
          <a:p>
            <a:pPr defTabSz="914400"/>
            <a:endParaRPr lang="en-US" sz="3600" dirty="0" smtClean="0">
              <a:latin typeface="Calibri" panose="020F0502020204030204" pitchFamily="34" charset="0"/>
            </a:endParaRPr>
          </a:p>
          <a:p>
            <a:pPr defTabSz="914400"/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Running the service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600" dirty="0">
                <a:latin typeface="Calibri" panose="020F0502020204030204" pitchFamily="34" charset="0"/>
              </a:rPr>
              <a:t>Configuration: 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Currently using CDH (Cloudera) </a:t>
            </a:r>
            <a:r>
              <a:rPr lang="en-US" sz="3200" dirty="0">
                <a:latin typeface="Calibri" panose="020F0502020204030204" pitchFamily="34" charset="0"/>
              </a:rPr>
              <a:t>distribution + </a:t>
            </a:r>
            <a:r>
              <a:rPr lang="en-US" sz="3200" dirty="0" smtClean="0">
                <a:latin typeface="Calibri" panose="020F0502020204030204" pitchFamily="34" charset="0"/>
              </a:rPr>
              <a:t>puppet</a:t>
            </a:r>
            <a:endParaRPr lang="en-US" sz="3200" dirty="0">
              <a:latin typeface="Calibri" panose="020F0502020204030204" pitchFamily="34" charset="0"/>
            </a:endParaRPr>
          </a:p>
          <a:p>
            <a:pPr lvl="1" defTabSz="914400"/>
            <a:r>
              <a:rPr lang="en-US" sz="3200" dirty="0">
                <a:latin typeface="Calibri" panose="020F0502020204030204" pitchFamily="34" charset="0"/>
              </a:rPr>
              <a:t>Plans to test </a:t>
            </a:r>
            <a:r>
              <a:rPr lang="en-US" sz="3200" dirty="0" smtClean="0">
                <a:latin typeface="Calibri" panose="020F0502020204030204" pitchFamily="34" charset="0"/>
              </a:rPr>
              <a:t>use of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Cloudera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Manager </a:t>
            </a:r>
            <a:r>
              <a:rPr lang="en-US" sz="3200" dirty="0">
                <a:latin typeface="Calibri" panose="020F0502020204030204" pitchFamily="34" charset="0"/>
              </a:rPr>
              <a:t>(at least for </a:t>
            </a:r>
            <a:r>
              <a:rPr lang="en-US" sz="3200" dirty="0" smtClean="0">
                <a:latin typeface="Calibri" panose="020F0502020204030204" pitchFamily="34" charset="0"/>
              </a:rPr>
              <a:t>monitoring, possibly for installation)</a:t>
            </a:r>
          </a:p>
          <a:p>
            <a:pPr lvl="1" defTabSz="914400"/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Backup</a:t>
            </a:r>
            <a:r>
              <a:rPr lang="en-US" sz="3200" dirty="0" smtClean="0">
                <a:latin typeface="Calibri" panose="020F0502020204030204" pitchFamily="34" charset="0"/>
              </a:rPr>
              <a:t> and recovery: work in progress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More work needed on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onitoring</a:t>
            </a:r>
            <a:r>
              <a:rPr lang="en-US" sz="3200" dirty="0" smtClean="0">
                <a:latin typeface="Calibri" panose="020F0502020204030204" pitchFamily="34" charset="0"/>
              </a:rPr>
              <a:t> and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ecurity</a:t>
            </a:r>
            <a:r>
              <a:rPr lang="en-US" sz="3200" dirty="0" smtClean="0">
                <a:latin typeface="Calibri" panose="020F0502020204030204" pitchFamily="34" charset="0"/>
              </a:rPr>
              <a:t>, building from current experience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Further work and understanding on workload management and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performance</a:t>
            </a:r>
          </a:p>
          <a:p>
            <a:pPr lvl="1" defTabSz="914400"/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s-ES" sz="4000" dirty="0" err="1" smtClean="0">
                <a:latin typeface="Calibri" panose="020F0502020204030204" pitchFamily="34" charset="0"/>
              </a:rPr>
              <a:t>Pilot</a:t>
            </a:r>
            <a:r>
              <a:rPr lang="es-ES" sz="4000" dirty="0" smtClean="0">
                <a:latin typeface="Calibri" panose="020F0502020204030204" pitchFamily="34" charset="0"/>
              </a:rPr>
              <a:t> </a:t>
            </a:r>
            <a:r>
              <a:rPr lang="es-ES" sz="4000" dirty="0" err="1" smtClean="0">
                <a:latin typeface="Calibri" panose="020F0502020204030204" pitchFamily="34" charset="0"/>
              </a:rPr>
              <a:t>Implementation</a:t>
            </a:r>
            <a:r>
              <a:rPr lang="es-ES" sz="4000" dirty="0" smtClean="0">
                <a:latin typeface="Calibri" panose="020F0502020204030204" pitchFamily="34" charset="0"/>
              </a:rPr>
              <a:t> – NXCALS</a:t>
            </a:r>
            <a:endParaRPr lang="es-ES" sz="4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4" y="1578780"/>
            <a:ext cx="8681456" cy="3371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625" y="633265"/>
            <a:ext cx="8226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Pilot architecture tested by CERN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Accelerator Logging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Services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Critical system for running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LHC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Challenge: production in 2017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23" y="4801938"/>
            <a:ext cx="261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Credit: </a:t>
            </a:r>
            <a:r>
              <a:rPr lang="en-US" sz="1200" dirty="0" smtClean="0"/>
              <a:t>Jakub Wozniak, BE-CO-DS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65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Performance and Testing at Scale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Challenges with ramping up the 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scale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Example from the CMS data reduction challenge: 1 PB and 1000 cores</a:t>
            </a:r>
          </a:p>
          <a:p>
            <a:pPr lvl="2" defTabSz="914400"/>
            <a:r>
              <a:rPr lang="en-US" sz="3000" dirty="0" smtClean="0">
                <a:latin typeface="Calibri" panose="020F0502020204030204" pitchFamily="34" charset="0"/>
              </a:rPr>
              <a:t>Production for this use case is expected 10x of that.</a:t>
            </a:r>
          </a:p>
          <a:p>
            <a:pPr lvl="2" defTabSz="914400"/>
            <a:r>
              <a:rPr lang="en-US" sz="3000" dirty="0" smtClean="0">
                <a:latin typeface="Calibri" panose="020F0502020204030204" pitchFamily="34" charset="0"/>
              </a:rPr>
              <a:t>New territory to explore </a:t>
            </a: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Action: access to HW for tests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CERN clusters + external resources from partners?</a:t>
            </a:r>
          </a:p>
          <a:p>
            <a:pPr marL="448056" lvl="1" indent="0" defTabSz="914400"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 </a:t>
            </a:r>
          </a:p>
          <a:p>
            <a:pPr lvl="1" defTabSz="914400"/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20224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panose="020F0502020204030204" pitchFamily="34" charset="0"/>
              </a:rPr>
              <a:t>Technology Adoption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Build 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community </a:t>
            </a:r>
            <a:r>
              <a:rPr lang="en-US" sz="3600" dirty="0" smtClean="0">
                <a:latin typeface="Calibri" panose="020F0502020204030204" pitchFamily="34" charset="0"/>
              </a:rPr>
              <a:t>at CERN</a:t>
            </a:r>
            <a:endParaRPr lang="en-US" sz="3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Hadoop users forum, analytics working group, </a:t>
            </a:r>
            <a:r>
              <a:rPr lang="en-US" sz="3200" dirty="0" err="1" smtClean="0">
                <a:latin typeface="Calibri" panose="020F0502020204030204" pitchFamily="34" charset="0"/>
              </a:rPr>
              <a:t>openlab</a:t>
            </a:r>
            <a:r>
              <a:rPr lang="en-US" sz="3200" dirty="0" smtClean="0">
                <a:latin typeface="Calibri" panose="020F0502020204030204" pitchFamily="34" charset="0"/>
              </a:rPr>
              <a:t> workshops, seminars, …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Build a HEP community around ML</a:t>
            </a:r>
          </a:p>
          <a:p>
            <a:pPr lvl="2" defTabSz="914400"/>
            <a:r>
              <a:rPr lang="en-US" sz="3000" dirty="0" smtClean="0">
                <a:latin typeface="Calibri" panose="020F0502020204030204" pitchFamily="34" charset="0"/>
              </a:rPr>
              <a:t>How to position ML with “current tools for HEP” analysis?</a:t>
            </a: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Offer and provide training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Examples: tutorials by IT-DB, also discussing with tech training at CERN on courses for the catalog,</a:t>
            </a: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Link with other scientific communities and industry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Knowledge sharing</a:t>
            </a:r>
          </a:p>
          <a:p>
            <a:pPr lvl="1" defTabSz="914400"/>
            <a:endParaRPr lang="en-US" sz="3000" dirty="0" smtClean="0">
              <a:latin typeface="Calibri" panose="020F0502020204030204" pitchFamily="34" charset="0"/>
            </a:endParaRPr>
          </a:p>
          <a:p>
            <a:pPr lvl="1" defTabSz="914400"/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Conclusions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64" y="719402"/>
            <a:ext cx="8486776" cy="36935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CERN Hadoop and Spark service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Established and evolving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Bring “big data” solutions from open source into CERN use cases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Several production implementations more in pipeline</a:t>
            </a:r>
          </a:p>
          <a:p>
            <a:pPr lvl="1"/>
            <a:endParaRPr lang="en-US" sz="2000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Brings value for analytics and large datasets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Machine learning at scale</a:t>
            </a:r>
          </a:p>
          <a:p>
            <a:pPr marL="448056" lvl="1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IT Hadoop service provides consultancy, platforms and tools</a:t>
            </a:r>
            <a:endParaRPr lang="en-US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Acknowledgements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64" y="719402"/>
            <a:ext cx="8486776" cy="36935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The following have contributed to the work reported in this presentation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Members of IT-DB-SAS section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Supporting Hadoop components FE</a:t>
            </a:r>
          </a:p>
          <a:p>
            <a:endParaRPr lang="en-US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Rainer Toebbicke, Dirk Duellmann, Luca Menichetti from IT-ST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Supporting Hadoop Core FE</a:t>
            </a:r>
            <a:endParaRPr lang="en-US" sz="20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latin typeface="Calibri" panose="020F0502020204030204" pitchFamily="34" charset="0"/>
              </a:rPr>
              <a:t>Data </a:t>
            </a:r>
            <a:r>
              <a:rPr lang="es-ES" sz="4000" dirty="0" err="1">
                <a:latin typeface="Calibri" panose="020F0502020204030204" pitchFamily="34" charset="0"/>
              </a:rPr>
              <a:t>Analytics</a:t>
            </a:r>
            <a:r>
              <a:rPr lang="es-ES" sz="4000" dirty="0">
                <a:latin typeface="Calibri" panose="020F0502020204030204" pitchFamily="34" charset="0"/>
              </a:rPr>
              <a:t> at </a:t>
            </a:r>
            <a:r>
              <a:rPr lang="es-ES" sz="4000" dirty="0" err="1" smtClean="0">
                <a:latin typeface="Calibri" panose="020F0502020204030204" pitchFamily="34" charset="0"/>
              </a:rPr>
              <a:t>Scale</a:t>
            </a:r>
            <a:r>
              <a:rPr lang="es-ES" sz="4000" dirty="0" smtClean="0">
                <a:latin typeface="Calibri" panose="020F0502020204030204" pitchFamily="34" charset="0"/>
              </a:rPr>
              <a:t> – </a:t>
            </a:r>
            <a:r>
              <a:rPr lang="es-ES" sz="4000" dirty="0" err="1" smtClean="0">
                <a:latin typeface="Calibri" panose="020F0502020204030204" pitchFamily="34" charset="0"/>
              </a:rPr>
              <a:t>The</a:t>
            </a:r>
            <a:r>
              <a:rPr lang="es-ES" sz="4000" dirty="0" smtClean="0">
                <a:latin typeface="Calibri" panose="020F0502020204030204" pitchFamily="34" charset="0"/>
              </a:rPr>
              <a:t> </a:t>
            </a:r>
            <a:r>
              <a:rPr lang="es-ES" sz="4000" dirty="0" err="1" smtClean="0">
                <a:latin typeface="Calibri" panose="020F0502020204030204" pitchFamily="34" charset="0"/>
              </a:rPr>
              <a:t>Challenge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Calibri" panose="020F0502020204030204" pitchFamily="34" charset="0"/>
              </a:rPr>
              <a:t>When you </a:t>
            </a:r>
            <a:r>
              <a:rPr lang="en-US" sz="3200" dirty="0">
                <a:latin typeface="Calibri" panose="020F0502020204030204" pitchFamily="34" charset="0"/>
              </a:rPr>
              <a:t>cannot fit </a:t>
            </a:r>
            <a:r>
              <a:rPr lang="en-US" sz="3200" dirty="0" smtClean="0">
                <a:latin typeface="Calibri" panose="020F0502020204030204" pitchFamily="34" charset="0"/>
              </a:rPr>
              <a:t>your workload in a desktop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Data analysis and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ML</a:t>
            </a:r>
            <a:r>
              <a:rPr lang="en-US" sz="2800" dirty="0" smtClean="0">
                <a:latin typeface="Calibri" panose="020F0502020204030204" pitchFamily="34" charset="0"/>
              </a:rPr>
              <a:t> algorithms over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large data </a:t>
            </a:r>
            <a:r>
              <a:rPr lang="en-US" sz="2800" dirty="0" smtClean="0">
                <a:latin typeface="Calibri" panose="020F0502020204030204" pitchFamily="34" charset="0"/>
              </a:rPr>
              <a:t>sets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Deploy on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distributed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systems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Complexity quickly goes up</a:t>
            </a:r>
            <a:endParaRPr lang="en-US" sz="32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Data ingestion </a:t>
            </a:r>
            <a:r>
              <a:rPr lang="en-US" sz="2800" dirty="0" smtClean="0">
                <a:latin typeface="Calibri" panose="020F0502020204030204" pitchFamily="34" charset="0"/>
              </a:rPr>
              <a:t>tools and </a:t>
            </a:r>
            <a:r>
              <a:rPr lang="en-US" sz="2800" dirty="0">
                <a:latin typeface="Calibri" panose="020F0502020204030204" pitchFamily="34" charset="0"/>
              </a:rPr>
              <a:t>file systems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Storage and processing engines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ML </a:t>
            </a:r>
            <a:r>
              <a:rPr lang="en-US" sz="2800" dirty="0" smtClean="0">
                <a:latin typeface="Calibri" panose="020F0502020204030204" pitchFamily="34" charset="0"/>
              </a:rPr>
              <a:t>tools that work at scale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Discussion / Feedback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32509" y="1638442"/>
            <a:ext cx="82296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Q </a:t>
            </a:r>
            <a:r>
              <a:rPr lang="pl-PL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&amp;</a:t>
            </a:r>
            <a:r>
              <a:rPr lang="pl-PL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 A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Backup Slides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3600" dirty="0">
                <a:latin typeface="Calibri" panose="020F0502020204030204" pitchFamily="34" charset="0"/>
              </a:rPr>
              <a:t>Backup </a:t>
            </a:r>
            <a:r>
              <a:rPr lang="en-GB" sz="3600" dirty="0" smtClean="0">
                <a:latin typeface="Calibri" panose="020F0502020204030204" pitchFamily="34" charset="0"/>
              </a:rPr>
              <a:t>Slides with additional details on ongoing projects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latin typeface="Calibri" panose="020F0502020204030204" pitchFamily="34" charset="0"/>
              </a:rPr>
              <a:t>Impala - SQL </a:t>
            </a:r>
            <a:r>
              <a:rPr lang="es-ES" sz="4000" dirty="0" err="1">
                <a:latin typeface="Calibri" panose="020F0502020204030204" pitchFamily="34" charset="0"/>
              </a:rPr>
              <a:t>on</a:t>
            </a:r>
            <a:r>
              <a:rPr lang="es-ES" sz="4000" dirty="0">
                <a:latin typeface="Calibri" panose="020F0502020204030204" pitchFamily="34" charset="0"/>
              </a:rPr>
              <a:t> </a:t>
            </a:r>
            <a:r>
              <a:rPr lang="es-ES" sz="4000" dirty="0" err="1">
                <a:latin typeface="Calibri" panose="020F0502020204030204" pitchFamily="34" charset="0"/>
              </a:rPr>
              <a:t>Hadoop</a:t>
            </a:r>
            <a:endParaRPr lang="es-ES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64" y="719402"/>
            <a:ext cx="8486776" cy="36935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</a:rPr>
              <a:t>istributed </a:t>
            </a:r>
            <a:r>
              <a:rPr lang="en-US" sz="2400" dirty="0">
                <a:latin typeface="Calibri" panose="020F0502020204030204" pitchFamily="34" charset="0"/>
              </a:rPr>
              <a:t>SQL query engine for data stored in Hadoop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Based on MPP </a:t>
            </a:r>
            <a:r>
              <a:rPr lang="en-US" sz="2400" dirty="0" smtClean="0">
                <a:latin typeface="Calibri" panose="020F0502020204030204" pitchFamily="34" charset="0"/>
              </a:rPr>
              <a:t>paradigm (no </a:t>
            </a:r>
            <a:r>
              <a:rPr lang="en-US" sz="2400" dirty="0">
                <a:latin typeface="Calibri" panose="020F0502020204030204" pitchFamily="34" charset="0"/>
              </a:rPr>
              <a:t>MapReduce, Spark)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Designed for high performance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Written in C++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Runtime code generation using LLVM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Direct data access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7" y="20238"/>
            <a:ext cx="8226854" cy="642937"/>
          </a:xfrm>
        </p:spPr>
        <p:txBody>
          <a:bodyPr>
            <a:normAutofit/>
          </a:bodyPr>
          <a:lstStyle/>
          <a:p>
            <a:r>
              <a:rPr lang="es-ES" sz="3200" dirty="0" err="1" smtClean="0">
                <a:latin typeface="Calibri" panose="020F0502020204030204" pitchFamily="34" charset="0"/>
              </a:rPr>
              <a:t>Production</a:t>
            </a:r>
            <a:r>
              <a:rPr lang="es-ES" sz="3200" dirty="0" smtClean="0">
                <a:latin typeface="Calibri" panose="020F0502020204030204" pitchFamily="34" charset="0"/>
              </a:rPr>
              <a:t> </a:t>
            </a:r>
            <a:r>
              <a:rPr lang="es-ES" sz="3200" dirty="0" err="1" smtClean="0">
                <a:latin typeface="Calibri" panose="020F0502020204030204" pitchFamily="34" charset="0"/>
              </a:rPr>
              <a:t>Implementation</a:t>
            </a:r>
            <a:r>
              <a:rPr lang="es-ES" sz="3200" dirty="0" smtClean="0">
                <a:latin typeface="Calibri" panose="020F0502020204030204" pitchFamily="34" charset="0"/>
              </a:rPr>
              <a:t> – WLCG </a:t>
            </a:r>
            <a:r>
              <a:rPr lang="es-ES" sz="3200" dirty="0" err="1" smtClean="0">
                <a:latin typeface="Calibri" panose="020F0502020204030204" pitchFamily="34" charset="0"/>
              </a:rPr>
              <a:t>Monitoring</a:t>
            </a:r>
            <a:endParaRPr lang="es-ES" sz="32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" y="1053443"/>
            <a:ext cx="4192532" cy="303463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413250" y="1009651"/>
            <a:ext cx="4724402" cy="2933700"/>
            <a:chOff x="395538" y="863922"/>
            <a:chExt cx="6139311" cy="3109622"/>
          </a:xfrm>
        </p:grpSpPr>
        <p:sp>
          <p:nvSpPr>
            <p:cNvPr id="36" name="Rounded Rectangle 35"/>
            <p:cNvSpPr/>
            <p:nvPr/>
          </p:nvSpPr>
          <p:spPr>
            <a:xfrm>
              <a:off x="395538" y="863922"/>
              <a:ext cx="755928" cy="3031118"/>
            </a:xfrm>
            <a:prstGeom prst="roundRect">
              <a:avLst>
                <a:gd name="adj" fmla="val 10000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sp>
        <p:sp>
          <p:nvSpPr>
            <p:cNvPr id="37" name="Rounded Rectangle 36"/>
            <p:cNvSpPr/>
            <p:nvPr/>
          </p:nvSpPr>
          <p:spPr>
            <a:xfrm>
              <a:off x="1248562" y="884079"/>
              <a:ext cx="4763598" cy="525353"/>
            </a:xfrm>
            <a:prstGeom prst="roundRect">
              <a:avLst>
                <a:gd name="adj" fmla="val 10000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sp>
        <p:sp>
          <p:nvSpPr>
            <p:cNvPr id="38" name="Rounded Rectangle 37"/>
            <p:cNvSpPr/>
            <p:nvPr/>
          </p:nvSpPr>
          <p:spPr>
            <a:xfrm>
              <a:off x="1248562" y="1772816"/>
              <a:ext cx="4763598" cy="1127707"/>
            </a:xfrm>
            <a:prstGeom prst="roundRect">
              <a:avLst>
                <a:gd name="adj" fmla="val 10000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sp>
        <p:grpSp>
          <p:nvGrpSpPr>
            <p:cNvPr id="39" name="Group 38"/>
            <p:cNvGrpSpPr/>
            <p:nvPr/>
          </p:nvGrpSpPr>
          <p:grpSpPr>
            <a:xfrm>
              <a:off x="1411256" y="1850470"/>
              <a:ext cx="1524435" cy="461690"/>
              <a:chOff x="1819853" y="857713"/>
              <a:chExt cx="1299249" cy="649624"/>
            </a:xfrm>
            <a:solidFill>
              <a:sysClr val="window" lastClr="FFFFFF"/>
            </a:solidFill>
          </p:grpSpPr>
          <p:sp>
            <p:nvSpPr>
              <p:cNvPr id="63" name="Rounded Rectangle 62"/>
              <p:cNvSpPr/>
              <p:nvPr/>
            </p:nvSpPr>
            <p:spPr>
              <a:xfrm>
                <a:off x="1819853" y="857713"/>
                <a:ext cx="1299249" cy="649624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sp>
          <p:sp>
            <p:nvSpPr>
              <p:cNvPr id="64" name="Rounded Rectangle 4"/>
              <p:cNvSpPr/>
              <p:nvPr/>
            </p:nvSpPr>
            <p:spPr>
              <a:xfrm>
                <a:off x="1838880" y="876740"/>
                <a:ext cx="1261195" cy="6115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marR="0" lvl="0" indent="0" algn="ctr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1411257" y="2382916"/>
              <a:ext cx="4456887" cy="475666"/>
            </a:xfrm>
            <a:prstGeom prst="roundRect">
              <a:avLst>
                <a:gd name="adj" fmla="val 10000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sp>
        <p:pic>
          <p:nvPicPr>
            <p:cNvPr id="41" name="Picture 12" descr="http://www.hadooptpoint.com/wp-content/uploads/2014/11/Hadoop-Hdf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426534"/>
              <a:ext cx="856044" cy="39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/>
            <p:cNvSpPr/>
            <p:nvPr/>
          </p:nvSpPr>
          <p:spPr>
            <a:xfrm>
              <a:off x="1248562" y="3369686"/>
              <a:ext cx="4763598" cy="525353"/>
            </a:xfrm>
            <a:prstGeom prst="roundRect">
              <a:avLst>
                <a:gd name="adj" fmla="val 10000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7824" y="905329"/>
              <a:ext cx="1253494" cy="489569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>
              <a:endCxn id="63" idx="2"/>
            </p:cNvCxnSpPr>
            <p:nvPr/>
          </p:nvCxnSpPr>
          <p:spPr>
            <a:xfrm flipH="1" flipV="1">
              <a:off x="2173474" y="2312160"/>
              <a:ext cx="133267" cy="105752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arrow"/>
              <a:tailEnd type="none"/>
            </a:ln>
            <a:effectLst/>
          </p:spPr>
        </p:cxnSp>
        <p:pic>
          <p:nvPicPr>
            <p:cNvPr id="45" name="Picture 4" descr="http://m.c.lnkd.licdn.com/mpr/mpr/AAEAAQAAAAAAAAOHAAAAJDBmMWZkYjIxLTk3NmItNGQ4ZC04ZWE4LTFlZTE3NTJlNGJjM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321" y="1875676"/>
              <a:ext cx="879463" cy="401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4095421" y="1847021"/>
              <a:ext cx="1512168" cy="461690"/>
              <a:chOff x="1503510" y="1574932"/>
              <a:chExt cx="1299249" cy="649624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03510" y="1574932"/>
                <a:ext cx="1299249" cy="649624"/>
                <a:chOff x="1819853" y="857713"/>
                <a:chExt cx="1299249" cy="649624"/>
              </a:xfrm>
              <a:solidFill>
                <a:sysClr val="window" lastClr="FFFFFF"/>
              </a:solidFill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1819853" y="857713"/>
                  <a:ext cx="1299249" cy="649624"/>
                </a:xfrm>
                <a:prstGeom prst="roundRect">
                  <a:avLst>
                    <a:gd name="adj" fmla="val 10000"/>
                  </a:avLst>
                </a:prstGeom>
                <a:grpFill/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sp>
            <p:sp>
              <p:nvSpPr>
                <p:cNvPr id="62" name="Rounded Rectangle 4"/>
                <p:cNvSpPr/>
                <p:nvPr/>
              </p:nvSpPr>
              <p:spPr>
                <a:xfrm>
                  <a:off x="1838880" y="876740"/>
                  <a:ext cx="1261195" cy="61157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marL="0" marR="0" lvl="0" indent="0" algn="ctr" defTabSz="8890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60" name="Picture 2" descr="https://upload.wikimedia.org/wikipedia/commons/e/ea/Spark-logo-192x100px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070" y="1593464"/>
                <a:ext cx="1152128" cy="600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7" name="Straight Arrow Connector 46"/>
            <p:cNvCxnSpPr/>
            <p:nvPr/>
          </p:nvCxnSpPr>
          <p:spPr>
            <a:xfrm flipH="1" flipV="1">
              <a:off x="3995936" y="2700586"/>
              <a:ext cx="9454" cy="66909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395539" y="2087041"/>
              <a:ext cx="751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ACTIVE MQ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975071" y="1195191"/>
              <a:ext cx="466854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arrow"/>
              <a:tailEnd type="none"/>
            </a:ln>
            <a:effectLst/>
          </p:spPr>
        </p:cxnSp>
        <p:pic>
          <p:nvPicPr>
            <p:cNvPr id="50" name="Picture 8" descr="http://assets.wildbit.com/postmark/blog/images/logo-elastic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330" y="3469487"/>
              <a:ext cx="1068843" cy="327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 descr="https://raw.githubusercontent.com/1science/docker-kibana/latest/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440251"/>
              <a:ext cx="1584176" cy="38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Straight Arrow Connector 51"/>
            <p:cNvCxnSpPr/>
            <p:nvPr/>
          </p:nvCxnSpPr>
          <p:spPr>
            <a:xfrm flipH="1" flipV="1">
              <a:off x="4523647" y="1443740"/>
              <a:ext cx="3267" cy="284926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arrow"/>
              <a:tailEnd type="non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>
            <a:xfrm flipH="1">
              <a:off x="975071" y="2060848"/>
              <a:ext cx="466854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arrow"/>
              <a:tailEnd type="non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987162" y="1464760"/>
              <a:ext cx="3267" cy="284926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2051718" y="1448919"/>
              <a:ext cx="1190677" cy="29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Real-time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44009" y="1443740"/>
              <a:ext cx="1890840" cy="29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Batch processing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5822578" y="2019713"/>
              <a:ext cx="1008114" cy="416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HADOOP</a:t>
              </a: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5875229" y="3313926"/>
              <a:ext cx="902811" cy="416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Web UI</a:t>
              </a: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5" name="Curved Up Arrow 64"/>
          <p:cNvSpPr/>
          <p:nvPr/>
        </p:nvSpPr>
        <p:spPr>
          <a:xfrm>
            <a:off x="3575050" y="3987916"/>
            <a:ext cx="1463800" cy="323991"/>
          </a:xfrm>
          <a:prstGeom prst="curvedUpArrow">
            <a:avLst/>
          </a:prstGeom>
          <a:gradFill>
            <a:gsLst>
              <a:gs pos="0">
                <a:srgbClr val="C00000"/>
              </a:gs>
              <a:gs pos="25000">
                <a:srgbClr val="C00000"/>
              </a:gs>
              <a:gs pos="38000">
                <a:srgbClr val="C00000"/>
              </a:gs>
              <a:gs pos="55000">
                <a:srgbClr val="C00000"/>
              </a:gs>
              <a:gs pos="80000">
                <a:srgbClr val="C00000"/>
              </a:gs>
              <a:gs pos="8800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65240" y="3898297"/>
            <a:ext cx="2799313" cy="52322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Modernizing the applications for ever demanding analytics</a:t>
            </a:r>
            <a:r>
              <a:rPr kumimoji="0" lang="de-CH" sz="1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needs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57079" y="621613"/>
            <a:ext cx="0" cy="3758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28492" y="4685493"/>
            <a:ext cx="2442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Credit: </a:t>
            </a:r>
            <a:r>
              <a:rPr lang="en-US" sz="1200" dirty="0" smtClean="0">
                <a:solidFill>
                  <a:schemeClr val="bg1"/>
                </a:solidFill>
              </a:rPr>
              <a:t>Luca Magnoni, IT-CM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23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056988" y="712117"/>
            <a:ext cx="1541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de-CH" sz="1200" b="1" kern="0" dirty="0">
                <a:solidFill>
                  <a:prstClr val="black"/>
                </a:solidFill>
                <a:latin typeface="Calibri"/>
              </a:rPr>
              <a:t>Lambda Architecture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6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64" y="-4000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s-ES" sz="4000" dirty="0" err="1" smtClean="0">
                <a:latin typeface="Calibri" panose="020F0502020204030204" pitchFamily="34" charset="0"/>
              </a:rPr>
              <a:t>Projects</a:t>
            </a:r>
            <a:endParaRPr lang="es-ES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64" y="719402"/>
            <a:ext cx="8486776" cy="36935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Atlas Event Index (Production Service)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HBASE for fast lookup events; 40 TB/year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LHC </a:t>
            </a:r>
            <a:r>
              <a:rPr lang="en-GB" sz="2400" dirty="0" err="1" smtClean="0">
                <a:latin typeface="Calibri" panose="020F0502020204030204" pitchFamily="34" charset="0"/>
              </a:rPr>
              <a:t>Postmortem</a:t>
            </a:r>
            <a:r>
              <a:rPr lang="en-GB" sz="2400" dirty="0" smtClean="0">
                <a:latin typeface="Calibri" panose="020F0502020204030204" pitchFamily="34" charset="0"/>
              </a:rPr>
              <a:t> Analysis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Real-time </a:t>
            </a:r>
            <a:r>
              <a:rPr lang="en-GB" sz="2000" dirty="0" err="1" smtClean="0">
                <a:latin typeface="Calibri" panose="020F0502020204030204" pitchFamily="34" charset="0"/>
              </a:rPr>
              <a:t>Postmortem</a:t>
            </a:r>
            <a:r>
              <a:rPr lang="en-GB" sz="2000" dirty="0" smtClean="0">
                <a:latin typeface="Calibri" panose="020F0502020204030204" pitchFamily="34" charset="0"/>
              </a:rPr>
              <a:t> Analytics of LHC monitoring data – Kafka + Spark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Analysis of industrial controls data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Future Circular Collider: Reliability and Availability analysis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Integrating heterogeneous data sources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Correlation between different domains</a:t>
            </a:r>
            <a:endParaRPr lang="en-US" sz="2000" dirty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s-ES" sz="4000" dirty="0" err="1" smtClean="0">
                <a:latin typeface="Calibri" panose="020F0502020204030204" pitchFamily="34" charset="0"/>
              </a:rPr>
              <a:t>Connecting</a:t>
            </a:r>
            <a:r>
              <a:rPr lang="es-ES" sz="4000" dirty="0" smtClean="0">
                <a:latin typeface="Calibri" panose="020F0502020204030204" pitchFamily="34" charset="0"/>
              </a:rPr>
              <a:t> </a:t>
            </a:r>
            <a:r>
              <a:rPr lang="es-ES" sz="4000" dirty="0" err="1" smtClean="0">
                <a:latin typeface="Calibri" panose="020F0502020204030204" pitchFamily="34" charset="0"/>
              </a:rPr>
              <a:t>Hadoop</a:t>
            </a:r>
            <a:r>
              <a:rPr lang="es-ES" sz="4000" dirty="0" smtClean="0">
                <a:latin typeface="Calibri" panose="020F0502020204030204" pitchFamily="34" charset="0"/>
              </a:rPr>
              <a:t> and Oracle</a:t>
            </a:r>
            <a:endParaRPr lang="es-ES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03909" y="719401"/>
            <a:ext cx="8905046" cy="4424099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smtClean="0">
                <a:latin typeface="Calibri" panose="020F0502020204030204" pitchFamily="34" charset="0"/>
              </a:rPr>
              <a:t>Offload data from Oracle to Hadoop</a:t>
            </a:r>
          </a:p>
          <a:p>
            <a:pPr lvl="1" defTabSz="914400"/>
            <a:r>
              <a:rPr lang="en-US" sz="2000" dirty="0" smtClean="0">
                <a:latin typeface="Calibri" panose="020F0502020204030204" pitchFamily="34" charset="0"/>
              </a:rPr>
              <a:t>recent data in Oracle; archive data in Hadoop</a:t>
            </a:r>
          </a:p>
          <a:p>
            <a:pPr marL="448056" lvl="1" indent="0" defTabSz="914400">
              <a:buFont typeface="Arial"/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defTabSz="914400"/>
            <a:endParaRPr lang="en-US" sz="2400" dirty="0" smtClean="0">
              <a:latin typeface="Calibri" panose="020F0502020204030204" pitchFamily="34" charset="0"/>
            </a:endParaRPr>
          </a:p>
          <a:p>
            <a:pPr marL="36576" indent="0" defTabSz="914400">
              <a:buFont typeface="Arial"/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defTabSz="914400"/>
            <a:endParaRPr lang="en-US" sz="2400" dirty="0" smtClean="0">
              <a:latin typeface="Calibri" panose="020F0502020204030204" pitchFamily="34" charset="0"/>
            </a:endParaRPr>
          </a:p>
          <a:p>
            <a:pPr defTabSz="914400"/>
            <a:r>
              <a:rPr lang="en-US" sz="2400" dirty="0" smtClean="0">
                <a:latin typeface="Calibri" panose="020F0502020204030204" pitchFamily="34" charset="0"/>
              </a:rPr>
              <a:t>Offload queries to Hadoop</a:t>
            </a:r>
          </a:p>
          <a:p>
            <a:pPr marL="448056" lvl="1" indent="0" defTabSz="914400">
              <a:buFont typeface="Arial"/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defTabSz="914400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1077" y="3162878"/>
            <a:ext cx="442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create view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big_table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as </a:t>
            </a:r>
          </a:p>
          <a:p>
            <a:r>
              <a:rPr lang="en-US" sz="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select * from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online_big_table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where date &gt; ‘</a:t>
            </a:r>
            <a:r>
              <a:rPr lang="en-US" sz="800" b="1" dirty="0" smtClean="0">
                <a:solidFill>
                  <a:srgbClr val="FF0000"/>
                </a:solidFill>
                <a:latin typeface="Courier New"/>
                <a:cs typeface="Courier New"/>
              </a:rPr>
              <a:t>2016-05-05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’  </a:t>
            </a:r>
          </a:p>
          <a:p>
            <a:r>
              <a:rPr lang="en-US" sz="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union all</a:t>
            </a:r>
          </a:p>
          <a:p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select * from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archival_big_table@</a:t>
            </a:r>
            <a:r>
              <a:rPr lang="en-US" sz="8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hadoop</a:t>
            </a:r>
            <a:r>
              <a:rPr lang="en-US" sz="8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 date &lt;= ‘</a:t>
            </a:r>
            <a:r>
              <a:rPr lang="en-US" sz="800" b="1" dirty="0" smtClean="0">
                <a:solidFill>
                  <a:srgbClr val="FF0000"/>
                </a:solidFill>
                <a:latin typeface="Courier New"/>
                <a:cs typeface="Courier New"/>
              </a:rPr>
              <a:t>2016-05-05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’</a:t>
            </a:r>
            <a:endParaRPr lang="en-US" sz="8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08789" y="3932572"/>
            <a:ext cx="1730717" cy="425565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offloaded SQL</a:t>
            </a:r>
            <a:endParaRPr lang="en-US" sz="1200" dirty="0">
              <a:latin typeface="Calibri" panose="020F050202020403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373631" y="1544918"/>
            <a:ext cx="5986019" cy="1498532"/>
            <a:chOff x="1373631" y="1544918"/>
            <a:chExt cx="5986019" cy="1498532"/>
          </a:xfrm>
        </p:grpSpPr>
        <p:sp>
          <p:nvSpPr>
            <p:cNvPr id="9" name="Can 8"/>
            <p:cNvSpPr/>
            <p:nvPr/>
          </p:nvSpPr>
          <p:spPr>
            <a:xfrm>
              <a:off x="1594397" y="1625285"/>
              <a:ext cx="1228870" cy="826969"/>
            </a:xfrm>
            <a:prstGeom prst="can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5107429" y="1625285"/>
              <a:ext cx="2252221" cy="826969"/>
            </a:xfrm>
            <a:prstGeom prst="can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68342" y="1896166"/>
              <a:ext cx="131618" cy="4156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64661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6279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27897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64871" y="1906007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00233" y="1893806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6489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8107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59725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96699" y="1906007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31780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63398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95016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31990" y="1906007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86573" y="1899043"/>
              <a:ext cx="131618" cy="4156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26519" y="1896166"/>
              <a:ext cx="131618" cy="415636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9095" y="1899043"/>
              <a:ext cx="131618" cy="415636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98206" y="1893806"/>
              <a:ext cx="131618" cy="415636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37317" y="1893806"/>
              <a:ext cx="131618" cy="415636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68615" y="189904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99960" y="1547200"/>
              <a:ext cx="886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Oracle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58152" y="1544918"/>
              <a:ext cx="944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Hadoop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42950" y="2532452"/>
              <a:ext cx="1774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scalable storage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3631" y="2520230"/>
              <a:ext cx="1774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limited storage throughput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36" name="Picture 2" descr="Sqo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465" y="2242438"/>
              <a:ext cx="775343" cy="23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1594397" y="3788370"/>
            <a:ext cx="6060239" cy="1295311"/>
            <a:chOff x="1594397" y="1544918"/>
            <a:chExt cx="6060239" cy="1295311"/>
          </a:xfrm>
        </p:grpSpPr>
        <p:sp>
          <p:nvSpPr>
            <p:cNvPr id="95" name="Can 94"/>
            <p:cNvSpPr/>
            <p:nvPr/>
          </p:nvSpPr>
          <p:spPr>
            <a:xfrm>
              <a:off x="1594397" y="1625285"/>
              <a:ext cx="1228870" cy="826969"/>
            </a:xfrm>
            <a:prstGeom prst="can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Can 95"/>
            <p:cNvSpPr/>
            <p:nvPr/>
          </p:nvSpPr>
          <p:spPr>
            <a:xfrm>
              <a:off x="5107429" y="1625285"/>
              <a:ext cx="2252221" cy="826969"/>
            </a:xfrm>
            <a:prstGeom prst="can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668342" y="1896166"/>
              <a:ext cx="131618" cy="4156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464661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596279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727897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864871" y="1906007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600233" y="1893806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996489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128107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259725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396699" y="1906007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531780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663398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795016" y="190190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931990" y="1906007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86573" y="1899043"/>
              <a:ext cx="131618" cy="4156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26519" y="1896166"/>
              <a:ext cx="131618" cy="415636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59095" y="1899043"/>
              <a:ext cx="131618" cy="415636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198206" y="1893806"/>
              <a:ext cx="131618" cy="415636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337317" y="1893806"/>
              <a:ext cx="131618" cy="415636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68615" y="1899043"/>
              <a:ext cx="131618" cy="415636"/>
            </a:xfrm>
            <a:prstGeom prst="rect">
              <a:avLst/>
            </a:prstGeom>
            <a:solidFill>
              <a:srgbClr val="30A8E4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99960" y="1547200"/>
              <a:ext cx="886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Oracle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758152" y="1544918"/>
              <a:ext cx="944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Hadoop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42950" y="2532452"/>
              <a:ext cx="2311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SQL engines: Impala, Hive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132061" y="2224675"/>
              <a:ext cx="1774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Offload interface: DB LINK, External table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22" name="Right Arrow 121"/>
          <p:cNvSpPr/>
          <p:nvPr/>
        </p:nvSpPr>
        <p:spPr>
          <a:xfrm>
            <a:off x="3149618" y="1825986"/>
            <a:ext cx="1730717" cy="425565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 table partitions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23" name="Right Arrow 122"/>
          <p:cNvSpPr/>
          <p:nvPr/>
        </p:nvSpPr>
        <p:spPr>
          <a:xfrm rot="1551530">
            <a:off x="694699" y="3744865"/>
            <a:ext cx="845505" cy="425565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SQL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3" name="Marcador de contenido 2"/>
          <p:cNvSpPr txBox="1">
            <a:spLocks/>
          </p:cNvSpPr>
          <p:nvPr/>
        </p:nvSpPr>
        <p:spPr>
          <a:xfrm>
            <a:off x="6531780" y="7318"/>
            <a:ext cx="2477654" cy="1446791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defTabSz="914400">
              <a:buNone/>
            </a:pPr>
            <a:r>
              <a:rPr lang="en-US" sz="1400" u="sng" dirty="0" smtClean="0">
                <a:latin typeface="Calibri" panose="020F0502020204030204" pitchFamily="34" charset="0"/>
              </a:rPr>
              <a:t>Advantages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Calibri" panose="020F0502020204030204" pitchFamily="34" charset="0"/>
              </a:rPr>
              <a:t>No changes to the application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Calibri" panose="020F0502020204030204" pitchFamily="34" charset="0"/>
              </a:rPr>
              <a:t>Data sources are transparent to the users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Calibri" panose="020F0502020204030204" pitchFamily="34" charset="0"/>
              </a:rPr>
              <a:t>Opens up the possibility for new analytical queries</a:t>
            </a:r>
          </a:p>
        </p:txBody>
      </p:sp>
    </p:spTree>
    <p:extLst>
      <p:ext uri="{BB962C8B-B14F-4D97-AF65-F5344CB8AC3E}">
        <p14:creationId xmlns:p14="http://schemas.microsoft.com/office/powerpoint/2010/main" val="18703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64" y="-4000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s-ES" sz="4000" dirty="0" err="1" smtClean="0">
                <a:latin typeface="Calibri" panose="020F0502020204030204" pitchFamily="34" charset="0"/>
              </a:rPr>
              <a:t>Jupyter</a:t>
            </a:r>
            <a:r>
              <a:rPr lang="es-ES" sz="4000" dirty="0" smtClean="0">
                <a:latin typeface="Calibri" panose="020F0502020204030204" pitchFamily="34" charset="0"/>
              </a:rPr>
              <a:t> Notebooks</a:t>
            </a:r>
            <a:endParaRPr lang="es-ES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64" y="719402"/>
            <a:ext cx="8486776" cy="369357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</a:rPr>
              <a:t>Jupyter</a:t>
            </a:r>
            <a:r>
              <a:rPr lang="en-US" sz="2400" dirty="0" smtClean="0">
                <a:latin typeface="Calibri" panose="020F0502020204030204" pitchFamily="34" charset="0"/>
              </a:rPr>
              <a:t> notebooks for data analysis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System developed at CERN (EP-SFT) based on CERN IT cloud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SWAN: Service for Web-based Analysis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ROOT and other libraries available</a:t>
            </a:r>
          </a:p>
          <a:p>
            <a:pPr lvl="1"/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Integration with Hadoop and Spark service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Distributed processing for ROOT analysis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Access to EOS and HDFS storage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699" y="719402"/>
            <a:ext cx="1283313" cy="11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64" y="14288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s-ES" sz="40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H</a:t>
            </a:r>
            <a:r>
              <a:rPr lang="es-ES" sz="4000" dirty="0" err="1" smtClean="0">
                <a:latin typeface="Calibri" panose="020F0502020204030204" pitchFamily="34" charset="0"/>
              </a:rPr>
              <a:t>adoop</a:t>
            </a:r>
            <a:r>
              <a:rPr lang="es-ES" sz="4000" dirty="0" smtClean="0">
                <a:latin typeface="Calibri" panose="020F0502020204030204" pitchFamily="34" charset="0"/>
              </a:rPr>
              <a:t> </a:t>
            </a:r>
            <a:r>
              <a:rPr lang="es-ES" sz="40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U</a:t>
            </a:r>
            <a:r>
              <a:rPr lang="es-ES" sz="4000" dirty="0" err="1" smtClean="0">
                <a:latin typeface="Calibri" panose="020F0502020204030204" pitchFamily="34" charset="0"/>
              </a:rPr>
              <a:t>ser</a:t>
            </a:r>
            <a:r>
              <a:rPr lang="es-ES" sz="4000" dirty="0" smtClean="0">
                <a:latin typeface="Calibri" panose="020F0502020204030204" pitchFamily="34" charset="0"/>
              </a:rPr>
              <a:t> </a:t>
            </a:r>
            <a:r>
              <a:rPr lang="es-ES" sz="4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E</a:t>
            </a:r>
            <a:r>
              <a:rPr lang="es-ES" sz="4000" dirty="0" err="1" smtClean="0">
                <a:latin typeface="Calibri" panose="020F0502020204030204" pitchFamily="34" charset="0"/>
              </a:rPr>
              <a:t>xperience</a:t>
            </a:r>
            <a:r>
              <a:rPr lang="es-ES" sz="4000" dirty="0" smtClean="0">
                <a:latin typeface="Calibri" panose="020F0502020204030204" pitchFamily="34" charset="0"/>
              </a:rPr>
              <a:t> - </a:t>
            </a:r>
            <a:r>
              <a:rPr lang="es-ES" sz="4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HUE</a:t>
            </a:r>
            <a:endParaRPr lang="es-ES" sz="40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769" y="1101059"/>
            <a:ext cx="3702563" cy="3311915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View your data using HDFS </a:t>
            </a:r>
            <a:r>
              <a:rPr lang="en-US" sz="2000" dirty="0" err="1" smtClean="0">
                <a:latin typeface="Calibri" panose="020F0502020204030204" pitchFamily="34" charset="0"/>
              </a:rPr>
              <a:t>filebrowser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Enhance and Analyze using Query editors for Impala, HIVE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Analyze &amp; visualize using Spark notebooks (beta)</a:t>
            </a: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Requested by the user community</a:t>
            </a: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Available on Hadoop clusters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2000" dirty="0" smtClean="0">
                <a:latin typeface="Calibri" panose="020F0502020204030204" pitchFamily="34" charset="0"/>
                <a:hlinkClick r:id="rId2"/>
              </a:rPr>
              <a:t>hue-hadalytic.cern.ch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en-US" sz="2000" dirty="0" smtClean="0">
                <a:latin typeface="Calibri" panose="020F0502020204030204" pitchFamily="34" charset="0"/>
                <a:hlinkClick r:id="rId3"/>
              </a:rPr>
              <a:t>hue-analytix.cern.ch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(soon)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32" y="1101059"/>
            <a:ext cx="4366847" cy="21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979" y="2467565"/>
            <a:ext cx="4881071" cy="18424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27</a:t>
            </a:fld>
            <a:endParaRPr lang="en-US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81000" y="679967"/>
            <a:ext cx="8305800" cy="38045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smtClean="0">
                <a:latin typeface="Calibri" panose="020F0502020204030204" pitchFamily="34" charset="0"/>
              </a:rPr>
              <a:t>Hue is a web interface for analyzing data with Apache Hadoop</a:t>
            </a:r>
          </a:p>
        </p:txBody>
      </p:sp>
    </p:spTree>
    <p:extLst>
      <p:ext uri="{BB962C8B-B14F-4D97-AF65-F5344CB8AC3E}">
        <p14:creationId xmlns:p14="http://schemas.microsoft.com/office/powerpoint/2010/main" val="10963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64" y="14070"/>
            <a:ext cx="7950994" cy="705332"/>
          </a:xfrm>
        </p:spPr>
        <p:txBody>
          <a:bodyPr anchor="t">
            <a:noAutofit/>
          </a:bodyPr>
          <a:lstStyle/>
          <a:p>
            <a:r>
              <a:rPr lang="es-ES" sz="3600" dirty="0">
                <a:latin typeface="Calibri" panose="020F0502020204030204" pitchFamily="34" charset="0"/>
              </a:rPr>
              <a:t>Oracle Big Data Discovery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0" y="833952"/>
            <a:ext cx="8925308" cy="357902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600" dirty="0" smtClean="0">
                <a:latin typeface="Calibri" panose="020F0502020204030204" pitchFamily="34" charset="0"/>
              </a:rPr>
              <a:t>Features</a:t>
            </a:r>
          </a:p>
          <a:p>
            <a:pPr lvl="1" defTabSz="914400"/>
            <a:r>
              <a:rPr lang="en-US" sz="2200" dirty="0" smtClean="0">
                <a:latin typeface="Calibri" panose="020F0502020204030204" pitchFamily="34" charset="0"/>
              </a:rPr>
              <a:t>Data Exploration &amp; Discovery</a:t>
            </a:r>
          </a:p>
          <a:p>
            <a:pPr lvl="1" defTabSz="914400"/>
            <a:r>
              <a:rPr lang="en-US" sz="2200" dirty="0" smtClean="0">
                <a:latin typeface="Calibri" panose="020F0502020204030204" pitchFamily="34" charset="0"/>
              </a:rPr>
              <a:t>Data Transformation with Spark in Hadoop</a:t>
            </a:r>
          </a:p>
          <a:p>
            <a:pPr lvl="2" defTabSz="914400"/>
            <a:r>
              <a:rPr lang="en-US" sz="1800" dirty="0" smtClean="0">
                <a:latin typeface="Calibri" panose="020F0502020204030204" pitchFamily="34" charset="0"/>
              </a:rPr>
              <a:t>Apply built-in transformations or write your own scripts</a:t>
            </a:r>
          </a:p>
          <a:p>
            <a:pPr lvl="2" defTabSz="914400"/>
            <a:r>
              <a:rPr lang="en-US" sz="1800" dirty="0" smtClean="0">
                <a:latin typeface="Calibri" panose="020F0502020204030204" pitchFamily="34" charset="0"/>
              </a:rPr>
              <a:t>Data Enrichment: Text analytics, geolocation, etc.</a:t>
            </a:r>
          </a:p>
          <a:p>
            <a:pPr lvl="1" defTabSz="914400"/>
            <a:r>
              <a:rPr lang="en-US" sz="2200" dirty="0" smtClean="0">
                <a:latin typeface="Calibri" panose="020F0502020204030204" pitchFamily="34" charset="0"/>
              </a:rPr>
              <a:t>Collaborative environment</a:t>
            </a:r>
          </a:p>
          <a:p>
            <a:pPr defTabSz="914400"/>
            <a:r>
              <a:rPr lang="en-US" sz="2600" dirty="0" smtClean="0">
                <a:latin typeface="Calibri" panose="020F0502020204030204" pitchFamily="34" charset="0"/>
              </a:rPr>
              <a:t>CERN SSO integrated</a:t>
            </a:r>
          </a:p>
          <a:p>
            <a:pPr defTabSz="914400"/>
            <a:r>
              <a:rPr lang="en-US" sz="2600" dirty="0" smtClean="0">
                <a:latin typeface="Calibri" panose="020F0502020204030204" pitchFamily="34" charset="0"/>
              </a:rPr>
              <a:t>Already available for Hadoop test cluster</a:t>
            </a:r>
          </a:p>
          <a:p>
            <a:pPr defTabSz="914400"/>
            <a:r>
              <a:rPr lang="en-US" sz="2600" dirty="0" smtClean="0">
                <a:latin typeface="Calibri" panose="020F0502020204030204" pitchFamily="34" charset="0"/>
              </a:rPr>
              <a:t>Some demos</a:t>
            </a:r>
          </a:p>
          <a:p>
            <a:pPr lvl="1" defTabSz="914400"/>
            <a:r>
              <a:rPr lang="en-US" sz="1900" dirty="0" smtClean="0">
                <a:latin typeface="Calibri" panose="020F0502020204030204" pitchFamily="34" charset="0"/>
              </a:rPr>
              <a:t>https://www.youtube.com/watch?v=Jyw9NtUZ_ks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466" y="2206022"/>
            <a:ext cx="3121600" cy="15038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 fov="1800000">
              <a:rot lat="19199999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577" y="3485809"/>
            <a:ext cx="3025421" cy="13823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 fov="1800000">
              <a:rot lat="19199999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490" y="0"/>
            <a:ext cx="2237509" cy="22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s-ES" sz="4000" dirty="0" err="1" smtClean="0">
                <a:latin typeface="Calibri" panose="020F0502020204030204" pitchFamily="34" charset="0"/>
              </a:rPr>
              <a:t>Hadoop</a:t>
            </a:r>
            <a:r>
              <a:rPr lang="es-ES" sz="4000" dirty="0" smtClean="0">
                <a:latin typeface="Calibri" panose="020F0502020204030204" pitchFamily="34" charset="0"/>
              </a:rPr>
              <a:t> performance </a:t>
            </a:r>
            <a:r>
              <a:rPr lang="es-ES" sz="4000" dirty="0" err="1" smtClean="0">
                <a:latin typeface="Calibri" panose="020F0502020204030204" pitchFamily="34" charset="0"/>
              </a:rPr>
              <a:t>troubleshooting</a:t>
            </a:r>
            <a:endParaRPr lang="es-ES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64" y="719402"/>
            <a:ext cx="8486776" cy="369357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</a:rPr>
              <a:t>hprofile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Tool developed by IT Hadoop service to troubleshoot application performance on Hadoop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Ability to identify part of the code the application is spending most time on and visualize this in a Human readable manner using </a:t>
            </a:r>
            <a:r>
              <a:rPr lang="en-US" sz="2000" dirty="0" err="1" smtClean="0">
                <a:latin typeface="Calibri" panose="020F0502020204030204" pitchFamily="34" charset="0"/>
              </a:rPr>
              <a:t>flamegraphs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Usage and more information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2000" dirty="0" smtClean="0">
                <a:latin typeface="Calibri" panose="020F0502020204030204" pitchFamily="34" charset="0"/>
                <a:hlinkClick r:id="rId2"/>
              </a:rPr>
              <a:t>github.com/cerndb/Hadoop-Profiler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Blog - http://db-blog.web.cern.ch/blog/joeri-hermans/2016-04-hadoop-performance-troubleshooting-stack-tracing-introduction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Engineering Effort for Effective ML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smtClean="0">
                <a:latin typeface="Calibri" panose="020F0502020204030204" pitchFamily="34" charset="0"/>
              </a:rPr>
              <a:t>From “</a:t>
            </a:r>
            <a:r>
              <a:rPr lang="en-GB" sz="2400" dirty="0" smtClean="0">
                <a:latin typeface="Calibri" panose="020F0502020204030204" pitchFamily="34" charset="0"/>
              </a:rPr>
              <a:t>Hidden </a:t>
            </a:r>
            <a:r>
              <a:rPr lang="en-GB" sz="2400" dirty="0">
                <a:latin typeface="Calibri" panose="020F0502020204030204" pitchFamily="34" charset="0"/>
              </a:rPr>
              <a:t>Technical Debt in Machine Learning </a:t>
            </a:r>
            <a:r>
              <a:rPr lang="en-GB" sz="2400" dirty="0" smtClean="0">
                <a:latin typeface="Calibri" panose="020F0502020204030204" pitchFamily="34" charset="0"/>
              </a:rPr>
              <a:t>Systems”, D. </a:t>
            </a:r>
            <a:r>
              <a:rPr lang="en-GB" sz="2400" dirty="0" err="1" smtClean="0">
                <a:latin typeface="Calibri" panose="020F0502020204030204" pitchFamily="34" charset="0"/>
              </a:rPr>
              <a:t>Sculley</a:t>
            </a:r>
            <a:r>
              <a:rPr lang="en-GB" sz="2400" dirty="0" smtClean="0">
                <a:latin typeface="Calibri" panose="020F0502020204030204" pitchFamily="34" charset="0"/>
              </a:rPr>
              <a:t> at al. (Google), paper at NIPS 2015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lvl="1" defTabSz="914400"/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2" y="1865947"/>
            <a:ext cx="8343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64" y="14070"/>
            <a:ext cx="7950994" cy="705332"/>
          </a:xfrm>
        </p:spPr>
        <p:txBody>
          <a:bodyPr anchor="t">
            <a:noAutofit/>
          </a:bodyPr>
          <a:lstStyle/>
          <a:p>
            <a:r>
              <a:rPr lang="es-ES" sz="3600" dirty="0" err="1">
                <a:latin typeface="Calibri" panose="020F0502020204030204" pitchFamily="34" charset="0"/>
              </a:rPr>
              <a:t>Hadoop</a:t>
            </a:r>
            <a:r>
              <a:rPr lang="es-ES" sz="3600" dirty="0">
                <a:latin typeface="Calibri" panose="020F0502020204030204" pitchFamily="34" charset="0"/>
              </a:rPr>
              <a:t> performance </a:t>
            </a:r>
            <a:r>
              <a:rPr lang="es-ES" sz="3600" dirty="0" err="1">
                <a:latin typeface="Calibri" panose="020F0502020204030204" pitchFamily="34" charset="0"/>
              </a:rPr>
              <a:t>troubleshooting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0" y="833952"/>
            <a:ext cx="8925308" cy="4257593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anose="020F0502020204030204" pitchFamily="34" charset="0"/>
              </a:rPr>
              <a:t>This </a:t>
            </a:r>
            <a:r>
              <a:rPr lang="en-US" sz="2400" dirty="0">
                <a:latin typeface="Calibri" panose="020F0502020204030204" pitchFamily="34" charset="0"/>
              </a:rPr>
              <a:t>profiler </a:t>
            </a:r>
            <a:r>
              <a:rPr lang="en-US" sz="2400" dirty="0" smtClean="0">
                <a:latin typeface="Calibri" panose="020F0502020204030204" pitchFamily="34" charset="0"/>
              </a:rPr>
              <a:t>helped to </a:t>
            </a:r>
            <a:r>
              <a:rPr lang="en-US" sz="2400" dirty="0">
                <a:latin typeface="Calibri" panose="020F0502020204030204" pitchFamily="34" charset="0"/>
              </a:rPr>
              <a:t>identify the performance bottlenecks in </a:t>
            </a:r>
            <a:r>
              <a:rPr lang="en-US" sz="2400" dirty="0" err="1">
                <a:latin typeface="Calibri" panose="020F0502020204030204" pitchFamily="34" charset="0"/>
              </a:rPr>
              <a:t>sqoop</a:t>
            </a:r>
            <a:r>
              <a:rPr lang="en-US" sz="2400" dirty="0">
                <a:latin typeface="Calibri" panose="020F0502020204030204" pitchFamily="34" charset="0"/>
              </a:rPr>
              <a:t> when importing data in parquet </a:t>
            </a:r>
            <a:r>
              <a:rPr lang="en-US" sz="2400" dirty="0" smtClean="0">
                <a:latin typeface="Calibri" panose="020F0502020204030204" pitchFamily="34" charset="0"/>
              </a:rPr>
              <a:t>format</a:t>
            </a:r>
          </a:p>
          <a:p>
            <a:pPr marL="36576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3" name="Content Placeholder 2"/>
          <p:cNvPicPr>
            <a:picLocks noChangeAspect="1"/>
          </p:cNvPicPr>
          <p:nvPr/>
        </p:nvPicPr>
        <p:blipFill>
          <a:blip r:embed="rId2"/>
          <a:srcRect l="7293" r="7293"/>
          <a:stretch>
            <a:fillRect/>
          </a:stretch>
        </p:blipFill>
        <p:spPr>
          <a:xfrm>
            <a:off x="457200" y="1596878"/>
            <a:ext cx="8229600" cy="320314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6590277">
            <a:off x="6757889" y="4243621"/>
            <a:ext cx="625555" cy="274825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Calibri" panose="020F0502020204030204" pitchFamily="34" charset="0"/>
              </a:rPr>
              <a:t>Service </a:t>
            </a:r>
            <a:r>
              <a:rPr lang="es-ES" sz="4000" dirty="0" err="1" smtClean="0">
                <a:latin typeface="Calibri" panose="020F0502020204030204" pitchFamily="34" charset="0"/>
              </a:rPr>
              <a:t>Evolution</a:t>
            </a:r>
            <a:endParaRPr lang="es-ES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64" y="719402"/>
            <a:ext cx="8486776" cy="369357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Kudu</a:t>
            </a:r>
            <a:r>
              <a:rPr lang="en-US" sz="2400" dirty="0" smtClean="0">
                <a:latin typeface="Calibri" panose="020F0502020204030204" pitchFamily="34" charset="0"/>
              </a:rPr>
              <a:t> – New Hadoop storage for faster analytics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Complements HDFS and HBASE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Fills the gap in capabilities of HDFS (optimized for analytics on extremely large datasets) and HBASE (optimized for fast ingestion and queries over small datasets)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Backups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for Hadoop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Evaluation and possible deployment of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Alluxio</a:t>
            </a:r>
            <a:r>
              <a:rPr lang="en-US" sz="2400" dirty="0">
                <a:latin typeface="Calibri" panose="020F0502020204030204" pitchFamily="34" charset="0"/>
              </a:rPr>
              <a:t> – in-memory distributed </a:t>
            </a:r>
            <a:r>
              <a:rPr lang="en-US" sz="2400" dirty="0" smtClean="0">
                <a:latin typeface="Calibri" panose="020F0502020204030204" pitchFamily="34" charset="0"/>
              </a:rPr>
              <a:t>filesystem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Managed Services for Data Engineering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98664" y="1047062"/>
            <a:ext cx="8486776" cy="36935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Platform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Capacity planning and configuration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Define, configure and support components</a:t>
            </a:r>
            <a:endParaRPr lang="en-US" sz="3200" dirty="0">
              <a:latin typeface="Calibri" panose="020F0502020204030204" pitchFamily="34" charset="0"/>
            </a:endParaRPr>
          </a:p>
          <a:p>
            <a:pPr defTabSz="914400"/>
            <a:r>
              <a:rPr lang="en-US" sz="3600" dirty="0" smtClean="0">
                <a:latin typeface="Calibri" panose="020F0502020204030204" pitchFamily="34" charset="0"/>
              </a:rPr>
              <a:t>Running central 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services</a:t>
            </a:r>
          </a:p>
          <a:p>
            <a:pPr lvl="1" defTabSz="914400"/>
            <a:r>
              <a:rPr lang="en-US" sz="3200" dirty="0" smtClean="0">
                <a:latin typeface="Calibri" panose="020F0502020204030204" pitchFamily="34" charset="0"/>
              </a:rPr>
              <a:t>Build a team with domain expertise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lvl="1" defTabSz="914400"/>
            <a:r>
              <a:rPr lang="en-US" sz="3200" dirty="0">
                <a:latin typeface="Calibri" panose="020F0502020204030204" pitchFamily="34" charset="0"/>
              </a:rPr>
              <a:t>Share experience</a:t>
            </a:r>
          </a:p>
          <a:p>
            <a:pPr lvl="1" defTabSz="914400"/>
            <a:r>
              <a:rPr lang="en-US" sz="3200" dirty="0">
                <a:latin typeface="Calibri" panose="020F0502020204030204" pitchFamily="34" charset="0"/>
              </a:rPr>
              <a:t>Economy of scale</a:t>
            </a:r>
          </a:p>
        </p:txBody>
      </p:sp>
    </p:spTree>
    <p:extLst>
      <p:ext uri="{BB962C8B-B14F-4D97-AF65-F5344CB8AC3E}">
        <p14:creationId xmlns:p14="http://schemas.microsoft.com/office/powerpoint/2010/main" val="3364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s-ES" sz="4000" dirty="0" err="1">
                <a:latin typeface="Calibri" panose="020F0502020204030204" pitchFamily="34" charset="0"/>
              </a:rPr>
              <a:t>Hadoop</a:t>
            </a:r>
            <a:r>
              <a:rPr lang="es-ES" sz="4000" dirty="0">
                <a:latin typeface="Calibri" panose="020F0502020204030204" pitchFamily="34" charset="0"/>
              </a:rPr>
              <a:t> </a:t>
            </a:r>
            <a:r>
              <a:rPr lang="es-ES" sz="4000" dirty="0" err="1">
                <a:latin typeface="Calibri" panose="020F0502020204030204" pitchFamily="34" charset="0"/>
              </a:rPr>
              <a:t>Service</a:t>
            </a:r>
            <a:r>
              <a:rPr lang="es-ES" sz="4000" dirty="0">
                <a:latin typeface="Calibri" panose="020F0502020204030204" pitchFamily="34" charset="0"/>
              </a:rPr>
              <a:t> </a:t>
            </a:r>
            <a:r>
              <a:rPr lang="es-ES" sz="4000" dirty="0" smtClean="0">
                <a:latin typeface="Calibri" panose="020F0502020204030204" pitchFamily="34" charset="0"/>
              </a:rPr>
              <a:t>at CERN IT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60405" y="1267988"/>
            <a:ext cx="5045438" cy="3643530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smtClean="0">
                <a:latin typeface="Calibri" panose="020F0502020204030204" pitchFamily="34" charset="0"/>
              </a:rPr>
              <a:t>Setup and run the infrastructure</a:t>
            </a:r>
          </a:p>
          <a:p>
            <a:pPr lvl="1" defTabSz="914400"/>
            <a:endParaRPr lang="en-US" sz="2000" dirty="0" smtClean="0">
              <a:latin typeface="Calibri" panose="020F0502020204030204" pitchFamily="34" charset="0"/>
            </a:endParaRPr>
          </a:p>
          <a:p>
            <a:pPr defTabSz="914400"/>
            <a:r>
              <a:rPr lang="en-US" sz="2400" dirty="0" smtClean="0">
                <a:latin typeface="Calibri" panose="020F0502020204030204" pitchFamily="34" charset="0"/>
              </a:rPr>
              <a:t>Provide consultancy</a:t>
            </a:r>
          </a:p>
          <a:p>
            <a:pPr lvl="1" defTabSz="914400"/>
            <a:endParaRPr lang="en-US" sz="2000" dirty="0" smtClean="0">
              <a:latin typeface="Calibri" panose="020F0502020204030204" pitchFamily="34" charset="0"/>
            </a:endParaRPr>
          </a:p>
          <a:p>
            <a:pPr defTabSz="914400"/>
            <a:r>
              <a:rPr lang="en-US" sz="2400" dirty="0" smtClean="0">
                <a:latin typeface="Calibri" panose="020F0502020204030204" pitchFamily="34" charset="0"/>
              </a:rPr>
              <a:t>Build user community</a:t>
            </a:r>
          </a:p>
          <a:p>
            <a:pPr lvl="1" defTabSz="914400"/>
            <a:endParaRPr lang="en-US" sz="2000" dirty="0" smtClean="0">
              <a:latin typeface="Calibri" panose="020F0502020204030204" pitchFamily="34" charset="0"/>
            </a:endParaRPr>
          </a:p>
          <a:p>
            <a:pPr defTabSz="914400"/>
            <a:r>
              <a:rPr lang="en-US" sz="2400" dirty="0" smtClean="0">
                <a:latin typeface="Calibri" panose="020F0502020204030204" pitchFamily="34" charset="0"/>
              </a:rPr>
              <a:t>Joint work</a:t>
            </a:r>
          </a:p>
          <a:p>
            <a:pPr lvl="1" defTabSz="914400"/>
            <a:r>
              <a:rPr lang="en-US" sz="2000" dirty="0" smtClean="0">
                <a:latin typeface="Calibri" panose="020F0502020204030204" pitchFamily="34" charset="0"/>
              </a:rPr>
              <a:t>IT-DB and IT-ST</a:t>
            </a:r>
          </a:p>
          <a:p>
            <a:pPr lvl="1" defTabSz="914400"/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68" y="675387"/>
            <a:ext cx="4097611" cy="44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4" y="14288"/>
            <a:ext cx="8867775" cy="618847"/>
          </a:xfrm>
        </p:spPr>
        <p:txBody>
          <a:bodyPr>
            <a:normAutofit fontScale="90000"/>
          </a:bodyPr>
          <a:lstStyle/>
          <a:p>
            <a:r>
              <a:rPr lang="es-ES" sz="4000" dirty="0" err="1">
                <a:latin typeface="Calibri" panose="020F0502020204030204" pitchFamily="34" charset="0"/>
              </a:rPr>
              <a:t>Overview</a:t>
            </a:r>
            <a:r>
              <a:rPr lang="es-ES" sz="4000" dirty="0">
                <a:latin typeface="Calibri" panose="020F0502020204030204" pitchFamily="34" charset="0"/>
              </a:rPr>
              <a:t> of </a:t>
            </a:r>
            <a:r>
              <a:rPr lang="es-ES" sz="4000" dirty="0" err="1">
                <a:latin typeface="Calibri" panose="020F0502020204030204" pitchFamily="34" charset="0"/>
              </a:rPr>
              <a:t>Available</a:t>
            </a:r>
            <a:r>
              <a:rPr lang="es-ES" sz="4000" dirty="0">
                <a:latin typeface="Calibri" panose="020F0502020204030204" pitchFamily="34" charset="0"/>
              </a:rPr>
              <a:t> </a:t>
            </a:r>
            <a:r>
              <a:rPr lang="es-ES" sz="4000" dirty="0" err="1" smtClean="0">
                <a:latin typeface="Calibri" panose="020F0502020204030204" pitchFamily="34" charset="0"/>
              </a:rPr>
              <a:t>Components</a:t>
            </a:r>
            <a:r>
              <a:rPr lang="es-ES" sz="4000" dirty="0" smtClean="0">
                <a:latin typeface="Calibri" panose="020F0502020204030204" pitchFamily="34" charset="0"/>
              </a:rPr>
              <a:t> (</a:t>
            </a:r>
            <a:r>
              <a:rPr lang="es-ES" sz="4000" dirty="0" err="1" smtClean="0">
                <a:latin typeface="Calibri" panose="020F0502020204030204" pitchFamily="34" charset="0"/>
              </a:rPr>
              <a:t>Dec</a:t>
            </a:r>
            <a:r>
              <a:rPr lang="es-ES" sz="4000" dirty="0" smtClean="0">
                <a:latin typeface="Calibri" panose="020F0502020204030204" pitchFamily="34" charset="0"/>
              </a:rPr>
              <a:t> 2016)</a:t>
            </a:r>
            <a:endParaRPr lang="es-E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741148"/>
            <a:ext cx="7922895" cy="6276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1" y="1962418"/>
            <a:ext cx="963835" cy="1483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884" y="3561975"/>
            <a:ext cx="1551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Kafka</a:t>
            </a:r>
          </a:p>
          <a:p>
            <a:r>
              <a:rPr lang="en-GB" dirty="0" smtClean="0"/>
              <a:t>Streaming/Ingestion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625" y="14288"/>
            <a:ext cx="8226854" cy="61884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Hadoop clusters at CERN IT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98664" y="719402"/>
            <a:ext cx="8626644" cy="3693572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smtClean="0">
                <a:latin typeface="Calibri" panose="020F0502020204030204" pitchFamily="34" charset="0"/>
              </a:rPr>
              <a:t>3 production clusters (+ 1 for QA) as of December 2016</a:t>
            </a:r>
          </a:p>
          <a:p>
            <a:pPr marL="36576" indent="0" defTabSz="914400">
              <a:buFont typeface="Arial"/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defTabSz="914400"/>
            <a:endParaRPr lang="en-US" sz="24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96195"/>
              </p:ext>
            </p:extLst>
          </p:nvPr>
        </p:nvGraphicFramePr>
        <p:xfrm>
          <a:off x="428626" y="1664488"/>
          <a:ext cx="8226853" cy="242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Cluster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Name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Configuration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Primary Usage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4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lxhadoop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22 nodes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(cores – 560,Mem – 880GB,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Storage – 1.30 PB)</a:t>
                      </a:r>
                      <a:endParaRPr lang="en-GB" sz="16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Experiment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activities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4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analytix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56 nodes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(cores – 780,Mem – 1.31TB,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Storage – 2.22 PB)</a:t>
                      </a:r>
                      <a:endParaRPr lang="en-GB" sz="16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General Purpose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49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hadalytic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14 nodes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(cores – 224,Mem – 768GB,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Storage – 2.15 PB)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SQL-oriented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engines and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datawarehouse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workloads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0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64" y="-6096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Calibri" panose="020F0502020204030204" pitchFamily="34" charset="0"/>
              </a:rPr>
              <a:t>Apache </a:t>
            </a:r>
            <a:r>
              <a:rPr lang="es-ES" sz="4000" dirty="0" err="1" smtClean="0">
                <a:latin typeface="Calibri" panose="020F0502020204030204" pitchFamily="34" charset="0"/>
              </a:rPr>
              <a:t>Spark</a:t>
            </a:r>
            <a:r>
              <a:rPr lang="es-ES" sz="4000" dirty="0" smtClean="0">
                <a:latin typeface="Calibri" panose="020F0502020204030204" pitchFamily="34" charset="0"/>
              </a:rPr>
              <a:t> </a:t>
            </a:r>
            <a:endParaRPr lang="es-ES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64" y="719402"/>
            <a:ext cx="8486776" cy="36935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Spark evolution from map reduce ideas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Powerful engine, in particular for data science and streaming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Aims to be a “</a:t>
            </a:r>
            <a:r>
              <a:rPr lang="en-GB" sz="2000" dirty="0" smtClean="0">
                <a:latin typeface="Calibri" panose="020F0502020204030204" pitchFamily="34" charset="0"/>
              </a:rPr>
              <a:t>unified engine </a:t>
            </a:r>
            <a:r>
              <a:rPr lang="en-GB" sz="2000" dirty="0">
                <a:latin typeface="Calibri" panose="020F0502020204030204" pitchFamily="34" charset="0"/>
              </a:rPr>
              <a:t>for </a:t>
            </a:r>
            <a:r>
              <a:rPr lang="en-GB" sz="2000" dirty="0" smtClean="0">
                <a:latin typeface="Calibri" panose="020F0502020204030204" pitchFamily="34" charset="0"/>
              </a:rPr>
              <a:t>big data processing”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67" y="2162243"/>
            <a:ext cx="5712447" cy="19508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64" y="-4000"/>
            <a:ext cx="8226854" cy="64293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Machine Learning and Spark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64" y="719402"/>
            <a:ext cx="4806736" cy="36935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Spark addresses use cases for machine learning at scale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lvl="1"/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Distributed deep learning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Working on use cases with CMS and ATLAS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Custom development: library to integrate </a:t>
            </a:r>
            <a:r>
              <a:rPr lang="en-GB" sz="2000" dirty="0" err="1" smtClean="0">
                <a:latin typeface="Calibri" panose="020F0502020204030204" pitchFamily="34" charset="0"/>
              </a:rPr>
              <a:t>Keras</a:t>
            </a:r>
            <a:r>
              <a:rPr lang="en-GB" sz="2000" dirty="0" smtClean="0">
                <a:latin typeface="Calibri" panose="020F0502020204030204" pitchFamily="34" charset="0"/>
              </a:rPr>
              <a:t> + Spark 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Testing also other solutions</a:t>
            </a:r>
          </a:p>
          <a:p>
            <a:pPr lvl="1"/>
            <a:endParaRPr lang="en-GB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7AEF7-A93A-984B-A457-E7553317D530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Model Paralle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56" y="1005708"/>
            <a:ext cx="4018915" cy="267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ERNPrésentation1_16x9numpages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cern.thmx</Template>
  <TotalTime>58871</TotalTime>
  <Words>1304</Words>
  <Application>Microsoft Office PowerPoint</Application>
  <PresentationFormat>On-screen Show (16:9)</PresentationFormat>
  <Paragraphs>276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Century Schoolbook</vt:lpstr>
      <vt:lpstr>Courier New</vt:lpstr>
      <vt:lpstr>Elephant</vt:lpstr>
      <vt:lpstr>Wingdings</vt:lpstr>
      <vt:lpstr>cern</vt:lpstr>
      <vt:lpstr>CERNCorporate16-9</vt:lpstr>
      <vt:lpstr>CERNPrésentation1_16x9numpages</vt:lpstr>
      <vt:lpstr>Image</vt:lpstr>
      <vt:lpstr>PowerPoint Presentation</vt:lpstr>
      <vt:lpstr>Data Analytics at Scale – The Challenge</vt:lpstr>
      <vt:lpstr>Engineering Effort for Effective ML</vt:lpstr>
      <vt:lpstr>Managed Services for Data Engineering</vt:lpstr>
      <vt:lpstr>Hadoop Service at CERN IT</vt:lpstr>
      <vt:lpstr>Overview of Available Components (Dec 2016)</vt:lpstr>
      <vt:lpstr>Hadoop clusters at CERN IT</vt:lpstr>
      <vt:lpstr>Apache Spark </vt:lpstr>
      <vt:lpstr>Machine Learning and Spark</vt:lpstr>
      <vt:lpstr>Some Important Challenges</vt:lpstr>
      <vt:lpstr>Infrastructure and configuration</vt:lpstr>
      <vt:lpstr>Components, Engines and File Formats</vt:lpstr>
      <vt:lpstr>Deep Learning</vt:lpstr>
      <vt:lpstr>Running the service</vt:lpstr>
      <vt:lpstr>Pilot Implementation – NXCALS</vt:lpstr>
      <vt:lpstr>Performance and Testing at Scale</vt:lpstr>
      <vt:lpstr>Technology Adoption</vt:lpstr>
      <vt:lpstr>Conclusions</vt:lpstr>
      <vt:lpstr>Acknowledgements</vt:lpstr>
      <vt:lpstr>Discussion / Feedback</vt:lpstr>
      <vt:lpstr>Backup Slides</vt:lpstr>
      <vt:lpstr>Impala - SQL on Hadoop</vt:lpstr>
      <vt:lpstr>Production Implementation – WLCG Monitoring</vt:lpstr>
      <vt:lpstr>Projects</vt:lpstr>
      <vt:lpstr>Connecting Hadoop and Oracle</vt:lpstr>
      <vt:lpstr>Jupyter Notebooks</vt:lpstr>
      <vt:lpstr>Hadoop User Experience - HUE</vt:lpstr>
      <vt:lpstr>Oracle Big Data Discovery</vt:lpstr>
      <vt:lpstr>Hadoop performance troubleshooting</vt:lpstr>
      <vt:lpstr>Hadoop performance troubleshooting</vt:lpstr>
      <vt:lpstr>Service Evolution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ITDB_Analytics_and Hadoop_Service</dc:title>
  <dc:creator>Luca Canali</dc:creator>
  <cp:keywords>Hadoop,Impala,Spark,Update</cp:keywords>
  <cp:lastModifiedBy>luca</cp:lastModifiedBy>
  <cp:revision>1188</cp:revision>
  <dcterms:created xsi:type="dcterms:W3CDTF">2015-04-11T08:30:43Z</dcterms:created>
  <dcterms:modified xsi:type="dcterms:W3CDTF">2016-12-09T16:02:41Z</dcterms:modified>
</cp:coreProperties>
</file>