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6" r:id="rId2"/>
    <p:sldMasterId id="2147483694" r:id="rId3"/>
    <p:sldMasterId id="2147483708" r:id="rId4"/>
    <p:sldMasterId id="2147483843" r:id="rId5"/>
    <p:sldMasterId id="2147483722" r:id="rId6"/>
    <p:sldMasterId id="2147483738" r:id="rId7"/>
  </p:sldMasterIdLst>
  <p:notesMasterIdLst>
    <p:notesMasterId r:id="rId21"/>
  </p:notesMasterIdLst>
  <p:handoutMasterIdLst>
    <p:handoutMasterId r:id="rId22"/>
  </p:handoutMasterIdLst>
  <p:sldIdLst>
    <p:sldId id="481" r:id="rId8"/>
    <p:sldId id="479" r:id="rId9"/>
    <p:sldId id="477" r:id="rId10"/>
    <p:sldId id="469" r:id="rId11"/>
    <p:sldId id="473" r:id="rId12"/>
    <p:sldId id="484" r:id="rId13"/>
    <p:sldId id="480" r:id="rId14"/>
    <p:sldId id="485" r:id="rId15"/>
    <p:sldId id="486" r:id="rId16"/>
    <p:sldId id="261" r:id="rId17"/>
    <p:sldId id="259" r:id="rId18"/>
    <p:sldId id="482" r:id="rId19"/>
    <p:sldId id="4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2F9"/>
    <a:srgbClr val="0556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9" autoAdjust="0"/>
    <p:restoredTop sz="83921" autoAdjust="0"/>
  </p:normalViewPr>
  <p:slideViewPr>
    <p:cSldViewPr snapToGrid="0">
      <p:cViewPr varScale="1">
        <p:scale>
          <a:sx n="111" d="100"/>
          <a:sy n="111" d="100"/>
        </p:scale>
        <p:origin x="540" y="11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C56DC-6CA9-4C82-A8F6-0C2384B740B6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DE30-5602-4A1C-8B51-11780856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45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2CB08-B48D-49C5-B49B-12B85361FF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8418-F7CE-4EC9-8AC1-8455D3FD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5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9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1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17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66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77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2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57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5DB7E-7967-06F5-8E45-6AC483858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CF6C19-FA4A-A7D7-5E10-FAF715104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DBFD9-4925-1405-3917-1DD432666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C6CCA-26B5-1A94-4B79-72323E9E4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40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07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40dc011ac_125_4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140dc011ac_125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e5f2bf722_1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5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e5f2bf722_1_575:notes"/>
          <p:cNvSpPr txBox="1">
            <a:spLocks noGrp="1"/>
          </p:cNvSpPr>
          <p:nvPr>
            <p:ph type="body" idx="1"/>
          </p:nvPr>
        </p:nvSpPr>
        <p:spPr>
          <a:xfrm>
            <a:off x="914400" y="2475309"/>
            <a:ext cx="7315200" cy="20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1e5f2bf722_1_575:notes"/>
          <p:cNvSpPr txBox="1">
            <a:spLocks noGrp="1"/>
          </p:cNvSpPr>
          <p:nvPr>
            <p:ph type="sldNum" idx="12"/>
          </p:nvPr>
        </p:nvSpPr>
        <p:spPr>
          <a:xfrm>
            <a:off x="5179484" y="4885432"/>
            <a:ext cx="39624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923" y="2999946"/>
            <a:ext cx="1112012" cy="11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4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80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464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RN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055" y="1916113"/>
            <a:ext cx="1631951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400800" cy="21336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400800" cy="1219200"/>
          </a:xfrm>
        </p:spPr>
        <p:txBody>
          <a:bodyPr/>
          <a:lstStyle>
            <a:lvl1pPr marL="0" indent="0" algn="r">
              <a:buFont typeface="Wingdings" pitchFamily="3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32404" y="6381749"/>
            <a:ext cx="6248400" cy="476251"/>
          </a:xfrm>
          <a:prstGeom prst="rect">
            <a:avLst/>
          </a:prstGeom>
        </p:spPr>
        <p:txBody>
          <a:bodyPr lIns="91428" tIns="45718" rIns="91428" bIns="45718"/>
          <a:lstStyle>
            <a:lvl1pPr marL="0" marR="0" indent="0" algn="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00339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7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1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03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235677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1578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7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0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5D6A-084D-4A05-BC07-2F0CBE96F119}" type="datetime1">
              <a:rPr lang="en-GB" smtClean="0"/>
              <a:t>12/02/2026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010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2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49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59296-5083-44A6-A3FF-8B32CE848C42}" type="datetime1">
              <a:rPr lang="en-GB" smtClean="0"/>
              <a:t>12/02/2026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3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C1AC-083E-486C-A7DA-4EF95DF9C54C}" type="datetime1">
              <a:rPr lang="en-GB" smtClean="0"/>
              <a:t>12/02/2026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12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AD9D8-83B7-444E-B12E-6AB9E850E483}" type="datetime1">
              <a:rPr lang="en-GB" smtClean="0"/>
              <a:t>12/02/2026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22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19F2-2079-47F7-AD1B-24EBDEC90B8C}" type="datetime1">
              <a:rPr lang="en-GB" smtClean="0"/>
              <a:t>12/02/2026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0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EF04-4DE6-4AB9-8430-1EFAFA63D7E9}" type="datetime1">
              <a:rPr lang="en-GB" smtClean="0"/>
              <a:t>12/02/2026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21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2DC9-B4D7-45EB-B1EB-EABE25CA21D5}" type="datetime1">
              <a:rPr lang="en-GB" smtClean="0"/>
              <a:t>12/02/2026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45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03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6072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0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329B-A718-4F6B-8ADB-3F4B5920ACF5}" type="datetime1">
              <a:rPr lang="en-GB" smtClean="0"/>
              <a:t>12/02/2026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71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8" y="2703286"/>
            <a:ext cx="1179407" cy="14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8" y="2444447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444816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pl-PL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pl-P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2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884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8629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4010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47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87" y="2878269"/>
            <a:ext cx="1218184" cy="15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81665"/>
            <a:ext cx="3360000" cy="24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5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87" y="2878279"/>
            <a:ext cx="1629261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494" y="2444817"/>
            <a:ext cx="11491865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1010" y="6348116"/>
            <a:ext cx="6554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22493" y="3391131"/>
            <a:ext cx="8377475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32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874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7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28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0" y="6348116"/>
            <a:ext cx="6554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01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Outline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286" y="1566229"/>
            <a:ext cx="8184335" cy="3376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23422" y="1570251"/>
            <a:ext cx="3438295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63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17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9742-98A2-42AC-B67A-4F6713D560FA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4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78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8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66A6-B0F2-4621-AF47-63AB6FC06C8E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2E8D-7D1F-4A60-A6C9-2E3F34840168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09601" y="1325608"/>
            <a:ext cx="10969139" cy="466742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6856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9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1509B-6F1D-40AE-A96B-D96467CB6BD6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75263-E1C7-4A2A-9230-7034167B85AB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17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703301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64637"/>
            <a:ext cx="11713301" cy="9404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35360" y="1325608"/>
            <a:ext cx="11521280" cy="48877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19791" y="6442638"/>
            <a:ext cx="1344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6E76E7-A1B2-4249-AC69-7F1B822E4B26}" type="slidenum">
              <a:rPr lang="en-GB" sz="1600" smtClean="0">
                <a:solidFill>
                  <a:prstClr val="white"/>
                </a:solidFill>
              </a:rPr>
              <a:pPr algn="r"/>
              <a:t>‹#›</a:t>
            </a:fld>
            <a:endParaRPr lang="en-GB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1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ITon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"/>
            <a:ext cx="10668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6" y="17"/>
          <a:ext cx="159596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006349" imgH="1422222" progId="">
                  <p:embed/>
                </p:oleObj>
              </mc:Choice>
              <mc:Fallback>
                <p:oleObj name="Image" r:id="rId3" imgW="2006349" imgH="14222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17"/>
                        <a:ext cx="159596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251200" y="6553200"/>
            <a:ext cx="8636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86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D72AD5C-40B1-4E0B-98E1-FF7F0A36A377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9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19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85648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20916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71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2515820"/>
            <a:ext cx="11021312" cy="1826363"/>
          </a:xfrm>
        </p:spPr>
        <p:txBody>
          <a:bodyPr tIns="0" bIns="0" anchor="t"/>
          <a:lstStyle>
            <a:lvl1pPr algn="l">
              <a:buNone/>
              <a:defRPr kumimoji="0" lang="en-US" sz="6133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733" y="1329869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667">
                <a:solidFill>
                  <a:schemeClr val="tx1"/>
                </a:solidFill>
                <a:effectLst/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779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AA0B-6C48-4C57-B050-4148ECA41D6D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603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56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3D23-323E-4B9A-A70C-28615BFBF690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90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55659-E56B-453B-A535-D7BF2209C4E9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4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DE42-4C93-4ED4-AC5F-F7B0C3E65983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5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694F-B7A7-43A4-88AC-79F7601D4770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10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473A-9B04-4B01-B21F-6B8F5D84FFDB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125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896E-3E76-46EC-9A3C-5CCC2B0836B9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2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75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463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50223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7307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84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4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4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55BA-7E26-4CEC-B9DD-4511237FEE39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5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5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88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3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70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9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1269779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839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50B3-3543-4CA5-BC95-610BC4B6B48B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199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50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D4E6-9D64-49B2-BAD3-B6676D9803CF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7" y="6195289"/>
            <a:ext cx="593163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81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B549-DBA6-4352-ADB6-3D719CB900CE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40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Deux contenu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6FCC-B58B-4AFB-A225-C68186841A91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C34B-D6C6-4E42-80B7-64562D64912B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66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36BC-DDD1-4EDC-AE69-BB185D24E477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8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BA6D-36EF-4317-9FFF-857316894B18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68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5940-D4CF-41CB-9EA2-9EDE1C4ECA7E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30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0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6133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72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84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4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4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090A-751C-45E8-8D7B-3FE8B7329CAD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3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3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641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42450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50659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E5BE-C3C4-F434-742C-0FEA01B3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27BA3-C4F0-23FF-4818-CB18FBD1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7A38-C97B-41C3-A0DD-08501B42E20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077FC-78E9-00D2-4426-3E7258C3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9100A-BF91-CE46-E55D-0FEBC705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E8B3-C9D7-407E-BA03-3C850AC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29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83B5-E71D-4A53-9170-69508BBEF588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508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95D7-688C-414E-8B6E-816E27C7F359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423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8E0F-0A83-47F9-885F-E902C72C1B04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393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82B5-B3E5-4402-987F-BFD3978734B2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6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938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C8C5-3943-4B60-A195-6B29685B6CDB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6579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2A8-4E24-4E74-9447-6A361B767031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169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CEC7-A778-49A8-8824-F70EAFB6F09F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876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AFFF-2785-4F40-87F9-C7E2E7E76814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434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A59E-1663-4EA1-B255-C43FC3D0E287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33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74DD-2160-49F9-AE95-39B441A60C58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430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52EB-72FC-48D2-A300-F0A077D49071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4867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81665"/>
            <a:ext cx="3360000" cy="24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6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9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91" y="2878279"/>
            <a:ext cx="1629263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7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9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511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494" y="2444817"/>
            <a:ext cx="11491865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1010" y="6348116"/>
            <a:ext cx="6554709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2000" b="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22493" y="3391131"/>
            <a:ext cx="8377476" cy="990753"/>
          </a:xfrm>
        </p:spPr>
        <p:txBody>
          <a:bodyPr lIns="45718" tIns="0" rIns="45718" bIns="0" anchor="b">
            <a:normAutofit/>
          </a:bodyPr>
          <a:lstStyle>
            <a:lvl1pPr marL="0" indent="0" algn="l">
              <a:buNone/>
              <a:defRPr sz="3200"/>
            </a:lvl1pPr>
            <a:lvl2pPr>
              <a:buNone/>
              <a:defRPr sz="1600"/>
            </a:lvl2pPr>
            <a:lvl3pPr>
              <a:buNone/>
              <a:defRPr sz="1467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7542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18" y="2444817"/>
            <a:ext cx="10969140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09618" y="1972061"/>
            <a:ext cx="5648108" cy="471352"/>
          </a:xfrm>
          <a:prstGeom prst="rect">
            <a:avLst/>
          </a:prstGeom>
        </p:spPr>
        <p:txBody>
          <a:bodyPr vert="horz" lIns="60957" tIns="0" rIns="60957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400" dirty="0"/>
              <a:t>Click to </a:t>
            </a:r>
            <a:r>
              <a:rPr lang="en-US" sz="2400" noProof="0" dirty="0"/>
              <a:t>edit</a:t>
            </a:r>
            <a:r>
              <a:rPr lang="fr-CH" sz="2400" dirty="0"/>
              <a:t> Master </a:t>
            </a:r>
            <a:r>
              <a:rPr lang="fr-CH" sz="2400" dirty="0" err="1"/>
              <a:t>title</a:t>
            </a:r>
            <a:r>
              <a:rPr lang="fr-CH" sz="2400" dirty="0"/>
              <a:t> style</a:t>
            </a:r>
            <a:endParaRPr lang="en-US" sz="240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18" tIns="0" rIns="45718" bIns="0" anchor="b"/>
          <a:lstStyle>
            <a:lvl1pPr marL="0" indent="0" algn="l">
              <a:buNone/>
              <a:defRPr sz="2000"/>
            </a:lvl1pPr>
            <a:lvl2pPr>
              <a:buNone/>
              <a:defRPr sz="1600"/>
            </a:lvl2pPr>
            <a:lvl3pPr>
              <a:buNone/>
              <a:defRPr sz="1467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117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7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Outline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287" y="1566229"/>
            <a:ext cx="8184335" cy="3376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23425" y="1570251"/>
            <a:ext cx="3438295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51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17"/>
            <a:ext cx="4876800" cy="4350385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8CA4B-B87A-425B-94D3-5C7F72BDEDBD}" type="datetime1">
              <a:rPr lang="en-GB" smtClean="0"/>
              <a:t>12/02/2026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80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84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4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4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C581-2A3A-431A-8C83-DC90E918BD39}" type="datetime1">
              <a:rPr lang="en-GB" smtClean="0"/>
              <a:t>12/02/2026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05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EF05-1C22-4B30-8D6A-1E9EA2263EF6}" type="datetime1">
              <a:rPr lang="en-GB" smtClean="0"/>
              <a:t>12/02/2026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06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9"/>
            <a:ext cx="4267200" cy="730251"/>
          </a:xfrm>
        </p:spPr>
        <p:txBody>
          <a:bodyPr tIns="0" bIns="0" anchor="t"/>
          <a:lstStyle>
            <a:lvl1pPr algn="l">
              <a:buNone/>
              <a:defRPr sz="25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18" tIns="0" rIns="45718" bIns="0" anchor="b"/>
          <a:lstStyle>
            <a:lvl1pPr marL="0" indent="0" algn="l">
              <a:buNone/>
              <a:defRPr sz="2000"/>
            </a:lvl1pPr>
            <a:lvl2pPr>
              <a:buNone/>
              <a:defRPr sz="1600"/>
            </a:lvl2pPr>
            <a:lvl3pPr>
              <a:buNone/>
              <a:defRPr sz="1467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C5B-4996-4BC5-9714-86BDD7E12B90}" type="datetime1">
              <a:rPr lang="en-GB" smtClean="0"/>
              <a:t>12/02/2026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60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80" y="1705709"/>
            <a:ext cx="4071824" cy="1253808"/>
          </a:xfrm>
        </p:spPr>
        <p:txBody>
          <a:bodyPr anchor="b"/>
          <a:lstStyle>
            <a:lvl1pPr algn="l">
              <a:buNone/>
              <a:defRPr sz="3067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9" y="802197"/>
            <a:ext cx="6346020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83" y="2998765"/>
            <a:ext cx="4071823" cy="2663483"/>
          </a:xfrm>
        </p:spPr>
        <p:txBody>
          <a:bodyPr lIns="45718" rIns="45718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467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F5E5-415C-481A-BEBF-3712703E9F7B}" type="datetime1">
              <a:rPr lang="en-GB" smtClean="0"/>
              <a:t>12/02/2026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577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76" y="2703293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bande-01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66" y="6157639"/>
            <a:ext cx="9110303" cy="70459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1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1" y="1325608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157666"/>
            <a:ext cx="9110303" cy="7045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34301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0D40AFE-9EC6-4698-AA20-8A06EFCC70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0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756" r:id="rId15"/>
    <p:sldLayoutId id="2147483757" r:id="rId16"/>
    <p:sldLayoutId id="2147483758" r:id="rId17"/>
    <p:sldLayoutId id="2147483759" r:id="rId18"/>
    <p:sldLayoutId id="2147483830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36" indent="-60957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48" indent="-60957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872" indent="-45717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996" indent="-457178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546" indent="-457178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598" indent="-243829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192" indent="-243829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786" indent="-243829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05" indent="-243829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217299" y="142965"/>
            <a:ext cx="11769505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</a:t>
            </a:r>
            <a:r>
              <a:rPr kumimoji="0" lang="en-US" noProof="0" dirty="0" err="1"/>
              <a:t>modifiez</a:t>
            </a:r>
            <a:r>
              <a:rPr kumimoji="0" lang="fr-CH" dirty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217299" y="1176951"/>
            <a:ext cx="11769505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5"/>
            <a:ext cx="12192000" cy="707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4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760" r:id="rId17"/>
    <p:sldLayoutId id="2147483761" r:id="rId18"/>
    <p:sldLayoutId id="2147483762" r:id="rId19"/>
    <p:sldLayoutId id="2147483791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531"/>
            <a:ext cx="12192000" cy="94293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B366-F13E-4712-889F-0019D0786815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10217"/>
            <a:ext cx="12192000" cy="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3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1B97-D762-4FBF-82BE-3C64F75E21FD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Image 10" descr="bande-02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" y="6036733"/>
            <a:ext cx="10991124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855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53" r:id="rId14"/>
    <p:sldLayoutId id="2147483804" r:id="rId15"/>
    <p:sldLayoutId id="2147483805" r:id="rId16"/>
    <p:sldLayoutId id="2147483806" r:id="rId17"/>
    <p:sldLayoutId id="2147483807" r:id="rId18"/>
    <p:sldLayoutId id="2147483856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86B2-15FB-436D-A500-79EEEB720840}" type="datetime1">
              <a:rPr lang="en-GB" smtClean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910C-FD86-4AB8-BBDE-149ECE678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217298" y="142965"/>
            <a:ext cx="11769505" cy="940443"/>
          </a:xfrm>
          <a:prstGeom prst="rect">
            <a:avLst/>
          </a:prstGeom>
        </p:spPr>
        <p:txBody>
          <a:bodyPr vert="horz" lIns="45718" tIns="45718" rIns="45718" bIns="45718" anchor="ctr">
            <a:normAutofit/>
          </a:bodyPr>
          <a:lstStyle/>
          <a:p>
            <a:r>
              <a:rPr kumimoji="0" lang="fr-CH" dirty="0"/>
              <a:t>Cliquez et </a:t>
            </a:r>
            <a:r>
              <a:rPr kumimoji="0" lang="en-US" noProof="0" dirty="0" err="1"/>
              <a:t>modifiez</a:t>
            </a:r>
            <a:r>
              <a:rPr kumimoji="0" lang="fr-CH" dirty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217298" y="1176951"/>
            <a:ext cx="11769505" cy="4888872"/>
          </a:xfrm>
          <a:prstGeom prst="rect">
            <a:avLst/>
          </a:prstGeom>
        </p:spPr>
        <p:txBody>
          <a:bodyPr vert="horz" lIns="91430" tIns="45718" rIns="91430" bIns="45718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4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82" r:id="rId15"/>
    <p:sldLayoutId id="2147483783" r:id="rId16"/>
    <p:sldLayoutId id="2147483784" r:id="rId17"/>
    <p:sldLayoutId id="2147483785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272" indent="-609509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133" kern="1200">
          <a:solidFill>
            <a:schemeClr val="tx1"/>
          </a:solidFill>
          <a:latin typeface="+mn-lt"/>
          <a:ea typeface="+mn-ea"/>
          <a:cs typeface="+mn-cs"/>
        </a:defRPr>
      </a:lvl1pPr>
      <a:lvl2pPr marL="1206827" indent="-60950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725" indent="-457133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811" indent="-457133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325" indent="-457133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371" indent="-243805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59936" indent="-243805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5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501" indent="-243805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496" indent="-243805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411B-5086-411F-9577-C5C621E213E7}" type="datetime1">
              <a:rPr lang="en-GB" smtClean="0"/>
              <a:t>12/02/2026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Image 10" descr="bande-02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" y="6036733"/>
            <a:ext cx="10991124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825" r:id="rId13"/>
    <p:sldLayoutId id="2147483826" r:id="rId14"/>
    <p:sldLayoutId id="2147483829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training.web.cern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j-conferences.org/articles/epjconf/abs/2025/22/epjconf_chep2025_01110/epjconf_chep2025_01110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j-conferences.org/articles/epjconf/abs/2025/22/epjconf_chep2025_01110/epjconf_chep2025_01110.html" TargetMode="External"/><Relationship Id="rId7" Type="http://schemas.openxmlformats.org/officeDocument/2006/relationships/hyperlink" Target="https://sparktraining.web.cern.c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hadoop-user-guide.web.cern.ch/" TargetMode="External"/><Relationship Id="rId5" Type="http://schemas.openxmlformats.org/officeDocument/2006/relationships/hyperlink" Target="https://swan.web.cern.ch/swan/" TargetMode="External"/><Relationship Id="rId4" Type="http://schemas.openxmlformats.org/officeDocument/2006/relationships/hyperlink" Target="https://gitlab.cern.ch/atlas-dba/dcs-offlo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n.web.cern.ch/swa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png"/><Relationship Id="rId11" Type="http://schemas.openxmlformats.org/officeDocument/2006/relationships/hyperlink" Target="https://swan.web.cern.ch/swan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538" y="1752603"/>
            <a:ext cx="1117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5A0"/>
                </a:solidFill>
                <a:latin typeface="Calibri" panose="020F0502020204030204" pitchFamily="34" charset="0"/>
              </a:rPr>
              <a:t>From Oracle to Parquet and Spark: </a:t>
            </a:r>
          </a:p>
          <a:p>
            <a:r>
              <a:rPr lang="en-GB" sz="3600" b="1" dirty="0">
                <a:solidFill>
                  <a:srgbClr val="0055A0"/>
                </a:solidFill>
                <a:latin typeface="Calibri" panose="020F0502020204030204" pitchFamily="34" charset="0"/>
              </a:rPr>
              <a:t>Enabling Scalable Access and Analysis of ATLAS DCS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537" y="3730407"/>
            <a:ext cx="1101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</a:rPr>
              <a:t>ATLAS Scope meeting</a:t>
            </a:r>
          </a:p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</a:rPr>
              <a:t>February 12</a:t>
            </a:r>
            <a:r>
              <a:rPr lang="en-US" sz="2800" baseline="30000" dirty="0">
                <a:solidFill>
                  <a:srgbClr val="0055A0"/>
                </a:solidFill>
                <a:latin typeface="Calibri" panose="020F0502020204030204" pitchFamily="34" charset="0"/>
              </a:rPr>
              <a:t>th</a:t>
            </a:r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</a:rPr>
              <a:t>, 2026</a:t>
            </a:r>
          </a:p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</a:rPr>
              <a:t>Luca Canali, ADAM and ATLAS-DBA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A133E-89B7-4144-8C3E-4A9FE5C035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5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21101" y="253161"/>
            <a:ext cx="11421373" cy="68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700"/>
            </a:pPr>
            <a:r>
              <a:rPr lang="en" sz="4800" dirty="0"/>
              <a:t>SWAN integration with Hadoop / Spark</a:t>
            </a:r>
            <a:endParaRPr sz="4800" dirty="0"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415933" y="1356233"/>
            <a:ext cx="7246800" cy="5088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anchor="t" anchorCtr="0">
            <a:normAutofit/>
          </a:bodyPr>
          <a:lstStyle/>
          <a:p>
            <a:pPr marL="457200" indent="-457200">
              <a:spcBef>
                <a:spcPts val="2267"/>
              </a:spcBef>
              <a:buSzPts val="1800"/>
            </a:pPr>
            <a:r>
              <a:rPr lang="en" sz="2800" dirty="0"/>
              <a:t>SWAN is connected to Hadoop &amp; Spark clusters at CERN</a:t>
            </a:r>
          </a:p>
          <a:p>
            <a:pPr marL="1120126" lvl="1" indent="-571500">
              <a:spcBef>
                <a:spcPts val="2267"/>
              </a:spcBef>
              <a:buSzPts val="1800"/>
            </a:pPr>
            <a:r>
              <a:rPr lang="en" sz="2000" dirty="0"/>
              <a:t>Jupyter extensions available to </a:t>
            </a:r>
            <a:r>
              <a:rPr lang="en-US" sz="2000" dirty="0"/>
              <a:t>c</a:t>
            </a:r>
            <a:r>
              <a:rPr lang="en" sz="2000" dirty="0"/>
              <a:t>onnect to clusters and spawn Spark executors</a:t>
            </a:r>
          </a:p>
          <a:p>
            <a:pPr marL="1120126" lvl="1" indent="-571500">
              <a:spcBef>
                <a:spcPts val="2267"/>
              </a:spcBef>
              <a:buSzPts val="1800"/>
            </a:pPr>
            <a:r>
              <a:rPr lang="en" sz="2000" dirty="0"/>
              <a:t>Monitor the execution of Spark jobs</a:t>
            </a:r>
            <a:endParaRPr lang="en" sz="2800" dirty="0"/>
          </a:p>
          <a:p>
            <a:pPr marL="1120126" lvl="1" indent="-571500">
              <a:spcBef>
                <a:spcPts val="2267"/>
              </a:spcBef>
              <a:buSzPts val="1800"/>
            </a:pPr>
            <a:r>
              <a:rPr lang="en-US" sz="2400" dirty="0"/>
              <a:t>Training material on Spark and SWAN: </a:t>
            </a:r>
            <a:r>
              <a:rPr lang="en-US" sz="2134" dirty="0">
                <a:hlinkClick r:id="rId3"/>
              </a:rPr>
              <a:t>https://sparktraining.web.cern.ch/</a:t>
            </a:r>
            <a:endParaRPr lang="en-US" sz="2134" dirty="0"/>
          </a:p>
          <a:p>
            <a:pPr marL="0" indent="0">
              <a:spcBef>
                <a:spcPts val="2267"/>
              </a:spcBef>
              <a:buNone/>
            </a:pPr>
            <a:endParaRPr dirty="0"/>
          </a:p>
        </p:txBody>
      </p:sp>
      <p:sp>
        <p:nvSpPr>
          <p:cNvPr id="182" name="Google Shape;182;p28"/>
          <p:cNvSpPr/>
          <p:nvPr/>
        </p:nvSpPr>
        <p:spPr>
          <a:xfrm>
            <a:off x="8826167" y="5348233"/>
            <a:ext cx="1303200" cy="12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t="685"/>
          <a:stretch/>
        </p:blipFill>
        <p:spPr>
          <a:xfrm>
            <a:off x="8839332" y="1481867"/>
            <a:ext cx="3013361" cy="4617008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84" name="Google Shape;184;p28"/>
          <p:cNvCxnSpPr/>
          <p:nvPr/>
        </p:nvCxnSpPr>
        <p:spPr>
          <a:xfrm>
            <a:off x="8161744" y="3823952"/>
            <a:ext cx="677600" cy="856400"/>
          </a:xfrm>
          <a:prstGeom prst="straightConnector1">
            <a:avLst/>
          </a:prstGeom>
          <a:noFill/>
          <a:ln w="28575" cap="flat" cmpd="sng">
            <a:solidFill>
              <a:srgbClr val="166399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6345-B026-4A1F-5F2B-162CA1E3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186533"/>
            <a:ext cx="11751470" cy="985044"/>
          </a:xfrm>
        </p:spPr>
        <p:txBody>
          <a:bodyPr>
            <a:noAutofit/>
          </a:bodyPr>
          <a:lstStyle/>
          <a:p>
            <a:r>
              <a:rPr lang="en-US" sz="4800" dirty="0"/>
              <a:t>Example of Use by ATLAS Community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1A005-158C-B9FE-248D-E64BFC8D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69D5-7536-4D0D-A0F3-D2ECCC9A2402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6DE9B-02F1-C509-4BCA-184385817A1C}"/>
              </a:ext>
            </a:extLst>
          </p:cNvPr>
          <p:cNvSpPr txBox="1"/>
          <p:nvPr/>
        </p:nvSpPr>
        <p:spPr>
          <a:xfrm>
            <a:off x="3844314" y="1171577"/>
            <a:ext cx="82258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New Small Wheel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Interested in analyzing DCS data imported into Parquet and joining it with COOL data among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few NSW experts “onboarded” on the use of SWAN and data analytics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by ATLAS ADAM + Michelle Ann Solis (NSW)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NSW DAQ Link Stability Investigation in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Actions: looking at several parameters monitored in the DCS to help explain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Details: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hlinkClick r:id="rId3"/>
              </a:rPr>
              <a:t>Advancing ATLAS Detector Control System Data Analysis with a Modern Data Platform</a:t>
            </a:r>
            <a:r>
              <a:rPr lang="en-GB" sz="2400" b="1" dirty="0"/>
              <a:t> </a:t>
            </a:r>
            <a:r>
              <a:rPr lang="en-GB" sz="2400" dirty="0"/>
              <a:t>EPJ Web of Conferences </a:t>
            </a:r>
            <a:r>
              <a:rPr lang="en-GB" sz="2400" b="1" dirty="0"/>
              <a:t>337</a:t>
            </a:r>
            <a:r>
              <a:rPr lang="en-GB" sz="2400" dirty="0"/>
              <a:t>, 01110 (2025)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A circular structure with many machines&#10;&#10;Description automatically generated with medium confidence">
            <a:extLst>
              <a:ext uri="{FF2B5EF4-FFF2-40B4-BE49-F238E27FC236}">
                <a16:creationId xmlns:a16="http://schemas.microsoft.com/office/drawing/2014/main" id="{7251FD2B-90D6-404E-93FC-E8EE9D7C43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6138" r="23715" b="1562"/>
          <a:stretch/>
        </p:blipFill>
        <p:spPr>
          <a:xfrm>
            <a:off x="159543" y="1893094"/>
            <a:ext cx="3684771" cy="3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7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Wrap Up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7976"/>
            <a:ext cx="10436469" cy="560002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DCS</a:t>
            </a:r>
            <a:r>
              <a:rPr lang="en-US" sz="3200" dirty="0"/>
              <a:t> data from Oracle to a platform for </a:t>
            </a:r>
            <a:r>
              <a:rPr lang="en-US" sz="3200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sz="2667" dirty="0">
                <a:solidFill>
                  <a:srgbClr val="FF0000"/>
                </a:solidFill>
              </a:rPr>
              <a:t>Pipelines</a:t>
            </a:r>
            <a:r>
              <a:rPr lang="en-US" sz="2667" dirty="0"/>
              <a:t> are up and running, maintained by ATLAS DBA team using CERN IT infrastructure</a:t>
            </a:r>
          </a:p>
          <a:p>
            <a:r>
              <a:rPr lang="en-US" sz="3200" dirty="0"/>
              <a:t>Analysis on </a:t>
            </a:r>
            <a:r>
              <a:rPr lang="en-US" sz="3200" dirty="0">
                <a:solidFill>
                  <a:srgbClr val="FF0000"/>
                </a:solidFill>
              </a:rPr>
              <a:t>SWAN</a:t>
            </a:r>
            <a:r>
              <a:rPr lang="en-US" sz="3200" dirty="0"/>
              <a:t> using Python notebooks</a:t>
            </a:r>
          </a:p>
          <a:p>
            <a:pPr lvl="1"/>
            <a:r>
              <a:rPr lang="en-US" sz="2667" dirty="0"/>
              <a:t>Expressive APIs, run at scale on clusters</a:t>
            </a:r>
          </a:p>
          <a:p>
            <a:r>
              <a:rPr lang="en-US" sz="3200" dirty="0"/>
              <a:t>Example </a:t>
            </a:r>
          </a:p>
          <a:p>
            <a:pPr lvl="1"/>
            <a:r>
              <a:rPr lang="en-US" sz="2667" dirty="0"/>
              <a:t>NSW task force on DAQ link stability investigations</a:t>
            </a:r>
            <a:endParaRPr lang="en-US" sz="3200" dirty="0"/>
          </a:p>
          <a:p>
            <a:r>
              <a:rPr lang="en-US" sz="3200" dirty="0"/>
              <a:t>We are happy to </a:t>
            </a:r>
            <a:r>
              <a:rPr lang="en-US" sz="3200" dirty="0">
                <a:solidFill>
                  <a:schemeClr val="accent3"/>
                </a:solidFill>
              </a:rPr>
              <a:t>help</a:t>
            </a:r>
            <a:r>
              <a:rPr lang="en-US" sz="3200" dirty="0"/>
              <a:t> detector experts to start their analysis of DCS data</a:t>
            </a:r>
          </a:p>
          <a:p>
            <a:endParaRPr lang="en-US" sz="3200" dirty="0"/>
          </a:p>
          <a:p>
            <a:r>
              <a:rPr lang="en-US" sz="3200" dirty="0"/>
              <a:t>Contact: atlas-dba@cern.ch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5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References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7976"/>
            <a:ext cx="11277600" cy="5600024"/>
          </a:xfrm>
        </p:spPr>
        <p:txBody>
          <a:bodyPr>
            <a:normAutofit fontScale="77500" lnSpcReduction="20000"/>
          </a:bodyPr>
          <a:lstStyle/>
          <a:p>
            <a:r>
              <a:rPr lang="en-US" sz="3333" dirty="0"/>
              <a:t>Article:</a:t>
            </a:r>
          </a:p>
          <a:p>
            <a:pPr lvl="1"/>
            <a:r>
              <a:rPr lang="en-GB" sz="2767" b="1" dirty="0">
                <a:hlinkClick r:id="rId3"/>
              </a:rPr>
              <a:t>Advancing ATLAS Detector Control System Data Analysis with a Modern Data Platform</a:t>
            </a:r>
            <a:r>
              <a:rPr lang="en-GB" sz="2767" b="1" dirty="0"/>
              <a:t> </a:t>
            </a:r>
            <a:r>
              <a:rPr lang="en-GB" sz="2767" dirty="0"/>
              <a:t>EPJ Web of Conferences </a:t>
            </a:r>
            <a:r>
              <a:rPr lang="en-GB" sz="2767" b="1" dirty="0"/>
              <a:t>337</a:t>
            </a:r>
            <a:r>
              <a:rPr lang="en-GB" sz="2767" dirty="0"/>
              <a:t>, 01110 (2025)</a:t>
            </a:r>
            <a:endParaRPr lang="en-US" sz="2767" dirty="0"/>
          </a:p>
          <a:p>
            <a:r>
              <a:rPr lang="en-US" sz="3333" dirty="0"/>
              <a:t>Gitlab project:</a:t>
            </a:r>
          </a:p>
          <a:p>
            <a:pPr lvl="1"/>
            <a:r>
              <a:rPr lang="en-US" sz="2800" dirty="0">
                <a:hlinkClick r:id="rId4"/>
              </a:rPr>
              <a:t>https://gitlab.cern.ch/atlas-dba/dcs-offload</a:t>
            </a:r>
            <a:r>
              <a:rPr lang="en-US" sz="2800" dirty="0"/>
              <a:t> </a:t>
            </a:r>
            <a:endParaRPr lang="en-US" sz="2667" dirty="0"/>
          </a:p>
          <a:p>
            <a:r>
              <a:rPr lang="en-US" sz="3200" dirty="0"/>
              <a:t>SWAN service:</a:t>
            </a:r>
          </a:p>
          <a:p>
            <a:pPr lvl="1"/>
            <a:r>
              <a:rPr lang="en-US" sz="2667" dirty="0">
                <a:hlinkClick r:id="rId5"/>
              </a:rPr>
              <a:t>https://swan.web.cern.ch/swan/</a:t>
            </a:r>
            <a:r>
              <a:rPr lang="en-US" sz="2667" dirty="0"/>
              <a:t> </a:t>
            </a:r>
          </a:p>
          <a:p>
            <a:r>
              <a:rPr lang="en-US" sz="3200" dirty="0"/>
              <a:t>Hadoop service:</a:t>
            </a:r>
          </a:p>
          <a:p>
            <a:pPr lvl="1"/>
            <a:r>
              <a:rPr lang="en-US" sz="2667" dirty="0">
                <a:hlinkClick r:id="rId6"/>
              </a:rPr>
              <a:t>https://hadoop-user-guide.web.cern.ch/</a:t>
            </a:r>
            <a:r>
              <a:rPr lang="en-US" sz="2667" dirty="0"/>
              <a:t> </a:t>
            </a:r>
          </a:p>
          <a:p>
            <a:r>
              <a:rPr lang="en-US" sz="3200" dirty="0"/>
              <a:t>Training material on Spark and SWAN</a:t>
            </a:r>
          </a:p>
          <a:p>
            <a:pPr lvl="1"/>
            <a:r>
              <a:rPr lang="en-US" sz="2667" dirty="0">
                <a:hlinkClick r:id="rId7"/>
              </a:rPr>
              <a:t>https://sparktraining.web.cern.ch/</a:t>
            </a:r>
            <a:endParaRPr lang="en-US" sz="2667" dirty="0"/>
          </a:p>
          <a:p>
            <a:pPr lvl="1"/>
            <a:endParaRPr lang="en-US" sz="2667" dirty="0"/>
          </a:p>
          <a:p>
            <a:pPr lvl="1"/>
            <a:endParaRPr lang="en-US" sz="2667" dirty="0"/>
          </a:p>
          <a:p>
            <a:r>
              <a:rPr lang="en-US" sz="3200" dirty="0"/>
              <a:t>Acknowledgements:</a:t>
            </a:r>
          </a:p>
          <a:p>
            <a:pPr lvl="1"/>
            <a:r>
              <a:rPr lang="en-US" sz="2667" dirty="0"/>
              <a:t>ATLAS DBA and ADAM, Andrea Formica, Michelle Ann Solis (NSW), IT services for SWAN and Spark/Hadoop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4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Luca Canali – A Brief Intro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7976"/>
            <a:ext cx="11277600" cy="4357633"/>
          </a:xfrm>
        </p:spPr>
        <p:txBody>
          <a:bodyPr>
            <a:normAutofit/>
          </a:bodyPr>
          <a:lstStyle/>
          <a:p>
            <a:r>
              <a:rPr lang="en-US" sz="3200" dirty="0"/>
              <a:t>DBA and Data Engineer</a:t>
            </a:r>
          </a:p>
          <a:p>
            <a:r>
              <a:rPr lang="en-US" sz="3200" dirty="0"/>
              <a:t>I am part of the ATLAS DBA team</a:t>
            </a:r>
          </a:p>
          <a:p>
            <a:pPr lvl="1"/>
            <a:r>
              <a:rPr lang="en-US" sz="2800" dirty="0"/>
              <a:t>I work on ATLAS Oracle DBs, helping ATLAS developers and database users, under ADAM coordination</a:t>
            </a:r>
          </a:p>
          <a:p>
            <a:pPr lvl="1"/>
            <a:r>
              <a:rPr lang="en-US" sz="2800" dirty="0"/>
              <a:t>I work on helping ATLAS users with using Spark, Hadoop, SWAN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2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DCS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6987"/>
            <a:ext cx="11277600" cy="5600024"/>
          </a:xfrm>
        </p:spPr>
        <p:txBody>
          <a:bodyPr>
            <a:normAutofit/>
          </a:bodyPr>
          <a:lstStyle/>
          <a:p>
            <a:r>
              <a:rPr lang="en-US" sz="2800" dirty="0"/>
              <a:t>DCS data mostly used for online operations</a:t>
            </a:r>
          </a:p>
          <a:p>
            <a:pPr lvl="1"/>
            <a:r>
              <a:rPr lang="en-US" sz="1867" dirty="0"/>
              <a:t>Optimized for writes</a:t>
            </a:r>
          </a:p>
          <a:p>
            <a:pPr lvl="1"/>
            <a:r>
              <a:rPr lang="en-US" sz="1867" dirty="0"/>
              <a:t>We only read small chunks of data, for monitoring, </a:t>
            </a:r>
            <a:r>
              <a:rPr lang="en-US" sz="1867" dirty="0" err="1"/>
              <a:t>etc</a:t>
            </a:r>
            <a:endParaRPr lang="en-US" sz="1867" dirty="0"/>
          </a:p>
          <a:p>
            <a:pPr lvl="1"/>
            <a:endParaRPr lang="en-US" sz="1867" dirty="0"/>
          </a:p>
          <a:p>
            <a:r>
              <a:rPr lang="en-US" sz="2400" dirty="0"/>
              <a:t>Can we get insights by analyzing large chunks of DCS data?</a:t>
            </a:r>
          </a:p>
          <a:p>
            <a:pPr lvl="1"/>
            <a:r>
              <a:rPr lang="en-US" sz="1867" dirty="0"/>
              <a:t>Working with detector experts for the analyses</a:t>
            </a:r>
          </a:p>
          <a:p>
            <a:pPr lvl="1"/>
            <a:endParaRPr lang="en-US" sz="1867" dirty="0"/>
          </a:p>
          <a:p>
            <a:r>
              <a:rPr lang="en-US" sz="2400" dirty="0"/>
              <a:t>Toolset</a:t>
            </a:r>
          </a:p>
          <a:p>
            <a:pPr lvl="1"/>
            <a:r>
              <a:rPr lang="en-US" sz="1867" dirty="0"/>
              <a:t>Let’s not use the DB (Oracle) for this (for stability of online operations, cost, performance)</a:t>
            </a:r>
            <a:endParaRPr lang="en-US" sz="1600" dirty="0"/>
          </a:p>
          <a:p>
            <a:pPr lvl="1"/>
            <a:r>
              <a:rPr lang="en-US" sz="1867" dirty="0"/>
              <a:t>Solution: import data into a separate and optimized platform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55D85-9C55-7612-E5A6-5682D1CC6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74" y="5161225"/>
            <a:ext cx="1065020" cy="1195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337F4-5F87-E489-361E-9FB1CEEFBA20}"/>
              </a:ext>
            </a:extLst>
          </p:cNvPr>
          <p:cNvSpPr txBox="1"/>
          <p:nvPr/>
        </p:nvSpPr>
        <p:spPr>
          <a:xfrm>
            <a:off x="3277965" y="6224397"/>
            <a:ext cx="16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DCS data in Oracle</a:t>
            </a:r>
            <a:endParaRPr lang="en-GB" sz="1100" dirty="0"/>
          </a:p>
        </p:txBody>
      </p:sp>
      <p:sp>
        <p:nvSpPr>
          <p:cNvPr id="7" name="Right Arrow 1">
            <a:extLst>
              <a:ext uri="{FF2B5EF4-FFF2-40B4-BE49-F238E27FC236}">
                <a16:creationId xmlns:a16="http://schemas.microsoft.com/office/drawing/2014/main" id="{BDBDC863-5C32-437D-7E64-C013620EF63F}"/>
              </a:ext>
            </a:extLst>
          </p:cNvPr>
          <p:cNvSpPr/>
          <p:nvPr/>
        </p:nvSpPr>
        <p:spPr>
          <a:xfrm>
            <a:off x="5148620" y="5531013"/>
            <a:ext cx="1110401" cy="420590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0A2F9"/>
              </a:solidFill>
              <a:highlight>
                <a:srgbClr val="00FFFF"/>
              </a:highlight>
            </a:endParaRPr>
          </a:p>
        </p:txBody>
      </p:sp>
      <p:pic>
        <p:nvPicPr>
          <p:cNvPr id="9" name="Picture 8" descr="A light bulb with black lines&#10;&#10;Description automatically generated">
            <a:extLst>
              <a:ext uri="{FF2B5EF4-FFF2-40B4-BE49-F238E27FC236}">
                <a16:creationId xmlns:a16="http://schemas.microsoft.com/office/drawing/2014/main" id="{CAEA7831-6029-4F1B-7D4D-106A6A1C3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3" y="2575813"/>
            <a:ext cx="860632" cy="1002322"/>
          </a:xfrm>
          <a:prstGeom prst="rect">
            <a:avLst/>
          </a:prstGeom>
        </p:spPr>
      </p:pic>
      <p:pic>
        <p:nvPicPr>
          <p:cNvPr id="13" name="Picture 12" descr="A black and white image of a screwdriver and wrench&#10;&#10;Description automatically generated">
            <a:extLst>
              <a:ext uri="{FF2B5EF4-FFF2-40B4-BE49-F238E27FC236}">
                <a16:creationId xmlns:a16="http://schemas.microsoft.com/office/drawing/2014/main" id="{843DC364-CB7B-B0FB-057D-36BE5DC60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773" y="3885960"/>
            <a:ext cx="756904" cy="737981"/>
          </a:xfrm>
          <a:prstGeom prst="rect">
            <a:avLst/>
          </a:prstGeom>
        </p:spPr>
      </p:pic>
      <p:pic>
        <p:nvPicPr>
          <p:cNvPr id="17" name="Picture 16" descr="A person pouring milk into a stack of barrels&#10;&#10;Description automatically generated">
            <a:extLst>
              <a:ext uri="{FF2B5EF4-FFF2-40B4-BE49-F238E27FC236}">
                <a16:creationId xmlns:a16="http://schemas.microsoft.com/office/drawing/2014/main" id="{6A3F1573-9412-28F5-1D09-5B3D7B6B1A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47" y="5191809"/>
            <a:ext cx="1608438" cy="16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493"/>
            <a:ext cx="11391900" cy="940443"/>
          </a:xfrm>
        </p:spPr>
        <p:txBody>
          <a:bodyPr>
            <a:noAutofit/>
          </a:bodyPr>
          <a:lstStyle/>
          <a:p>
            <a:r>
              <a:rPr lang="en-US" sz="4800" dirty="0"/>
              <a:t>Offloading Data from Oracle for Analytics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7976"/>
            <a:ext cx="11277600" cy="5600024"/>
          </a:xfrm>
        </p:spPr>
        <p:txBody>
          <a:bodyPr>
            <a:normAutofit/>
          </a:bodyPr>
          <a:lstStyle/>
          <a:p>
            <a:r>
              <a:rPr lang="en-US" sz="2800" dirty="0"/>
              <a:t>Key idea: moving data from databases to platforms for analytics</a:t>
            </a:r>
          </a:p>
          <a:p>
            <a:pPr lvl="1"/>
            <a:r>
              <a:rPr lang="en-US" sz="2267" dirty="0"/>
              <a:t>Export from DBs into files (Parquet format)</a:t>
            </a:r>
          </a:p>
          <a:p>
            <a:pPr lvl="1"/>
            <a:r>
              <a:rPr lang="en-US" sz="2267" dirty="0"/>
              <a:t>Query data with scalable engines (Apache Spark)</a:t>
            </a:r>
          </a:p>
          <a:p>
            <a:pPr lvl="1"/>
            <a:r>
              <a:rPr lang="en-US" sz="2267" dirty="0"/>
              <a:t>Worked with RUCIO, EventIndex, ATLAS DCS and NSW</a:t>
            </a:r>
          </a:p>
          <a:p>
            <a:pPr lvl="1"/>
            <a:endParaRPr lang="en-US" sz="22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2C9A6C-2620-559D-CF4A-AC770F1405A2}"/>
              </a:ext>
            </a:extLst>
          </p:cNvPr>
          <p:cNvGrpSpPr/>
          <p:nvPr/>
        </p:nvGrpSpPr>
        <p:grpSpPr>
          <a:xfrm>
            <a:off x="1246942" y="3168770"/>
            <a:ext cx="10420012" cy="2850379"/>
            <a:chOff x="2312875" y="3907937"/>
            <a:chExt cx="10420012" cy="28503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3E1077-E40A-C534-6E5C-8BB7B7D07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012" y="4479159"/>
              <a:ext cx="1065020" cy="1195126"/>
            </a:xfrm>
            <a:prstGeom prst="rect">
              <a:avLst/>
            </a:prstGeom>
          </p:spPr>
        </p:pic>
        <p:sp>
          <p:nvSpPr>
            <p:cNvPr id="7" name="Right Arrow 1">
              <a:extLst>
                <a:ext uri="{FF2B5EF4-FFF2-40B4-BE49-F238E27FC236}">
                  <a16:creationId xmlns:a16="http://schemas.microsoft.com/office/drawing/2014/main" id="{E5F01F83-5FFB-8529-4DE9-92F1820381CA}"/>
                </a:ext>
              </a:extLst>
            </p:cNvPr>
            <p:cNvSpPr/>
            <p:nvPr/>
          </p:nvSpPr>
          <p:spPr>
            <a:xfrm>
              <a:off x="4242878" y="4801795"/>
              <a:ext cx="1110401" cy="420590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40A2F9"/>
                </a:solidFill>
                <a:highlight>
                  <a:srgbClr val="00FFFF"/>
                </a:highlight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181492-9293-2412-9871-6BBAA4624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8971" y="3907937"/>
              <a:ext cx="1936092" cy="12289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A81D8F-B110-2E53-B621-5D67F00257EE}"/>
                </a:ext>
              </a:extLst>
            </p:cNvPr>
            <p:cNvSpPr txBox="1"/>
            <p:nvPr/>
          </p:nvSpPr>
          <p:spPr>
            <a:xfrm>
              <a:off x="4005062" y="5307097"/>
              <a:ext cx="21371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From Oracle tables to Parquet files</a:t>
              </a:r>
              <a:endParaRPr lang="en-GB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A1AECB-BDF6-ACF6-E98C-13A28D2AE0FC}"/>
                </a:ext>
              </a:extLst>
            </p:cNvPr>
            <p:cNvSpPr txBox="1"/>
            <p:nvPr/>
          </p:nvSpPr>
          <p:spPr>
            <a:xfrm>
              <a:off x="9979803" y="4624252"/>
              <a:ext cx="21371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Python jobs and/or notebooks</a:t>
              </a:r>
            </a:p>
          </p:txBody>
        </p:sp>
        <p:sp>
          <p:nvSpPr>
            <p:cNvPr id="13" name="Left Arrow 16">
              <a:extLst>
                <a:ext uri="{FF2B5EF4-FFF2-40B4-BE49-F238E27FC236}">
                  <a16:creationId xmlns:a16="http://schemas.microsoft.com/office/drawing/2014/main" id="{594B2768-1130-11EF-48A5-6DCAB3C62AE6}"/>
                </a:ext>
              </a:extLst>
            </p:cNvPr>
            <p:cNvSpPr/>
            <p:nvPr/>
          </p:nvSpPr>
          <p:spPr>
            <a:xfrm>
              <a:off x="9228068" y="4801795"/>
              <a:ext cx="751736" cy="435348"/>
            </a:xfrm>
            <a:prstGeom prst="leftArrow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0A2F9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8F0AD7-7D9E-0ABC-35A1-382AA955DDCA}"/>
                </a:ext>
              </a:extLst>
            </p:cNvPr>
            <p:cNvSpPr txBox="1"/>
            <p:nvPr/>
          </p:nvSpPr>
          <p:spPr>
            <a:xfrm>
              <a:off x="2312875" y="5657692"/>
              <a:ext cx="1608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Oracle DB</a:t>
              </a:r>
              <a:endParaRPr lang="en-GB" sz="1100" dirty="0"/>
            </a:p>
          </p:txBody>
        </p:sp>
        <p:pic>
          <p:nvPicPr>
            <p:cNvPr id="4098" name="Picture 2" descr="Apache Spark - Wikipedia">
              <a:extLst>
                <a:ext uri="{FF2B5EF4-FFF2-40B4-BE49-F238E27FC236}">
                  <a16:creationId xmlns:a16="http://schemas.microsoft.com/office/drawing/2014/main" id="{EC6A9404-CAA1-F3CD-F8CE-CFA1585DC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9506" y="4710798"/>
              <a:ext cx="1213381" cy="63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Apache Spark - Wikipedia">
              <a:extLst>
                <a:ext uri="{FF2B5EF4-FFF2-40B4-BE49-F238E27FC236}">
                  <a16:creationId xmlns:a16="http://schemas.microsoft.com/office/drawing/2014/main" id="{48BC1E94-4F48-5DE0-01AB-442B08FA9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639" y="5994482"/>
              <a:ext cx="1213381" cy="63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3703CA-4482-32D1-E399-B980E883E1D3}"/>
                </a:ext>
              </a:extLst>
            </p:cNvPr>
            <p:cNvGrpSpPr/>
            <p:nvPr/>
          </p:nvGrpSpPr>
          <p:grpSpPr>
            <a:xfrm>
              <a:off x="6508971" y="5635581"/>
              <a:ext cx="2428407" cy="1122735"/>
              <a:chOff x="6407585" y="5541380"/>
              <a:chExt cx="2428407" cy="112273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A00D3DC-77B4-6B5F-3C2C-978A0AF2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5081" y="5693395"/>
                <a:ext cx="1233985" cy="54501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18254A3-A943-03F4-6E18-8AA4E6957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7997" y="6214416"/>
                <a:ext cx="1045836" cy="283870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3932FB1C-C21C-D745-27C6-16865EE67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3656" y="5759308"/>
                <a:ext cx="724312" cy="705351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FCF8162-0E2A-3BDF-1287-D0EF692EE77F}"/>
                  </a:ext>
                </a:extLst>
              </p:cNvPr>
              <p:cNvSpPr/>
              <p:nvPr/>
            </p:nvSpPr>
            <p:spPr>
              <a:xfrm>
                <a:off x="6407585" y="5541380"/>
                <a:ext cx="2428407" cy="1122735"/>
              </a:xfrm>
              <a:prstGeom prst="rect">
                <a:avLst/>
              </a:prstGeom>
              <a:noFill/>
              <a:ln w="635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0AB835-6829-05E4-B81A-3853EC7A4BBD}"/>
                </a:ext>
              </a:extLst>
            </p:cNvPr>
            <p:cNvSpPr txBox="1"/>
            <p:nvPr/>
          </p:nvSpPr>
          <p:spPr>
            <a:xfrm>
              <a:off x="6162811" y="4885835"/>
              <a:ext cx="30891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Compute and storage on Hadoop and/or Cloud</a:t>
              </a:r>
              <a:endParaRPr lang="en-GB" sz="2000" dirty="0"/>
            </a:p>
          </p:txBody>
        </p:sp>
      </p:grpSp>
      <p:pic>
        <p:nvPicPr>
          <p:cNvPr id="1026" name="Picture 2" descr="Image result for cern swan icon">
            <a:extLst>
              <a:ext uri="{FF2B5EF4-FFF2-40B4-BE49-F238E27FC236}">
                <a16:creationId xmlns:a16="http://schemas.microsoft.com/office/drawing/2014/main" id="{FB06B5AA-CF15-2843-2414-8CE45B16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98" y="4659377"/>
            <a:ext cx="968751" cy="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0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DCS Schemas Offloaded to Parquet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7976"/>
            <a:ext cx="11277600" cy="5600024"/>
          </a:xfrm>
        </p:spPr>
        <p:txBody>
          <a:bodyPr>
            <a:normAutofit/>
          </a:bodyPr>
          <a:lstStyle/>
          <a:p>
            <a:r>
              <a:rPr lang="en-US" sz="2800" dirty="0"/>
              <a:t>Data is copied from </a:t>
            </a:r>
            <a:r>
              <a:rPr lang="en-US" sz="2800" dirty="0">
                <a:solidFill>
                  <a:srgbClr val="FF0000"/>
                </a:solidFill>
              </a:rPr>
              <a:t>Oracle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Parquet</a:t>
            </a:r>
            <a:r>
              <a:rPr lang="en-US" sz="2800" dirty="0"/>
              <a:t> files</a:t>
            </a:r>
          </a:p>
          <a:p>
            <a:pPr lvl="1"/>
            <a:r>
              <a:rPr lang="en-US" sz="2267" dirty="0"/>
              <a:t>Files hosted in a Hadoop cluster provided by CERN IT (a general-purpose cluster called </a:t>
            </a:r>
            <a:r>
              <a:rPr lang="en-US" sz="2267" dirty="0" err="1"/>
              <a:t>Analytix</a:t>
            </a:r>
            <a:r>
              <a:rPr lang="en-US" sz="2267" dirty="0"/>
              <a:t>)</a:t>
            </a:r>
          </a:p>
          <a:p>
            <a:pPr lvl="2"/>
            <a:endParaRPr lang="en-US" sz="2000" dirty="0"/>
          </a:p>
          <a:p>
            <a:pPr lvl="1"/>
            <a:r>
              <a:rPr lang="en-US" sz="2267" dirty="0"/>
              <a:t>Whole PVSS schemas exported one-off </a:t>
            </a:r>
          </a:p>
          <a:p>
            <a:pPr lvl="2"/>
            <a:r>
              <a:rPr lang="en-US" sz="2000" dirty="0"/>
              <a:t>In addition, scheduled daily and incremental import for main table (</a:t>
            </a:r>
            <a:r>
              <a:rPr lang="en-US" sz="2000" dirty="0" err="1"/>
              <a:t>eventhistory</a:t>
            </a:r>
            <a:r>
              <a:rPr lang="en-US" sz="2000" dirty="0"/>
              <a:t> table)</a:t>
            </a:r>
          </a:p>
          <a:p>
            <a:pPr lvl="2"/>
            <a:r>
              <a:rPr lang="en-US" sz="2000" dirty="0"/>
              <a:t>Detectors/DB schemas currently exported: PVSSMDT, PVSSMMG, PVSSMUO, PVSSRPC, PVSSSTG, PVSSTGC</a:t>
            </a:r>
          </a:p>
          <a:p>
            <a:pPr lvl="2"/>
            <a:endParaRPr lang="en-GB" sz="2000" dirty="0"/>
          </a:p>
          <a:p>
            <a:pPr lvl="1"/>
            <a:r>
              <a:rPr lang="en-GB" sz="2267" dirty="0" err="1"/>
              <a:t>Eventhistory</a:t>
            </a:r>
            <a:r>
              <a:rPr lang="en-GB" sz="2267" dirty="0"/>
              <a:t> table is partitioned by timestamp values (year, month, day)</a:t>
            </a:r>
          </a:p>
          <a:p>
            <a:pPr lvl="2"/>
            <a:r>
              <a:rPr lang="en-GB" sz="2000" dirty="0"/>
              <a:t>This provides additional performance boost for selecting data of interest by timestamp range</a:t>
            </a:r>
            <a:endParaRPr lang="en-US" sz="2000" dirty="0"/>
          </a:p>
          <a:p>
            <a:pPr lvl="1"/>
            <a:endParaRPr lang="en-US" sz="2267" dirty="0"/>
          </a:p>
          <a:p>
            <a:pPr marL="597393" lvl="1" indent="0">
              <a:buNone/>
            </a:pPr>
            <a:endParaRPr lang="en-US" sz="2000" dirty="0"/>
          </a:p>
          <a:p>
            <a:endParaRPr lang="en-US" sz="2533" dirty="0"/>
          </a:p>
          <a:p>
            <a:endParaRPr lang="en-US" sz="2533" dirty="0"/>
          </a:p>
          <a:p>
            <a:endParaRPr lang="en-US" sz="3600" dirty="0"/>
          </a:p>
          <a:p>
            <a:endParaRPr lang="en-US" sz="3600" dirty="0"/>
          </a:p>
          <a:p>
            <a:pPr marL="597393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1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155EF-76D1-ECCD-117D-B9AC418F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50C2-86D2-9F56-63BF-7C78DDE9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Technology: why Apache Parquet?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1A1F-0D45-BB60-E026-833AC7C2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57976"/>
            <a:ext cx="11277600" cy="5600024"/>
          </a:xfrm>
        </p:spPr>
        <p:txBody>
          <a:bodyPr>
            <a:normAutofit/>
          </a:bodyPr>
          <a:lstStyle/>
          <a:p>
            <a:r>
              <a:rPr lang="en-GB" sz="3200" dirty="0"/>
              <a:t>With Apache Spark plus Parquet files we are building a DB for large scale analysis</a:t>
            </a:r>
          </a:p>
          <a:p>
            <a:pPr lvl="1"/>
            <a:r>
              <a:rPr lang="en-GB" sz="2667" dirty="0"/>
              <a:t>High </a:t>
            </a:r>
            <a:r>
              <a:rPr lang="en-GB" sz="2667" dirty="0">
                <a:solidFill>
                  <a:srgbClr val="FF0000"/>
                </a:solidFill>
              </a:rPr>
              <a:t>adoption</a:t>
            </a:r>
            <a:r>
              <a:rPr lang="en-GB" sz="2667" dirty="0"/>
              <a:t> in industry and open source for building data lakes and data warehouses</a:t>
            </a:r>
          </a:p>
          <a:p>
            <a:r>
              <a:rPr lang="en-GB" sz="3200" dirty="0"/>
              <a:t>Parquet</a:t>
            </a:r>
          </a:p>
          <a:p>
            <a:pPr lvl="1"/>
            <a:r>
              <a:rPr lang="en-GB" sz="2667" dirty="0"/>
              <a:t>Is a </a:t>
            </a:r>
            <a:r>
              <a:rPr lang="en-GB" sz="2667" dirty="0">
                <a:solidFill>
                  <a:srgbClr val="FF0000"/>
                </a:solidFill>
              </a:rPr>
              <a:t>columnar</a:t>
            </a:r>
            <a:r>
              <a:rPr lang="en-GB" sz="2667" dirty="0"/>
              <a:t> data format</a:t>
            </a:r>
          </a:p>
          <a:p>
            <a:pPr lvl="1"/>
            <a:r>
              <a:rPr lang="en-GB" sz="2667" dirty="0"/>
              <a:t>Optimized for storing and querying data for large-scale analysis</a:t>
            </a:r>
          </a:p>
          <a:p>
            <a:pPr lvl="1"/>
            <a:r>
              <a:rPr lang="en-GB" sz="2667" dirty="0"/>
              <a:t>Uses encoding and compression</a:t>
            </a:r>
          </a:p>
          <a:p>
            <a:pPr lvl="1"/>
            <a:r>
              <a:rPr lang="en-GB" sz="2667" dirty="0"/>
              <a:t>Data is stored together with its schema</a:t>
            </a:r>
          </a:p>
          <a:p>
            <a:pPr lvl="1"/>
            <a:r>
              <a:rPr lang="en-GB" sz="2667" dirty="0"/>
              <a:t>Works well with Apache Spark, Pandas, and many other tools</a:t>
            </a:r>
          </a:p>
          <a:p>
            <a:pPr lvl="1"/>
            <a:r>
              <a:rPr lang="en-GB" sz="2667" dirty="0"/>
              <a:t>Provides a simple way to map DB tables into files</a:t>
            </a:r>
            <a:endParaRPr lang="en-US" sz="18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5FAA-AC55-13FF-8527-82DFC49EB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7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IT Services: SWAN, Spark, and Hadoop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7976"/>
            <a:ext cx="11277600" cy="5600024"/>
          </a:xfrm>
        </p:spPr>
        <p:txBody>
          <a:bodyPr>
            <a:normAutofit/>
          </a:bodyPr>
          <a:lstStyle/>
          <a:p>
            <a:r>
              <a:rPr lang="en-US" sz="3200" dirty="0"/>
              <a:t>Data analysis platform, </a:t>
            </a:r>
            <a:r>
              <a:rPr lang="en-US" sz="2800" dirty="0">
                <a:solidFill>
                  <a:schemeClr val="accent3"/>
                </a:solidFill>
              </a:rPr>
              <a:t>interactive</a:t>
            </a:r>
            <a:r>
              <a:rPr lang="en-US" sz="2800" dirty="0"/>
              <a:t> and at </a:t>
            </a:r>
            <a:r>
              <a:rPr lang="en-US" sz="2800" dirty="0">
                <a:solidFill>
                  <a:schemeClr val="accent3"/>
                </a:solidFill>
              </a:rPr>
              <a:t>scale</a:t>
            </a:r>
          </a:p>
          <a:p>
            <a:pPr lvl="1"/>
            <a:r>
              <a:rPr lang="en-US" sz="2670" dirty="0"/>
              <a:t>Running on many CPUs like batch, but interactive (notebooks)</a:t>
            </a:r>
          </a:p>
          <a:p>
            <a:r>
              <a:rPr lang="en-US" sz="3200" dirty="0"/>
              <a:t>Storage and compute (Hadoop, Spark) from CERN IT</a:t>
            </a:r>
          </a:p>
          <a:p>
            <a:pPr lvl="1"/>
            <a:r>
              <a:rPr lang="en-US" sz="2667" dirty="0"/>
              <a:t>DCS data, used so far (Feb 2026) ~ 4 TB</a:t>
            </a:r>
          </a:p>
          <a:p>
            <a:pPr lvl="1"/>
            <a:r>
              <a:rPr lang="en-US" sz="2667" dirty="0"/>
              <a:t>Fraction of a shared cluster capacity: 1500 cores, 21 PB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SWAN</a:t>
            </a:r>
            <a:r>
              <a:rPr lang="en-US" sz="3200" dirty="0"/>
              <a:t>, a CERN service for Python notebooks</a:t>
            </a:r>
          </a:p>
          <a:p>
            <a:pPr lvl="1"/>
            <a:r>
              <a:rPr lang="en-US" sz="2667" dirty="0">
                <a:hlinkClick r:id="rId3"/>
              </a:rPr>
              <a:t>https://swan.web.cern.ch/swan/</a:t>
            </a:r>
            <a:r>
              <a:rPr lang="en-US" sz="2667" dirty="0"/>
              <a:t> </a:t>
            </a:r>
          </a:p>
          <a:p>
            <a:pPr lvl="1"/>
            <a:r>
              <a:rPr lang="en-US" sz="2667" dirty="0"/>
              <a:t>Integrates LCG releases and Spark</a:t>
            </a:r>
          </a:p>
          <a:p>
            <a:pPr lvl="1"/>
            <a:r>
              <a:rPr lang="en-US" sz="2667" dirty="0"/>
              <a:t>Easy to get started, build from examples</a:t>
            </a:r>
          </a:p>
          <a:p>
            <a:pPr marL="48767" indent="0">
              <a:buNone/>
            </a:pPr>
            <a:endParaRPr lang="en-US" sz="3200" dirty="0"/>
          </a:p>
          <a:p>
            <a:pPr marL="597393" lvl="1" indent="0">
              <a:buNone/>
            </a:pPr>
            <a:endParaRPr lang="en-US" sz="2400" dirty="0"/>
          </a:p>
          <a:p>
            <a:pPr lvl="1"/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6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2D62D2-0FF4-EE8E-71E0-72BBD017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07" y="1173936"/>
            <a:ext cx="9030960" cy="3820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DA1EE-34FB-9486-B9AD-D24B048A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End-to-End Data Analysis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0C58D-A201-FF8A-D98C-0406BC835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96E0C-6E43-8C61-717F-5A5A520171B8}"/>
              </a:ext>
            </a:extLst>
          </p:cNvPr>
          <p:cNvSpPr txBox="1"/>
          <p:nvPr/>
        </p:nvSpPr>
        <p:spPr>
          <a:xfrm>
            <a:off x="396145" y="4697562"/>
            <a:ext cx="324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Users </a:t>
            </a:r>
            <a:r>
              <a:rPr lang="en-GB" dirty="0"/>
              <a:t>can code their data analysis in Python using scripts or </a:t>
            </a:r>
            <a:r>
              <a:rPr lang="en-GB" dirty="0" err="1"/>
              <a:t>Jupyter</a:t>
            </a:r>
            <a:r>
              <a:rPr lang="en-GB" dirty="0"/>
              <a:t> Notebooks (CERN SWAN)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AE585-80A3-428F-BA6C-F6CA80B8371B}"/>
              </a:ext>
            </a:extLst>
          </p:cNvPr>
          <p:cNvSpPr txBox="1"/>
          <p:nvPr/>
        </p:nvSpPr>
        <p:spPr>
          <a:xfrm>
            <a:off x="3864633" y="5020727"/>
            <a:ext cx="324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Clusters</a:t>
            </a:r>
            <a:r>
              <a:rPr lang="en-GB" dirty="0"/>
              <a:t> are available for execution at scale </a:t>
            </a:r>
            <a:br>
              <a:rPr lang="en-GB" dirty="0"/>
            </a:br>
            <a:r>
              <a:rPr lang="en-GB" dirty="0"/>
              <a:t>Data APIs that work at scale: Data Frames and SQL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6F239-624E-6E13-4E0E-C94F8AC68659}"/>
              </a:ext>
            </a:extLst>
          </p:cNvPr>
          <p:cNvSpPr txBox="1"/>
          <p:nvPr/>
        </p:nvSpPr>
        <p:spPr>
          <a:xfrm>
            <a:off x="7893926" y="4507588"/>
            <a:ext cx="3182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Data is prepared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This system is used as a dynamic database, importing needed information from external data sources into parquet files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F0B7A-3F02-D7AA-44A6-680FFD250A89}"/>
              </a:ext>
            </a:extLst>
          </p:cNvPr>
          <p:cNvSpPr txBox="1"/>
          <p:nvPr/>
        </p:nvSpPr>
        <p:spPr>
          <a:xfrm>
            <a:off x="6314536" y="339581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(or S3)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8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1676400" y="253161"/>
            <a:ext cx="10184800" cy="68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700"/>
            </a:pPr>
            <a:r>
              <a:rPr lang="en" dirty="0"/>
              <a:t>CERN SWAN architecture</a:t>
            </a:r>
            <a:endParaRPr dirty="0"/>
          </a:p>
        </p:txBody>
      </p:sp>
      <p:sp>
        <p:nvSpPr>
          <p:cNvPr id="127" name="Google Shape;127;p26"/>
          <p:cNvSpPr/>
          <p:nvPr/>
        </p:nvSpPr>
        <p:spPr>
          <a:xfrm>
            <a:off x="3812351" y="2648612"/>
            <a:ext cx="6462800" cy="3037600"/>
          </a:xfrm>
          <a:prstGeom prst="roundRect">
            <a:avLst>
              <a:gd name="adj" fmla="val 1871"/>
            </a:avLst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8862" y="2782072"/>
            <a:ext cx="602263" cy="523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/>
          <p:nvPr/>
        </p:nvSpPr>
        <p:spPr>
          <a:xfrm>
            <a:off x="5118492" y="2395900"/>
            <a:ext cx="4882800" cy="567600"/>
          </a:xfrm>
          <a:prstGeom prst="roundRect">
            <a:avLst>
              <a:gd name="adj" fmla="val 845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867">
                <a:solidFill>
                  <a:srgbClr val="0052A1"/>
                </a:solidFill>
                <a:latin typeface="Calibri"/>
                <a:ea typeface="Calibri"/>
                <a:cs typeface="Calibri"/>
                <a:sym typeface="Calibri"/>
              </a:rPr>
              <a:t>Web portal</a:t>
            </a:r>
            <a:endParaRPr sz="1467"/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839" y="2564756"/>
            <a:ext cx="1300677" cy="229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6"/>
          <p:cNvCxnSpPr/>
          <p:nvPr/>
        </p:nvCxnSpPr>
        <p:spPr>
          <a:xfrm>
            <a:off x="7537803" y="2963515"/>
            <a:ext cx="0" cy="252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26"/>
          <p:cNvSpPr/>
          <p:nvPr/>
        </p:nvSpPr>
        <p:spPr>
          <a:xfrm>
            <a:off x="5118492" y="4774564"/>
            <a:ext cx="4882800" cy="1164400"/>
          </a:xfrm>
          <a:prstGeom prst="roundRect">
            <a:avLst>
              <a:gd name="adj" fmla="val 5328"/>
            </a:avLst>
          </a:prstGeom>
          <a:solidFill>
            <a:srgbClr val="0052A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r>
              <a:rPr lang="en"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CERN Resources </a:t>
            </a:r>
            <a:endParaRPr sz="1467"/>
          </a:p>
        </p:txBody>
      </p:sp>
      <p:sp>
        <p:nvSpPr>
          <p:cNvPr id="133" name="Google Shape;133;p26"/>
          <p:cNvSpPr/>
          <p:nvPr/>
        </p:nvSpPr>
        <p:spPr>
          <a:xfrm>
            <a:off x="7851920" y="4912221"/>
            <a:ext cx="1764000" cy="668000"/>
          </a:xfrm>
          <a:prstGeom prst="can">
            <a:avLst>
              <a:gd name="adj" fmla="val 9888"/>
            </a:avLst>
          </a:prstGeom>
          <a:solidFill>
            <a:srgbClr val="FD65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67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EOS/CERNBox</a:t>
            </a:r>
            <a:endParaRPr sz="1467"/>
          </a:p>
          <a:p>
            <a:pPr algn="ctr"/>
            <a:r>
              <a:rPr lang="en"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(Data/User files)</a:t>
            </a:r>
            <a:endParaRPr sz="1467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5545189" y="4935039"/>
            <a:ext cx="1764000" cy="668000"/>
          </a:xfrm>
          <a:prstGeom prst="can">
            <a:avLst>
              <a:gd name="adj" fmla="val 9888"/>
            </a:avLst>
          </a:prstGeom>
          <a:solidFill>
            <a:srgbClr val="FD65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67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CVMFS</a:t>
            </a:r>
            <a:endParaRPr sz="1467"/>
          </a:p>
          <a:p>
            <a:pPr algn="ctr"/>
            <a:r>
              <a:rPr lang="en"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(Software)</a:t>
            </a:r>
            <a:endParaRPr sz="1467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5118492" y="3881515"/>
            <a:ext cx="1267200" cy="567600"/>
          </a:xfrm>
          <a:prstGeom prst="roundRect">
            <a:avLst>
              <a:gd name="adj" fmla="val 8457"/>
            </a:avLst>
          </a:prstGeom>
          <a:noFill/>
          <a:ln w="1270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r"/>
            <a:r>
              <a:rPr lang="en" sz="1867">
                <a:solidFill>
                  <a:srgbClr val="3399FF"/>
                </a:solidFill>
                <a:latin typeface="Calibri"/>
                <a:ea typeface="Calibri"/>
                <a:cs typeface="Calibri"/>
                <a:sym typeface="Calibri"/>
              </a:rPr>
              <a:t>User 1</a:t>
            </a:r>
            <a:endParaRPr sz="1467"/>
          </a:p>
        </p:txBody>
      </p:sp>
      <p:sp>
        <p:nvSpPr>
          <p:cNvPr id="136" name="Google Shape;136;p26"/>
          <p:cNvSpPr/>
          <p:nvPr/>
        </p:nvSpPr>
        <p:spPr>
          <a:xfrm>
            <a:off x="6436313" y="3881515"/>
            <a:ext cx="1267200" cy="567600"/>
          </a:xfrm>
          <a:prstGeom prst="roundRect">
            <a:avLst>
              <a:gd name="adj" fmla="val 8457"/>
            </a:avLst>
          </a:prstGeom>
          <a:noFill/>
          <a:ln w="1270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r"/>
            <a:r>
              <a:rPr lang="en" sz="1867">
                <a:solidFill>
                  <a:srgbClr val="3399FF"/>
                </a:solidFill>
                <a:latin typeface="Calibri"/>
                <a:ea typeface="Calibri"/>
                <a:cs typeface="Calibri"/>
                <a:sym typeface="Calibri"/>
              </a:rPr>
              <a:t>User 2</a:t>
            </a:r>
            <a:endParaRPr sz="1467"/>
          </a:p>
        </p:txBody>
      </p:sp>
      <p:sp>
        <p:nvSpPr>
          <p:cNvPr id="137" name="Google Shape;137;p26"/>
          <p:cNvSpPr/>
          <p:nvPr/>
        </p:nvSpPr>
        <p:spPr>
          <a:xfrm>
            <a:off x="8733920" y="3881515"/>
            <a:ext cx="1267200" cy="567600"/>
          </a:xfrm>
          <a:prstGeom prst="roundRect">
            <a:avLst>
              <a:gd name="adj" fmla="val 8457"/>
            </a:avLst>
          </a:prstGeom>
          <a:noFill/>
          <a:ln w="1270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r"/>
            <a:r>
              <a:rPr lang="en" sz="1867">
                <a:solidFill>
                  <a:srgbClr val="3399FF"/>
                </a:solidFill>
                <a:latin typeface="Calibri"/>
                <a:ea typeface="Calibri"/>
                <a:cs typeface="Calibri"/>
                <a:sym typeface="Calibri"/>
              </a:rPr>
              <a:t>User n</a:t>
            </a:r>
            <a:endParaRPr sz="1467"/>
          </a:p>
        </p:txBody>
      </p:sp>
      <p:cxnSp>
        <p:nvCxnSpPr>
          <p:cNvPr id="138" name="Google Shape;138;p26"/>
          <p:cNvCxnSpPr/>
          <p:nvPr/>
        </p:nvCxnSpPr>
        <p:spPr>
          <a:xfrm>
            <a:off x="5752155" y="3611133"/>
            <a:ext cx="0" cy="2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26"/>
          <p:cNvCxnSpPr/>
          <p:nvPr/>
        </p:nvCxnSpPr>
        <p:spPr>
          <a:xfrm>
            <a:off x="7069976" y="3611133"/>
            <a:ext cx="0" cy="2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0" name="Google Shape;140;p26"/>
          <p:cNvCxnSpPr/>
          <p:nvPr/>
        </p:nvCxnSpPr>
        <p:spPr>
          <a:xfrm>
            <a:off x="9367583" y="3611133"/>
            <a:ext cx="0" cy="2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1" name="Google Shape;141;p26"/>
          <p:cNvCxnSpPr/>
          <p:nvPr/>
        </p:nvCxnSpPr>
        <p:spPr>
          <a:xfrm>
            <a:off x="5758613" y="4448929"/>
            <a:ext cx="0" cy="32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2" name="Google Shape;142;p26"/>
          <p:cNvCxnSpPr/>
          <p:nvPr/>
        </p:nvCxnSpPr>
        <p:spPr>
          <a:xfrm>
            <a:off x="7069976" y="4448929"/>
            <a:ext cx="0" cy="32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3" name="Google Shape;143;p26"/>
          <p:cNvCxnSpPr/>
          <p:nvPr/>
        </p:nvCxnSpPr>
        <p:spPr>
          <a:xfrm>
            <a:off x="9367583" y="4448929"/>
            <a:ext cx="0" cy="32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26"/>
          <p:cNvSpPr txBox="1"/>
          <p:nvPr/>
        </p:nvSpPr>
        <p:spPr>
          <a:xfrm>
            <a:off x="8039903" y="3949867"/>
            <a:ext cx="4456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467"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4741" y="1432996"/>
            <a:ext cx="827745" cy="82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6104" y="1432996"/>
            <a:ext cx="827745" cy="82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3710" y="1432996"/>
            <a:ext cx="827745" cy="827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6"/>
          <p:cNvCxnSpPr/>
          <p:nvPr/>
        </p:nvCxnSpPr>
        <p:spPr>
          <a:xfrm>
            <a:off x="5752155" y="2130817"/>
            <a:ext cx="0" cy="2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9" name="Google Shape;149;p26"/>
          <p:cNvCxnSpPr/>
          <p:nvPr/>
        </p:nvCxnSpPr>
        <p:spPr>
          <a:xfrm>
            <a:off x="7059115" y="2136401"/>
            <a:ext cx="0" cy="2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0" name="Google Shape;150;p26"/>
          <p:cNvCxnSpPr/>
          <p:nvPr/>
        </p:nvCxnSpPr>
        <p:spPr>
          <a:xfrm>
            <a:off x="9367583" y="2151960"/>
            <a:ext cx="0" cy="2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1" name="Google Shape;151;p26"/>
          <p:cNvSpPr/>
          <p:nvPr/>
        </p:nvSpPr>
        <p:spPr>
          <a:xfrm>
            <a:off x="1774057" y="2460447"/>
            <a:ext cx="1667600" cy="439200"/>
          </a:xfrm>
          <a:prstGeom prst="roundRect">
            <a:avLst>
              <a:gd name="adj" fmla="val 8713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SSO</a:t>
            </a:r>
            <a:endParaRPr sz="1467"/>
          </a:p>
        </p:txBody>
      </p:sp>
      <p:cxnSp>
        <p:nvCxnSpPr>
          <p:cNvPr id="152" name="Google Shape;152;p26"/>
          <p:cNvCxnSpPr/>
          <p:nvPr/>
        </p:nvCxnSpPr>
        <p:spPr>
          <a:xfrm flipH="1">
            <a:off x="3441692" y="2578100"/>
            <a:ext cx="1676800" cy="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3" name="Google Shape;153;p26"/>
          <p:cNvSpPr txBox="1">
            <a:spLocks noGrp="1"/>
          </p:cNvSpPr>
          <p:nvPr>
            <p:ph type="sldNum" idx="12"/>
          </p:nvPr>
        </p:nvSpPr>
        <p:spPr>
          <a:xfrm>
            <a:off x="6183630" y="466642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Clr>
                <a:srgbClr val="000000"/>
              </a:buClr>
            </a:pPr>
            <a:fld id="{00000000-1234-1234-1234-123412341234}" type="slidenum">
              <a:rPr lang="en" smtClean="0"/>
              <a:pPr/>
              <a:t>9</a:t>
            </a:fld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8039903" y="1763767"/>
            <a:ext cx="4456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467"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3400" y="3938233"/>
            <a:ext cx="391832" cy="4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3800" y="3938233"/>
            <a:ext cx="391832" cy="4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21900" y="3938233"/>
            <a:ext cx="391832" cy="454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5118492" y="3216027"/>
            <a:ext cx="4882800" cy="395200"/>
          </a:xfrm>
          <a:prstGeom prst="roundRect">
            <a:avLst>
              <a:gd name="adj" fmla="val 845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467">
              <a:solidFill>
                <a:srgbClr val="595959"/>
              </a:solidFill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1754735" y="3455664"/>
            <a:ext cx="1368000" cy="13680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99FF">
                  <a:alpha val="14901"/>
                </a:srgbClr>
              </a:gs>
            </a:gsLst>
            <a:lin ang="5400012" scaled="0"/>
          </a:gradFill>
          <a:ln w="9525" cap="flat" cmpd="sng">
            <a:solidFill>
              <a:srgbClr val="0052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78673" y="3585308"/>
            <a:ext cx="727711" cy="38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7450" y="4361945"/>
            <a:ext cx="887433" cy="20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File:Hadoop logo new.sv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90465" y="3998115"/>
            <a:ext cx="895457" cy="292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6"/>
          <p:cNvCxnSpPr>
            <a:stCxn id="135" idx="1"/>
          </p:cNvCxnSpPr>
          <p:nvPr/>
        </p:nvCxnSpPr>
        <p:spPr>
          <a:xfrm rot="10800000">
            <a:off x="3123692" y="4164915"/>
            <a:ext cx="1994800" cy="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64" name="Google Shape;16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41885" y="3216018"/>
            <a:ext cx="391831" cy="38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960000" y="5205500"/>
            <a:ext cx="2371600" cy="1118000"/>
          </a:xfrm>
          <a:prstGeom prst="rect">
            <a:avLst/>
          </a:prstGeom>
          <a:noFill/>
          <a:ln w="9525" cap="flat" cmpd="sng">
            <a:solidFill>
              <a:srgbClr val="166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SWAN as entry point to CERN computing resources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26"/>
          <p:cNvCxnSpPr>
            <a:stCxn id="165" idx="0"/>
            <a:endCxn id="159" idx="4"/>
          </p:cNvCxnSpPr>
          <p:nvPr/>
        </p:nvCxnSpPr>
        <p:spPr>
          <a:xfrm rot="10800000" flipH="1">
            <a:off x="2145800" y="4823500"/>
            <a:ext cx="292800" cy="382000"/>
          </a:xfrm>
          <a:prstGeom prst="straightConnector1">
            <a:avLst/>
          </a:prstGeom>
          <a:noFill/>
          <a:ln w="19050" cap="flat" cmpd="sng">
            <a:solidFill>
              <a:srgbClr val="166399"/>
            </a:solidFill>
            <a:prstDash val="dot"/>
            <a:miter lim="800000"/>
            <a:headEnd type="none" w="sm" len="sm"/>
            <a:tailEnd type="oval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E682F4-2CD8-CE5F-4FB9-DBCDDF3DB435}"/>
              </a:ext>
            </a:extLst>
          </p:cNvPr>
          <p:cNvSpPr txBox="1"/>
          <p:nvPr/>
        </p:nvSpPr>
        <p:spPr>
          <a:xfrm>
            <a:off x="191010" y="113638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11"/>
              </a:rPr>
              <a:t>https://swan.web.cern.ch/swan/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RNPrésentation1_16x9numpages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ern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ERNcobrandi16-9">
  <a:themeElements>
    <a:clrScheme name="Custom 2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FFC000"/>
      </a:accent1>
      <a:accent2>
        <a:srgbClr val="00B0F0"/>
      </a:accent2>
      <a:accent3>
        <a:srgbClr val="FF00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ERN_white">
  <a:themeElements>
    <a:clrScheme name="CERN_CUSTOM">
      <a:dk1>
        <a:srgbClr val="004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ERNcobrandi16-9">
  <a:themeElements>
    <a:clrScheme name="Custom 3">
      <a:dk1>
        <a:srgbClr val="0055A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BigData_Solutions_at_CERN_KT_Forum_20170929 (2)</Template>
  <TotalTime>0</TotalTime>
  <Words>970</Words>
  <Application>Microsoft Office PowerPoint</Application>
  <PresentationFormat>Widescreen</PresentationFormat>
  <Paragraphs>151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Calibri</vt:lpstr>
      <vt:lpstr>Roboto</vt:lpstr>
      <vt:lpstr>Wingdings</vt:lpstr>
      <vt:lpstr>CERNPrésentation1_16x9numpages</vt:lpstr>
      <vt:lpstr>cern</vt:lpstr>
      <vt:lpstr>CERNCorporate16-9</vt:lpstr>
      <vt:lpstr>CERNcobrandi16-9</vt:lpstr>
      <vt:lpstr>Custom Design</vt:lpstr>
      <vt:lpstr>CERN_white</vt:lpstr>
      <vt:lpstr>1_CERNcobrandi16-9</vt:lpstr>
      <vt:lpstr>Image</vt:lpstr>
      <vt:lpstr>PowerPoint Presentation</vt:lpstr>
      <vt:lpstr>Luca Canali – A Brief Intro</vt:lpstr>
      <vt:lpstr>Analysis of DCS Data</vt:lpstr>
      <vt:lpstr>Offloading Data from Oracle for Analytics</vt:lpstr>
      <vt:lpstr>DCS Schemas Offloaded to Parquet</vt:lpstr>
      <vt:lpstr>Technology: why Apache Parquet?</vt:lpstr>
      <vt:lpstr>IT Services: SWAN, Spark, and Hadoop</vt:lpstr>
      <vt:lpstr>End-to-End Data Analysis Platform</vt:lpstr>
      <vt:lpstr>CERN SWAN architecture</vt:lpstr>
      <vt:lpstr>SWAN integration with Hadoop / Spark</vt:lpstr>
      <vt:lpstr>Example of Use by ATLAS Community</vt:lpstr>
      <vt:lpstr>Wrap Up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DCS Analysis with Parquet, SWAN and Spark</dc:title>
  <dc:creator/>
  <cp:lastModifiedBy/>
  <cp:revision>1</cp:revision>
  <dcterms:created xsi:type="dcterms:W3CDTF">2019-04-18T15:51:13Z</dcterms:created>
  <dcterms:modified xsi:type="dcterms:W3CDTF">2026-02-12T10:02:12Z</dcterms:modified>
  <cp:contentStatus/>
</cp:coreProperties>
</file>