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6" r:id="rId2"/>
    <p:sldMasterId id="2147483694" r:id="rId3"/>
    <p:sldMasterId id="2147483708" r:id="rId4"/>
    <p:sldMasterId id="2147483843" r:id="rId5"/>
    <p:sldMasterId id="2147483722" r:id="rId6"/>
    <p:sldMasterId id="2147483738" r:id="rId7"/>
  </p:sldMasterIdLst>
  <p:notesMasterIdLst>
    <p:notesMasterId r:id="rId31"/>
  </p:notesMasterIdLst>
  <p:handoutMasterIdLst>
    <p:handoutMasterId r:id="rId32"/>
  </p:handoutMasterIdLst>
  <p:sldIdLst>
    <p:sldId id="478" r:id="rId8"/>
    <p:sldId id="513" r:id="rId9"/>
    <p:sldId id="488" r:id="rId10"/>
    <p:sldId id="489" r:id="rId11"/>
    <p:sldId id="500" r:id="rId12"/>
    <p:sldId id="269" r:id="rId13"/>
    <p:sldId id="274" r:id="rId14"/>
    <p:sldId id="507" r:id="rId15"/>
    <p:sldId id="262" r:id="rId16"/>
    <p:sldId id="260" r:id="rId17"/>
    <p:sldId id="273" r:id="rId18"/>
    <p:sldId id="261" r:id="rId19"/>
    <p:sldId id="501" r:id="rId20"/>
    <p:sldId id="468" r:id="rId21"/>
    <p:sldId id="509" r:id="rId22"/>
    <p:sldId id="502" r:id="rId23"/>
    <p:sldId id="503" r:id="rId24"/>
    <p:sldId id="511" r:id="rId25"/>
    <p:sldId id="434" r:id="rId26"/>
    <p:sldId id="493" r:id="rId27"/>
    <p:sldId id="512" r:id="rId28"/>
    <p:sldId id="505" r:id="rId29"/>
    <p:sldId id="4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569F"/>
    <a:srgbClr val="40A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92062" autoAdjust="0"/>
  </p:normalViewPr>
  <p:slideViewPr>
    <p:cSldViewPr snapToGrid="0">
      <p:cViewPr varScale="1">
        <p:scale>
          <a:sx n="106" d="100"/>
          <a:sy n="106" d="100"/>
        </p:scale>
        <p:origin x="78" y="3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56DC-6CA9-4C82-A8F6-0C2384B740B6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DE30-5602-4A1C-8B51-11780856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45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CB08-B48D-49C5-B49B-12B85361FF4E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8418-F7CE-4EC9-8AC1-8455D3FD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5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06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E6328-AEC3-4A26-8915-AB4A1F3F97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29F1C4D-19B7-45F1-9FD9-10E3F1FFD829}" type="slidenum">
              <a:t>15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6362F-09A0-405B-8F6E-8AC29685BE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83373-4CCA-40B8-A1A8-F2C4986808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0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679E-3AA9-4DC7-AE84-17A57C8FF7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9B097B7-7CC2-4A53-B18E-4629882BB3B5}" type="slidenum">
              <a:t>16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A14B9-ED30-481F-ABA5-B9065C5E7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1ED42-A8FB-4826-8383-9C5022420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0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28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78418-F7CE-4EC9-8AC1-8455D3FD75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5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679E-3AA9-4DC7-AE84-17A57C8FF7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9B097B7-7CC2-4A53-B18E-4629882BB3B5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A14B9-ED30-481F-ABA5-B9065C5E7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1ED42-A8FB-4826-8383-9C5022420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9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4AD51-0863-404A-8597-D6A150BF54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B983164-7647-4335-94DD-7E8EE9C34D41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F40A6-6B17-4B05-B522-8D786E7891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21FAD-6BBB-4587-8BA7-C01472F514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lvl="0"/>
            <a:r>
              <a:rPr lang="en-GB"/>
              <a:t>Qua o come prima slide della dataframe API?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679E-3AA9-4DC7-AE84-17A57C8FF7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9B097B7-7CC2-4A53-B18E-4629882BB3B5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A14B9-ED30-481F-ABA5-B9065C5E7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1ED42-A8FB-4826-8383-9C5022420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679E-3AA9-4DC7-AE84-17A57C8FF7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9B097B7-7CC2-4A53-B18E-4629882BB3B5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A14B9-ED30-481F-ABA5-B9065C5E7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1ED42-A8FB-4826-8383-9C5022420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DD16E-5FE2-40A9-8309-8A709A6212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9933A42-F7B9-4E48-AAC5-61A75EFDE16F}" type="slidenum">
              <a:t>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06223-B665-4D22-B86B-C1C2F18B5F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7E45B-5B0C-4262-9DFF-07360C6F39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AE232-4579-47B1-A8E8-07695BC26C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DFFF1C5-02CB-441C-B8F8-26C9B995AA5B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77E97-C137-4BEA-8B8D-FDCE1595BA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5A81F-2AE6-4E74-85FF-8AE6D79132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lvl="0"/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liner to explain spark-&gt; distributed framework for big data analysis</a:t>
            </a:r>
          </a:p>
          <a:p>
            <a:r>
              <a:rPr lang="en-US" dirty="0"/>
              <a:t>big point -&gt; local - remote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AEB53-C910-FD4B-A031-CC727D512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8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679E-3AA9-4DC7-AE84-17A57C8FF7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9B097B7-7CC2-4A53-B18E-4629882BB3B5}" type="slidenum">
              <a:t>13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A14B9-ED30-481F-ABA5-B9065C5E7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1ED42-A8FB-4826-8383-9C5022420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5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923" y="2999946"/>
            <a:ext cx="1112012" cy="11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4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80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64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055" y="1916113"/>
            <a:ext cx="1631951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400800" cy="21336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4008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32404" y="6381749"/>
            <a:ext cx="6248400" cy="476251"/>
          </a:xfrm>
          <a:prstGeom prst="rect">
            <a:avLst/>
          </a:prstGeom>
        </p:spPr>
        <p:txBody>
          <a:bodyPr lIns="91428" tIns="45718" rIns="91428" bIns="45718"/>
          <a:lstStyle>
            <a:lvl1pPr marL="0" marR="0" indent="0" algn="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0339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7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1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03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235677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1578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7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0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ADB5-E190-4B5B-912F-873387277A92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010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2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49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E968-23E0-43E6-B897-99F39C50D583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3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9831-7022-4961-88EE-F17415F285D0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12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B180-64B0-456C-A815-1CCA412BC05F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22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74DF-C955-4A97-894E-B8A97E259D8A}" type="datetime1">
              <a:rPr lang="en-GB" smtClean="0"/>
              <a:t>14/09/2022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0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223B-5D3F-412A-B4F1-E50BA8A8BF6D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21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4FC8-6037-4EE3-A48A-69AC5E2F5B0A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45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03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6072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10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06C-7E69-41B1-9EF8-8BAE3A6D973E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1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8" y="2703286"/>
            <a:ext cx="1179407" cy="14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8" y="2444447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444816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pl-PL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pl-P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2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88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629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4010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47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87" y="2878269"/>
            <a:ext cx="1218184" cy="15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81665"/>
            <a:ext cx="3360000" cy="2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5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87" y="2878279"/>
            <a:ext cx="1629261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494" y="2444817"/>
            <a:ext cx="11491865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1010" y="6348116"/>
            <a:ext cx="6554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22493" y="3391131"/>
            <a:ext cx="8377475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32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87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7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8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0" y="6348116"/>
            <a:ext cx="6554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1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286" y="1566229"/>
            <a:ext cx="8184335" cy="3376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3422" y="1570251"/>
            <a:ext cx="3438295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63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17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2E0D-3258-4B03-844C-B08DB3DC98DC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8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E9DB-BCC4-42FB-8EDA-C82BA4472DA8}" type="datetime1">
              <a:rPr lang="en-GB" smtClean="0"/>
              <a:t>14/09/2022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090F-F19F-41AE-9904-A02BC259B7FA}" type="datetime1">
              <a:rPr lang="en-GB" smtClean="0"/>
              <a:t>14/09/2022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09601" y="1325608"/>
            <a:ext cx="10969139" cy="466742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6856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9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914E-DBB1-4AF5-A0D8-1D9BA9374A61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EA37-DC40-42B6-86C9-ADB842EF4297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7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703301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64637"/>
            <a:ext cx="11713301" cy="940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35360" y="1325608"/>
            <a:ext cx="11521280" cy="48877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19791" y="6442638"/>
            <a:ext cx="134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600" smtClean="0">
                <a:solidFill>
                  <a:prstClr val="white"/>
                </a:solidFill>
              </a:rPr>
              <a:pPr algn="r"/>
              <a:t>‹#›</a:t>
            </a:fld>
            <a:endParaRPr lang="en-GB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1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ITon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"/>
            <a:ext cx="10668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6" y="17"/>
          <a:ext cx="159596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006349" imgH="1422222" progId="">
                  <p:embed/>
                </p:oleObj>
              </mc:Choice>
              <mc:Fallback>
                <p:oleObj name="Image" r:id="rId3" imgW="2006349" imgH="14222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17"/>
                        <a:ext cx="159596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251200" y="6553200"/>
            <a:ext cx="8636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6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F33C09D-9AC5-462C-91DD-4B045EAB7E27}" type="datetime1">
              <a:rPr lang="en-GB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9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19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85648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20916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71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2515820"/>
            <a:ext cx="11021312" cy="1826363"/>
          </a:xfrm>
        </p:spPr>
        <p:txBody>
          <a:bodyPr tIns="0" bIns="0" anchor="t"/>
          <a:lstStyle>
            <a:lvl1pPr algn="l">
              <a:buNone/>
              <a:defRPr kumimoji="0" lang="en-US" sz="6133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733" y="1329869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667">
                <a:solidFill>
                  <a:schemeClr val="tx1"/>
                </a:solidFill>
                <a:effectLst/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779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82B5-C6E2-4EC5-AD75-1BE791DEEE2C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603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6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9309-7991-42F7-8C4B-951B60B2946B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90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B1D8-C539-44EE-B845-B3008F1BD4D7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4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0F14-E870-49ED-B51C-DA0CCDFC700F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1157-F92A-4908-8D49-37DD6F5F1DB6}" type="datetime1">
              <a:rPr lang="en-GB" smtClean="0"/>
              <a:t>14/09/2022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10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A974-D8D7-466B-8700-204A1CEFF24B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2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3C62-1FE3-4168-B985-734892FE3996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75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63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50223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7307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84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4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D634-08D2-4EB4-BFC0-0357DF5DB170}" type="datetime1">
              <a:rPr lang="en-GB" smtClean="0"/>
              <a:t>14/09/2022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5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88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3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0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9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1269779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39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345C-0809-40E8-A3ED-563F8793FBE9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199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50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1BEE-7224-4C4A-A3CC-7842B96D67D0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7" y="6195289"/>
            <a:ext cx="593163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1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F7F3-0D61-4163-82AE-F6C9AFF6FDF5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0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Deux contenu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B3D0B-ABCB-4388-8D86-0B1AF2214FC8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91EF-36D1-4BBA-AB5F-3A5EFCF9B0A1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6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C960A-50A7-4F79-ADD2-B931DC275210}" type="datetime1">
              <a:rPr lang="en-GB" smtClean="0"/>
              <a:t>14/09/2022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8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983A1-321E-4210-B7D3-F34BFA510393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8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652D-30A5-440F-A1CA-FF902638CB33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0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0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6133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84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4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FE38-ABB1-4919-A7B4-98C1AE8FD0CD}" type="datetime1">
              <a:rPr lang="en-GB" smtClean="0"/>
              <a:t>14/09/2022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3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6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8700"/>
            <a:ext cx="10515600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3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641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29541"/>
            <a:ext cx="10515600" cy="515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706879"/>
            <a:ext cx="10515600" cy="46494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42450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7"/>
            <a:ext cx="12192000" cy="6854653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838200" y="1184989"/>
            <a:ext cx="10515600" cy="51713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11142518" y="6334919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4" y="6334919"/>
            <a:ext cx="790231" cy="248777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63574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5065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98CC-DF25-6A42-A255-AB638585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1D79-C514-0F49-A1FE-084BA2A5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1563756"/>
            <a:ext cx="5537835" cy="4301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89DAE-8934-E942-AE37-51F3B5B7C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563756"/>
            <a:ext cx="5521232" cy="4301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007C4-F8D8-EB4B-AC16-29EA0955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F050-29AA-4C0B-9244-FDB5E809DE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46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B985-EE5E-4759-AFDF-DEEB17DC4CFD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50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17-4C85-4F37-B8B5-78721B522FAB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2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78F4-3DF6-4F14-8E51-509E34B0AE30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93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DF51-6A38-424A-BB04-A6CB485B65A4}" type="datetime1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38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5E26-2A29-4A51-9356-BCFB1ED5B2B8}" type="datetime1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579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EA97-B9B5-4959-A452-EA0C5EDA512B}" type="datetime1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69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96EB-F443-48AC-871A-456DFFD50D5B}" type="datetime1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876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B499-5B87-4108-AC3C-1CE5660238CE}" type="datetime1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34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0CDE-DD6B-4073-8937-F506A1A3ABC6}" type="datetime1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3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FD5C-64EA-407A-A2CC-01C889BB1547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30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ADAC-D637-4630-A751-BAD7DA8A2893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867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81665"/>
            <a:ext cx="3360000" cy="2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6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91" y="2878279"/>
            <a:ext cx="1629263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7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9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34301" y="6356353"/>
            <a:ext cx="2844800" cy="366183"/>
          </a:xfrm>
        </p:spPr>
        <p:txBody>
          <a:bodyPr/>
          <a:lstStyle/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11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494" y="2444817"/>
            <a:ext cx="11491865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1010" y="6348116"/>
            <a:ext cx="6554709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2000" b="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22493" y="3391131"/>
            <a:ext cx="8377476" cy="990753"/>
          </a:xfrm>
        </p:spPr>
        <p:txBody>
          <a:bodyPr lIns="45718" tIns="0" rIns="45718" bIns="0" anchor="b">
            <a:normAutofit/>
          </a:bodyPr>
          <a:lstStyle>
            <a:lvl1pPr marL="0" indent="0" algn="l">
              <a:buNone/>
              <a:defRPr sz="3200"/>
            </a:lvl1pPr>
            <a:lvl2pPr>
              <a:buNone/>
              <a:defRPr sz="1600"/>
            </a:lvl2pPr>
            <a:lvl3pPr>
              <a:buNone/>
              <a:defRPr sz="1467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7542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18" y="2444817"/>
            <a:ext cx="10969140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09618" y="1972061"/>
            <a:ext cx="5648108" cy="471352"/>
          </a:xfrm>
          <a:prstGeom prst="rect">
            <a:avLst/>
          </a:prstGeom>
        </p:spPr>
        <p:txBody>
          <a:bodyPr vert="horz" lIns="60957" tIns="0" rIns="60957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dirty="0"/>
              <a:t>Click to edit Master title style</a:t>
            </a:r>
            <a:endParaRPr lang="en-US" sz="240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18" tIns="0" rIns="45718" bIns="0" anchor="b"/>
          <a:lstStyle>
            <a:lvl1pPr marL="0" indent="0" algn="l">
              <a:buNone/>
              <a:defRPr sz="2000"/>
            </a:lvl1pPr>
            <a:lvl2pPr>
              <a:buNone/>
              <a:defRPr sz="1600"/>
            </a:lvl2pPr>
            <a:lvl3pPr>
              <a:buNone/>
              <a:defRPr sz="1467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117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7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287" y="1566229"/>
            <a:ext cx="8184335" cy="3376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3425" y="1570251"/>
            <a:ext cx="3438295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51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17"/>
            <a:ext cx="4876800" cy="4350385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B581-F701-44C3-95C1-978FC9C54644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80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68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5101967"/>
            <a:ext cx="5386917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84" y="5101967"/>
            <a:ext cx="5389033" cy="8382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533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4" y="1269794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1269794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14630-E234-457F-A39B-9FE42713D9ED}" type="datetime1">
              <a:rPr lang="en-GB" smtClean="0"/>
              <a:t>14/09/2022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05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58DA-2184-493E-A6AA-B42053F3CC4F}" type="datetime1">
              <a:rPr lang="en-GB" smtClean="0"/>
              <a:t>14/09/2022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0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9"/>
            <a:ext cx="4267200" cy="730251"/>
          </a:xfrm>
        </p:spPr>
        <p:txBody>
          <a:bodyPr tIns="0" bIns="0" anchor="t"/>
          <a:lstStyle>
            <a:lvl1pPr algn="l">
              <a:buNone/>
              <a:defRPr sz="25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18" tIns="0" rIns="45718" bIns="0" anchor="b"/>
          <a:lstStyle>
            <a:lvl1pPr marL="0" indent="0" algn="l">
              <a:buNone/>
              <a:defRPr sz="2000"/>
            </a:lvl1pPr>
            <a:lvl2pPr>
              <a:buNone/>
              <a:defRPr sz="1600"/>
            </a:lvl2pPr>
            <a:lvl3pPr>
              <a:buNone/>
              <a:defRPr sz="1467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52D9-A44C-4131-B43B-63F80459635D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0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80" y="1705709"/>
            <a:ext cx="4071824" cy="1253808"/>
          </a:xfrm>
        </p:spPr>
        <p:txBody>
          <a:bodyPr anchor="b"/>
          <a:lstStyle>
            <a:lvl1pPr algn="l">
              <a:buNone/>
              <a:defRPr sz="3067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9" y="802197"/>
            <a:ext cx="6346020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83" y="2998765"/>
            <a:ext cx="4071823" cy="2663483"/>
          </a:xfrm>
        </p:spPr>
        <p:txBody>
          <a:bodyPr lIns="45718" rIns="45718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467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7E7C-CEA3-49E1-A173-229439A593A2}" type="datetime1">
              <a:rPr lang="en-GB" smtClean="0"/>
              <a:t>14/09/2022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77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76" y="2703293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bande-01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66" y="6157639"/>
            <a:ext cx="9110303" cy="70459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1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1" y="1325608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157666"/>
            <a:ext cx="9110303" cy="7045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34301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0D40AFE-9EC6-4698-AA20-8A06EFCC7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756" r:id="rId15"/>
    <p:sldLayoutId id="2147483757" r:id="rId16"/>
    <p:sldLayoutId id="2147483758" r:id="rId17"/>
    <p:sldLayoutId id="2147483759" r:id="rId18"/>
    <p:sldLayoutId id="2147483830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36" indent="-60957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48" indent="-60957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872" indent="-45717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996" indent="-457178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546" indent="-457178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598" indent="-243829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192" indent="-243829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786" indent="-243829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05" indent="-243829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217299" y="142965"/>
            <a:ext cx="11769505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</a:t>
            </a:r>
            <a:r>
              <a:rPr kumimoji="0" lang="en-US" noProof="0" dirty="0" err="1"/>
              <a:t>modifiez</a:t>
            </a:r>
            <a:r>
              <a:rPr kumimoji="0" lang="fr-CH" dirty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217299" y="1176951"/>
            <a:ext cx="11769505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5"/>
            <a:ext cx="12192000" cy="707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60" r:id="rId17"/>
    <p:sldLayoutId id="2147483761" r:id="rId18"/>
    <p:sldLayoutId id="2147483762" r:id="rId19"/>
    <p:sldLayoutId id="2147483791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70DD9-86F0-4775-BD39-BC31BB59031A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10217"/>
            <a:ext cx="12192000" cy="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3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31DE-B0A1-4FB9-8EDF-16A5E83AC6A0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 10" descr="bande-02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" y="6036733"/>
            <a:ext cx="10991124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85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53" r:id="rId14"/>
    <p:sldLayoutId id="2147483804" r:id="rId15"/>
    <p:sldLayoutId id="2147483805" r:id="rId16"/>
    <p:sldLayoutId id="2147483806" r:id="rId17"/>
    <p:sldLayoutId id="2147483807" r:id="rId18"/>
    <p:sldLayoutId id="2147483856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73CE-54D5-441E-8CCC-577F095F5BB4}" type="datetime1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910C-FD86-4AB8-BBDE-149ECE678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217298" y="142965"/>
            <a:ext cx="11769505" cy="940443"/>
          </a:xfrm>
          <a:prstGeom prst="rect">
            <a:avLst/>
          </a:prstGeom>
        </p:spPr>
        <p:txBody>
          <a:bodyPr vert="horz" lIns="45718" tIns="45718" rIns="45718" bIns="45718" anchor="ctr">
            <a:normAutofit/>
          </a:bodyPr>
          <a:lstStyle/>
          <a:p>
            <a:r>
              <a:rPr kumimoji="0" lang="fr-CH" dirty="0"/>
              <a:t>Cliquez et </a:t>
            </a:r>
            <a:r>
              <a:rPr kumimoji="0" lang="en-US" noProof="0" dirty="0" err="1"/>
              <a:t>modifiez</a:t>
            </a:r>
            <a:r>
              <a:rPr kumimoji="0" lang="fr-CH" dirty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217298" y="1176951"/>
            <a:ext cx="11769505" cy="4888872"/>
          </a:xfrm>
          <a:prstGeom prst="rect">
            <a:avLst/>
          </a:prstGeom>
        </p:spPr>
        <p:txBody>
          <a:bodyPr vert="horz" lIns="91430" tIns="45718" rIns="91430" bIns="45718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2"/>
            <a:ext cx="668565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33E-89B7-4144-8C3E-4A9FE5C0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82" r:id="rId15"/>
    <p:sldLayoutId id="2147483783" r:id="rId16"/>
    <p:sldLayoutId id="2147483784" r:id="rId17"/>
    <p:sldLayoutId id="2147483785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272" indent="-609509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133" kern="1200">
          <a:solidFill>
            <a:schemeClr val="tx1"/>
          </a:solidFill>
          <a:latin typeface="+mn-lt"/>
          <a:ea typeface="+mn-ea"/>
          <a:cs typeface="+mn-cs"/>
        </a:defRPr>
      </a:lvl1pPr>
      <a:lvl2pPr marL="1206827" indent="-60950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725" indent="-457133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811" indent="-457133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325" indent="-457133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371" indent="-243805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59936" indent="-243805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5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501" indent="-243805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496" indent="-243805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CC74-5235-414A-B412-C94578580CEA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 10" descr="bande-02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" y="6036733"/>
            <a:ext cx="10991124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825" r:id="rId13"/>
    <p:sldLayoutId id="2147483826" r:id="rId14"/>
    <p:sldLayoutId id="2147483829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swan.web.cern.ch/swan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ucaCanali/Miscellaneous/tree/master/Spark_Physic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ucaCanali/Miscellaneous/tree/master/Spark_Physi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ucaCanali/Miscellaneous/tree/master/Spark_Physics" TargetMode="Externa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b-blog.web.cern.ch/node/186" TargetMode="Externa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ssues.apache.org/jira/browse/SPARK-38098" TargetMode="External"/><Relationship Id="rId2" Type="http://schemas.openxmlformats.org/officeDocument/2006/relationships/hyperlink" Target="https://issues.apache.org/jira/browse/SPARK-34265" TargetMode="Externa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4.12615" TargetMode="External"/><Relationship Id="rId3" Type="http://schemas.openxmlformats.org/officeDocument/2006/relationships/hyperlink" Target="https://rdcu.be/b4Wk9" TargetMode="External"/><Relationship Id="rId7" Type="http://schemas.openxmlformats.org/officeDocument/2006/relationships/hyperlink" Target="https://iopscience.iop.org/article/10.1088/1742-6596/1085/4/042030/met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ieeexplore.ieee.org/document/8605741" TargetMode="External"/><Relationship Id="rId5" Type="http://schemas.openxmlformats.org/officeDocument/2006/relationships/hyperlink" Target="https://doi.org/10.1051/epjconf/201921404058" TargetMode="External"/><Relationship Id="rId4" Type="http://schemas.openxmlformats.org/officeDocument/2006/relationships/hyperlink" Target="https://doi.org/10.1051/epjconf/201921406030" TargetMode="External"/><Relationship Id="rId9" Type="http://schemas.openxmlformats.org/officeDocument/2006/relationships/hyperlink" Target="https://hadoop-user-guide.web.cern.c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ucaCanali/Miscellaneous/tree/master/Spark_Phys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oreilly.com/library/view/spark-in-action/978161729552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sparkhistogra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44" y="1983676"/>
            <a:ext cx="117585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0"/>
                </a:solidFill>
                <a:latin typeface="Calibri" panose="020F0502020204030204" pitchFamily="34" charset="0"/>
              </a:rPr>
              <a:t>Basic Physics Analysis Implemented </a:t>
            </a:r>
            <a:br>
              <a:rPr lang="en-US" sz="4000" b="1" dirty="0">
                <a:solidFill>
                  <a:srgbClr val="0055A0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rgbClr val="0055A0"/>
                </a:solidFill>
                <a:latin typeface="Calibri" panose="020F0502020204030204" pitchFamily="34" charset="0"/>
              </a:rPr>
              <a:t>using </a:t>
            </a:r>
            <a:r>
              <a:rPr lang="en-US" sz="3600" b="1" dirty="0">
                <a:solidFill>
                  <a:srgbClr val="0055A0"/>
                </a:solidFill>
                <a:latin typeface="Calibri" panose="020F0502020204030204" pitchFamily="34" charset="0"/>
              </a:rPr>
              <a:t>Apache Spark</a:t>
            </a:r>
          </a:p>
          <a:p>
            <a:endParaRPr lang="en-GB" sz="3600" b="1" dirty="0">
              <a:solidFill>
                <a:srgbClr val="0055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44" y="3848115"/>
            <a:ext cx="915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Luca Canali</a:t>
            </a:r>
          </a:p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CERN IT Spark and Analytics Service and ATLAS DBA team</a:t>
            </a:r>
          </a:p>
          <a:p>
            <a:r>
              <a:rPr lang="en-US" sz="2800" dirty="0" err="1">
                <a:solidFill>
                  <a:srgbClr val="0055A0"/>
                </a:solidFill>
                <a:latin typeface="Calibri" panose="020F0502020204030204" pitchFamily="34" charset="0"/>
              </a:rPr>
              <a:t>PyHEP</a:t>
            </a:r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</a:rPr>
              <a:t>, September2022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  <a:latin typeface="Calibri" panose="020F0502020204030204" pitchFamily="34" charset="0"/>
              </a:rPr>
              <a:pPr/>
              <a:t>1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AF7B611-6B40-4996-927A-2C045EE0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156" y="6336427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0">
              <a:buNone/>
              <a:tabLst/>
              <a:defRPr lang="en-GB" sz="1400" kern="1200">
                <a:solidFill>
                  <a:schemeClr val="tx1"/>
                </a:solidFill>
                <a:latin typeface="Liberation Serif" pitchFamily="18"/>
                <a:ea typeface="Tahoma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672690A7-A004-455D-99B7-BF24F0B2B61C}" type="slidenum">
              <a:rPr lang="en-US" smtClean="0"/>
              <a:pPr lvl="0"/>
              <a:t>10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97991-DE1F-44C9-954F-B321340CA7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85656"/>
            <a:ext cx="10969139" cy="1036117"/>
          </a:xfrm>
        </p:spPr>
        <p:txBody>
          <a:bodyPr vert="horz">
            <a:spAutoFit/>
          </a:bodyPr>
          <a:lstStyle/>
          <a:p>
            <a:pPr lvl="0"/>
            <a:r>
              <a:rPr lang="en-GB" dirty="0"/>
              <a:t>Apache Spark Ecosystem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1E45D-97D8-4C43-AC37-8B779739C9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70641" y="2627557"/>
            <a:ext cx="4171001" cy="24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4CFD0-C3AC-452F-98E9-1866C01A35A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58683" y="5690064"/>
            <a:ext cx="6575640" cy="62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1450D-D76E-4E63-B907-01C805FB391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25064" y="1523853"/>
            <a:ext cx="4161423" cy="62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DC08D-EAE5-4795-BED1-22527DB6AF62}"/>
              </a:ext>
            </a:extLst>
          </p:cNvPr>
          <p:cNvSpPr txBox="1"/>
          <p:nvPr/>
        </p:nvSpPr>
        <p:spPr>
          <a:xfrm>
            <a:off x="1741759" y="1540397"/>
            <a:ext cx="2176932" cy="430959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/>
            <a:r>
              <a:rPr lang="en-GB" sz="2177">
                <a:latin typeface="Liberation Sans" pitchFamily="18"/>
                <a:ea typeface="PingFang SC" pitchFamily="2"/>
                <a:cs typeface="Arial Unicode MS" pitchFamily="2"/>
              </a:rPr>
              <a:t>Use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2647F-9A89-4962-9427-110A2CA23975}"/>
              </a:ext>
            </a:extLst>
          </p:cNvPr>
          <p:cNvSpPr txBox="1"/>
          <p:nvPr/>
        </p:nvSpPr>
        <p:spPr>
          <a:xfrm>
            <a:off x="1088680" y="5877716"/>
            <a:ext cx="1306159" cy="430959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/>
            <a:r>
              <a:rPr lang="en-GB" sz="2177">
                <a:latin typeface="Liberation Sans" pitchFamily="18"/>
                <a:ea typeface="PingFang SC" pitchFamily="2"/>
                <a:cs typeface="Arial Unicode MS" pitchFamily="2"/>
              </a:rPr>
              <a:t>Storage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A0DAE-F6D3-47EB-9435-DE5A89806589}"/>
              </a:ext>
            </a:extLst>
          </p:cNvPr>
          <p:cNvSpPr txBox="1"/>
          <p:nvPr/>
        </p:nvSpPr>
        <p:spPr>
          <a:xfrm>
            <a:off x="10450792" y="3047705"/>
            <a:ext cx="1306159" cy="752008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/>
            <a:r>
              <a:rPr lang="en-GB" sz="2177">
                <a:latin typeface="Liberation Sans" pitchFamily="18"/>
                <a:ea typeface="PingFang SC" pitchFamily="2"/>
                <a:cs typeface="Arial Unicode MS" pitchFamily="2"/>
              </a:rPr>
              <a:t>Data</a:t>
            </a:r>
          </a:p>
          <a:p>
            <a:pPr algn="ctr" hangingPunct="0"/>
            <a:r>
              <a:rPr lang="en-GB" sz="2177">
                <a:latin typeface="Liberation Sans" pitchFamily="18"/>
                <a:ea typeface="PingFang SC" pitchFamily="2"/>
                <a:cs typeface="Arial Unicode MS" pitchFamily="2"/>
              </a:rPr>
              <a:t>formats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E5480B-0231-4D4B-A9E8-C9F398BAAD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63" y="346002"/>
            <a:ext cx="2493474" cy="13263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3E2BF7-AE3C-4F46-B738-95B4BE57DD24}"/>
              </a:ext>
            </a:extLst>
          </p:cNvPr>
          <p:cNvGrpSpPr/>
          <p:nvPr/>
        </p:nvGrpSpPr>
        <p:grpSpPr>
          <a:xfrm>
            <a:off x="653293" y="2206176"/>
            <a:ext cx="2655422" cy="2921957"/>
            <a:chOff x="653293" y="2206176"/>
            <a:chExt cx="2655422" cy="2921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173DA6-493A-47A2-8D28-57F70CCB22D8}"/>
                </a:ext>
              </a:extLst>
            </p:cNvPr>
            <p:cNvSpPr txBox="1"/>
            <p:nvPr/>
          </p:nvSpPr>
          <p:spPr>
            <a:xfrm>
              <a:off x="653293" y="3700784"/>
              <a:ext cx="1306159" cy="4309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08847" tIns="54423" rIns="108847" bIns="54423" anchorCtr="0" compatLnSpc="0">
              <a:spAutoFit/>
            </a:bodyPr>
            <a:lstStyle/>
            <a:p>
              <a:pPr hangingPunct="0"/>
              <a:r>
                <a:rPr lang="en-GB" sz="2177" dirty="0">
                  <a:latin typeface="Liberation Sans" pitchFamily="18"/>
                  <a:ea typeface="PingFang SC" pitchFamily="2"/>
                  <a:cs typeface="Arial Unicode MS" pitchFamily="2"/>
                </a:rPr>
                <a:t>Clusters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E9687F-6E44-459A-A049-8B7914BE3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2220249" y="2206176"/>
              <a:ext cx="1088466" cy="2921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714C28-464A-4AA2-8EE2-B63506D237F9}"/>
              </a:ext>
            </a:extLst>
          </p:cNvPr>
          <p:cNvGrpSpPr/>
          <p:nvPr/>
        </p:nvGrpSpPr>
        <p:grpSpPr>
          <a:xfrm>
            <a:off x="9484336" y="1952479"/>
            <a:ext cx="974830" cy="3834589"/>
            <a:chOff x="9484336" y="1952479"/>
            <a:chExt cx="974830" cy="38345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3813C4-0FE2-4A64-B130-B517D1D4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9484336" y="1952479"/>
              <a:ext cx="974830" cy="3078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069029-5A35-4C9F-90AA-A06EDBBC9A31}"/>
                </a:ext>
              </a:extLst>
            </p:cNvPr>
            <p:cNvSpPr/>
            <p:nvPr/>
          </p:nvSpPr>
          <p:spPr>
            <a:xfrm>
              <a:off x="9484336" y="5245255"/>
              <a:ext cx="974830" cy="5418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ROOT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Apache Spark Clusters at CERN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1526375"/>
            <a:ext cx="10972800" cy="4525963"/>
          </a:xfrm>
        </p:spPr>
        <p:txBody>
          <a:bodyPr>
            <a:normAutofit/>
          </a:bodyPr>
          <a:lstStyle/>
          <a:p>
            <a:pPr marL="457189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Spark running on clusters: </a:t>
            </a:r>
          </a:p>
          <a:p>
            <a:pPr marL="914377" lvl="1"/>
            <a:r>
              <a:rPr lang="en-US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YARN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/Hadoop -&gt; established, use with HDFS storage</a:t>
            </a:r>
          </a:p>
          <a:p>
            <a:pPr marL="914377" lvl="1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Spark on </a:t>
            </a:r>
            <a:r>
              <a:rPr lang="en-US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Kubernetes 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-&gt; recommended when using EOS or S3 (cloud model)</a:t>
            </a:r>
            <a:endParaRPr lang="en-US" sz="21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42896"/>
              </p:ext>
            </p:extLst>
          </p:nvPr>
        </p:nvGraphicFramePr>
        <p:xfrm>
          <a:off x="2258464" y="3009490"/>
          <a:ext cx="8173810" cy="305624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0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460">
                <a:tc>
                  <a:txBody>
                    <a:bodyPr/>
                    <a:lstStyle/>
                    <a:p>
                      <a:r>
                        <a:rPr lang="en-GB" sz="1600" dirty="0"/>
                        <a:t>Accelerator logging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(part</a:t>
                      </a:r>
                      <a:r>
                        <a:rPr lang="en-US" sz="1600" baseline="0" dirty="0">
                          <a:latin typeface="+mn-lt"/>
                        </a:rPr>
                        <a:t> of LHC infrastructure)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Hadoop</a:t>
                      </a:r>
                      <a:r>
                        <a:rPr lang="en-GB" sz="1600" baseline="0" dirty="0"/>
                        <a:t> - </a:t>
                      </a:r>
                      <a:r>
                        <a:rPr lang="en-GB" sz="1600" dirty="0"/>
                        <a:t>YARN - 41 nodes</a:t>
                      </a:r>
                    </a:p>
                    <a:p>
                      <a:r>
                        <a:rPr lang="en-GB" sz="1600" dirty="0"/>
                        <a:t>(Cores -</a:t>
                      </a:r>
                      <a:r>
                        <a:rPr lang="en-GB" sz="1600" baseline="0" dirty="0"/>
                        <a:t> 1800, Mem - 18 TB, Storage – 13 PB)</a:t>
                      </a:r>
                      <a:endParaRPr lang="en-GB" sz="16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149">
                <a:tc>
                  <a:txBody>
                    <a:bodyPr/>
                    <a:lstStyle/>
                    <a:p>
                      <a:r>
                        <a:rPr lang="en-US" sz="1600" dirty="0"/>
                        <a:t>General Purpose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Hadoop - YARN,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58 nodes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(Cores – 2.6k, Mem – 30 TB, </a:t>
                      </a:r>
                      <a:r>
                        <a:rPr lang="en-US" sz="1600" baseline="0" dirty="0"/>
                        <a:t>Storage – 21 PB)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038186"/>
                  </a:ext>
                </a:extLst>
              </a:tr>
              <a:tr h="1008460">
                <a:tc>
                  <a:txBody>
                    <a:bodyPr/>
                    <a:lstStyle/>
                    <a:p>
                      <a:r>
                        <a:rPr lang="en-US" sz="1600" dirty="0"/>
                        <a:t>Cloud containers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Kubernetes on </a:t>
                      </a:r>
                      <a:r>
                        <a:rPr lang="en-US" sz="1600" dirty="0" err="1"/>
                        <a:t>Openstack</a:t>
                      </a:r>
                      <a:r>
                        <a:rPr lang="en-US" sz="1600" dirty="0"/>
                        <a:t> VMs, </a:t>
                      </a:r>
                      <a:r>
                        <a:rPr kumimoji="0" lang="en-GB" sz="1600" kern="1200" dirty="0">
                          <a:effectLst/>
                        </a:rPr>
                        <a:t>Cores - 270, Mem – 2 TB</a:t>
                      </a:r>
                      <a:endParaRPr kumimoji="0" lang="en-GB" sz="1600" kern="1200" baseline="0" dirty="0">
                        <a:effectLst/>
                      </a:endParaRPr>
                    </a:p>
                    <a:p>
                      <a:r>
                        <a:rPr kumimoji="0" lang="en-GB" sz="1600" kern="1200" baseline="0" dirty="0">
                          <a:effectLst/>
                        </a:rPr>
                        <a:t>Storage: remote HDFS or custom storage (CERN EOS, for physics data, S3 on </a:t>
                      </a:r>
                      <a:r>
                        <a:rPr kumimoji="0" lang="en-GB" sz="1600" kern="1200" baseline="0" dirty="0" err="1">
                          <a:effectLst/>
                        </a:rPr>
                        <a:t>Ceph</a:t>
                      </a:r>
                      <a:r>
                        <a:rPr kumimoji="0" lang="en-GB" sz="1600" kern="1200" baseline="0" dirty="0">
                          <a:effectLst/>
                        </a:rPr>
                        <a:t> also available).</a:t>
                      </a:r>
                    </a:p>
                    <a:p>
                      <a:r>
                        <a:rPr kumimoji="0" lang="en-GB" sz="1600" kern="1200" baseline="0" dirty="0">
                          <a:effectLst/>
                        </a:rPr>
                        <a:t>Note: GPU resources available.</a:t>
                      </a:r>
                      <a:br>
                        <a:rPr kumimoji="0" lang="en-GB" sz="1600" kern="1200" baseline="0" dirty="0">
                          <a:effectLst/>
                        </a:rPr>
                      </a:b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84302"/>
                  </a:ext>
                </a:extLst>
              </a:tr>
            </a:tbl>
          </a:graphicData>
        </a:graphic>
      </p:graphicFrame>
      <p:sp>
        <p:nvSpPr>
          <p:cNvPr id="2" name="AutoShape 2" descr="Bildergebnis für hadoop log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Bildergebnis für hadoop logo"/>
          <p:cNvSpPr>
            <a:spLocks noChangeAspect="1" noChangeArrowheads="1"/>
          </p:cNvSpPr>
          <p:nvPr/>
        </p:nvSpPr>
        <p:spPr bwMode="auto">
          <a:xfrm>
            <a:off x="403511" y="6042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Bildergebnis für hadoop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1" y="3354815"/>
            <a:ext cx="1653968" cy="1100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4821084"/>
            <a:ext cx="1078350" cy="1046299"/>
          </a:xfrm>
          <a:prstGeom prst="rect">
            <a:avLst/>
          </a:prstGeom>
        </p:spPr>
      </p:pic>
      <p:sp>
        <p:nvSpPr>
          <p:cNvPr id="10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032813" y="6417967"/>
            <a:ext cx="668531" cy="4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08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A0BBCF9-62D6-F947-AEE5-286DED8DB767}"/>
              </a:ext>
            </a:extLst>
          </p:cNvPr>
          <p:cNvSpPr/>
          <p:nvPr/>
        </p:nvSpPr>
        <p:spPr>
          <a:xfrm>
            <a:off x="6490179" y="2532115"/>
            <a:ext cx="5370893" cy="3333630"/>
          </a:xfrm>
          <a:prstGeom prst="roundRect">
            <a:avLst>
              <a:gd name="adj" fmla="val 19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Spark Cluster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358B55F-5113-334F-AC32-299F1F8B74BD}"/>
              </a:ext>
            </a:extLst>
          </p:cNvPr>
          <p:cNvSpPr/>
          <p:nvPr/>
        </p:nvSpPr>
        <p:spPr>
          <a:xfrm>
            <a:off x="7043501" y="3338130"/>
            <a:ext cx="4461391" cy="1581243"/>
          </a:xfrm>
          <a:prstGeom prst="roundRect">
            <a:avLst>
              <a:gd name="adj" fmla="val 2005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rgbClr val="0052A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678AA-B1B5-4348-8D2A-F5BEA9FA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0" y="296706"/>
            <a:ext cx="11760679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SWAN Integration with Apache 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EBE4-2EEC-4445-918A-58BCF1BE7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648" y="1743407"/>
            <a:ext cx="6255526" cy="438341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SWAN service: </a:t>
            </a:r>
            <a:r>
              <a:rPr lang="en-US" sz="2000" dirty="0">
                <a:hlinkClick r:id="rId3"/>
              </a:rPr>
              <a:t>https://swan.web.cern.ch/swan/</a:t>
            </a:r>
            <a:endParaRPr lang="en-US" sz="2000" dirty="0"/>
          </a:p>
          <a:p>
            <a:pPr lvl="1"/>
            <a:r>
              <a:rPr lang="en-US" sz="1800" dirty="0"/>
              <a:t>Notebooks for web-based analysis</a:t>
            </a:r>
          </a:p>
          <a:p>
            <a:r>
              <a:rPr lang="en-US" sz="2000" dirty="0"/>
              <a:t>Integrated with CERN Spark Clusters</a:t>
            </a:r>
          </a:p>
          <a:p>
            <a:pPr lvl="1"/>
            <a:r>
              <a:rPr lang="en-US" sz="1800" dirty="0"/>
              <a:t>Reduces configuration complexity for users</a:t>
            </a:r>
          </a:p>
          <a:p>
            <a:r>
              <a:rPr lang="en-US" sz="2000" dirty="0"/>
              <a:t>CERN software environment</a:t>
            </a:r>
          </a:p>
          <a:p>
            <a:pPr lvl="1"/>
            <a:r>
              <a:rPr lang="en-US" sz="1800" dirty="0"/>
              <a:t>Software from CVMFS</a:t>
            </a:r>
          </a:p>
          <a:p>
            <a:r>
              <a:rPr lang="en-US" sz="2000" dirty="0"/>
              <a:t>Graphical Jupyter extensions developed</a:t>
            </a:r>
          </a:p>
          <a:p>
            <a:pPr lvl="1"/>
            <a:r>
              <a:rPr lang="en-US" sz="1800" dirty="0"/>
              <a:t>Spark Connector</a:t>
            </a:r>
          </a:p>
          <a:p>
            <a:pPr lvl="1"/>
            <a:r>
              <a:rPr lang="en-US" sz="1800" dirty="0"/>
              <a:t>Spark Monitor</a:t>
            </a:r>
          </a:p>
          <a:p>
            <a:r>
              <a:rPr lang="en-US" sz="2000" dirty="0"/>
              <a:t>Access to Spark Clusters</a:t>
            </a:r>
          </a:p>
          <a:p>
            <a:pPr lvl="1"/>
            <a:r>
              <a:rPr lang="en-US" sz="1800" dirty="0"/>
              <a:t>NXCals: – Dedicated cluster for accelerator logging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Analytix</a:t>
            </a:r>
            <a:r>
              <a:rPr lang="en-US" sz="1800" dirty="0"/>
              <a:t>: – General purpose YARN cluster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Cloud Containers</a:t>
            </a:r>
            <a:r>
              <a:rPr lang="en-US" sz="1800" dirty="0"/>
              <a:t>: – General purpose Kubernetes cluster</a:t>
            </a:r>
          </a:p>
          <a:p>
            <a:pPr lvl="1"/>
            <a:r>
              <a:rPr lang="en-US" sz="1800" dirty="0"/>
              <a:t>Storage access: HDFS, </a:t>
            </a:r>
            <a:r>
              <a:rPr lang="en-US" sz="1800" dirty="0">
                <a:solidFill>
                  <a:srgbClr val="FF0000"/>
                </a:solidFill>
              </a:rPr>
              <a:t>EOS</a:t>
            </a:r>
            <a:r>
              <a:rPr lang="en-US" sz="1800" dirty="0"/>
              <a:t>, S3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117AE-C1C0-B34D-9F3C-2A272EF1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10C0-9C75-C84A-BA2F-B05E136A69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6208AEE-B801-CA45-857B-AA335DC26D6F}"/>
              </a:ext>
            </a:extLst>
          </p:cNvPr>
          <p:cNvSpPr/>
          <p:nvPr/>
        </p:nvSpPr>
        <p:spPr>
          <a:xfrm>
            <a:off x="6967919" y="3422064"/>
            <a:ext cx="4461391" cy="1620625"/>
          </a:xfrm>
          <a:prstGeom prst="roundRect">
            <a:avLst>
              <a:gd name="adj" fmla="val 2005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rgbClr val="0052A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93F83EF-2A3C-1B4C-896F-45B3371CBB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176" y="5264933"/>
            <a:ext cx="973240" cy="517681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7E7B08F-F3A7-7B40-AF7C-FBCB0450B8BB}"/>
              </a:ext>
            </a:extLst>
          </p:cNvPr>
          <p:cNvSpPr/>
          <p:nvPr/>
        </p:nvSpPr>
        <p:spPr>
          <a:xfrm>
            <a:off x="7767092" y="2677077"/>
            <a:ext cx="2665341" cy="395106"/>
          </a:xfrm>
          <a:prstGeom prst="roundRect">
            <a:avLst>
              <a:gd name="adj" fmla="val 8457"/>
            </a:avLst>
          </a:prstGeom>
          <a:solidFill>
            <a:srgbClr val="0052A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Spark Driver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17D4D4-69DE-5E43-AC30-0F25DA87A515}"/>
              </a:ext>
            </a:extLst>
          </p:cNvPr>
          <p:cNvSpPr/>
          <p:nvPr/>
        </p:nvSpPr>
        <p:spPr>
          <a:xfrm>
            <a:off x="6851023" y="3506200"/>
            <a:ext cx="4496377" cy="1663785"/>
          </a:xfrm>
          <a:prstGeom prst="roundRect">
            <a:avLst>
              <a:gd name="adj" fmla="val 2971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solidFill>
                <a:srgbClr val="0052A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6E2637E-B3FF-3947-8022-F85CFB38FB29}"/>
              </a:ext>
            </a:extLst>
          </p:cNvPr>
          <p:cNvSpPr/>
          <p:nvPr/>
        </p:nvSpPr>
        <p:spPr>
          <a:xfrm>
            <a:off x="6909754" y="3556961"/>
            <a:ext cx="4390193" cy="912470"/>
          </a:xfrm>
          <a:prstGeom prst="roundRect">
            <a:avLst>
              <a:gd name="adj" fmla="val 4232"/>
            </a:avLst>
          </a:prstGeom>
          <a:solidFill>
            <a:srgbClr val="005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Spark Executors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CF1FEC3-4381-1746-8050-8E730ADF4172}"/>
              </a:ext>
            </a:extLst>
          </p:cNvPr>
          <p:cNvSpPr/>
          <p:nvPr/>
        </p:nvSpPr>
        <p:spPr>
          <a:xfrm>
            <a:off x="6955220" y="3908897"/>
            <a:ext cx="1380606" cy="418212"/>
          </a:xfrm>
          <a:prstGeom prst="roundRect">
            <a:avLst>
              <a:gd name="adj" fmla="val 10189"/>
            </a:avLst>
          </a:prstGeom>
          <a:solidFill>
            <a:srgbClr val="22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Python task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21A16E5-0FCB-8846-AB20-4BB3261698EF}"/>
              </a:ext>
            </a:extLst>
          </p:cNvPr>
          <p:cNvSpPr/>
          <p:nvPr/>
        </p:nvSpPr>
        <p:spPr>
          <a:xfrm>
            <a:off x="8407620" y="3914922"/>
            <a:ext cx="1380606" cy="418212"/>
          </a:xfrm>
          <a:prstGeom prst="roundRect">
            <a:avLst>
              <a:gd name="adj" fmla="val 10189"/>
            </a:avLst>
          </a:prstGeom>
          <a:solidFill>
            <a:srgbClr val="22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Python task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18747D6-04C6-B146-BC85-80A89E2965A8}"/>
              </a:ext>
            </a:extLst>
          </p:cNvPr>
          <p:cNvSpPr/>
          <p:nvPr/>
        </p:nvSpPr>
        <p:spPr>
          <a:xfrm>
            <a:off x="9849973" y="3908897"/>
            <a:ext cx="1380606" cy="418212"/>
          </a:xfrm>
          <a:prstGeom prst="roundRect">
            <a:avLst>
              <a:gd name="adj" fmla="val 10189"/>
            </a:avLst>
          </a:prstGeom>
          <a:solidFill>
            <a:srgbClr val="22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Python task</a:t>
            </a:r>
          </a:p>
        </p:txBody>
      </p:sp>
      <p:pic>
        <p:nvPicPr>
          <p:cNvPr id="56" name="Picture 24">
            <a:extLst>
              <a:ext uri="{FF2B5EF4-FFF2-40B4-BE49-F238E27FC236}">
                <a16:creationId xmlns:a16="http://schemas.microsoft.com/office/drawing/2014/main" id="{451E45D1-649C-1547-B1EA-E8FC1E97C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840" y="4620523"/>
            <a:ext cx="1305087" cy="372538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C822F60-9877-5B4A-968D-26D16E30B60B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 flipH="1">
            <a:off x="9099212" y="3072183"/>
            <a:ext cx="551" cy="43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4820C2F-5B85-F341-BB4E-D0E1302BA33E}"/>
              </a:ext>
            </a:extLst>
          </p:cNvPr>
          <p:cNvSpPr/>
          <p:nvPr/>
        </p:nvSpPr>
        <p:spPr>
          <a:xfrm>
            <a:off x="6490180" y="1708485"/>
            <a:ext cx="3824116" cy="646573"/>
          </a:xfrm>
          <a:prstGeom prst="roundRect">
            <a:avLst>
              <a:gd name="adj" fmla="val 845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2A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FA706D7-D76F-7B4C-A0E7-0924EAC3C5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555" y="1836355"/>
            <a:ext cx="495135" cy="43076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28F7357F-FEFA-094A-8EA2-E41163458569}"/>
              </a:ext>
            </a:extLst>
          </p:cNvPr>
          <p:cNvGrpSpPr/>
          <p:nvPr/>
        </p:nvGrpSpPr>
        <p:grpSpPr>
          <a:xfrm>
            <a:off x="7998219" y="1803337"/>
            <a:ext cx="2201983" cy="456867"/>
            <a:chOff x="7105015" y="1803337"/>
            <a:chExt cx="2201983" cy="456867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18F04A4-B12D-214E-9400-1C79489C41BC}"/>
                </a:ext>
              </a:extLst>
            </p:cNvPr>
            <p:cNvSpPr/>
            <p:nvPr/>
          </p:nvSpPr>
          <p:spPr>
            <a:xfrm>
              <a:off x="7105015" y="1803337"/>
              <a:ext cx="2201983" cy="456867"/>
            </a:xfrm>
            <a:prstGeom prst="roundRect">
              <a:avLst>
                <a:gd name="adj" fmla="val 8457"/>
              </a:avLst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rgbClr val="3399FF"/>
                  </a:solidFill>
                </a:rPr>
                <a:t>User Notebook</a:t>
              </a:r>
            </a:p>
          </p:txBody>
        </p:sp>
        <p:pic>
          <p:nvPicPr>
            <p:cNvPr id="65" name="14 Imagen">
              <a:extLst>
                <a:ext uri="{FF2B5EF4-FFF2-40B4-BE49-F238E27FC236}">
                  <a16:creationId xmlns:a16="http://schemas.microsoft.com/office/drawing/2014/main" id="{3CE108AE-D661-6844-867F-01446F3C6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7918" y="1883338"/>
              <a:ext cx="356796" cy="293250"/>
            </a:xfrm>
            <a:prstGeom prst="rect">
              <a:avLst/>
            </a:prstGeom>
          </p:spPr>
        </p:pic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A144A99-E82E-2A49-8AF4-083C90A3715F}"/>
              </a:ext>
            </a:extLst>
          </p:cNvPr>
          <p:cNvCxnSpPr>
            <a:stCxn id="64" idx="2"/>
            <a:endCxn id="40" idx="0"/>
          </p:cNvCxnSpPr>
          <p:nvPr/>
        </p:nvCxnSpPr>
        <p:spPr>
          <a:xfrm>
            <a:off x="9099211" y="2260204"/>
            <a:ext cx="552" cy="416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7123C61-BC24-E845-9243-232156B3673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928" y="4639824"/>
            <a:ext cx="912904" cy="402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 b="22278"/>
          <a:stretch/>
        </p:blipFill>
        <p:spPr>
          <a:xfrm>
            <a:off x="9877520" y="4623680"/>
            <a:ext cx="1142287" cy="3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14B7-2E71-456B-A050-7A37227C9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normAutofit fontScale="90000"/>
          </a:bodyPr>
          <a:lstStyle/>
          <a:p>
            <a:pPr lvl="0"/>
            <a:r>
              <a:rPr lang="en-GB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28A8-B7C3-4587-9899-8C5E68EA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7027" y="1261533"/>
            <a:ext cx="10972800" cy="4270860"/>
          </a:xfrm>
        </p:spPr>
        <p:txBody>
          <a:bodyPr vert="horz">
            <a:normAutofit/>
          </a:bodyPr>
          <a:lstStyle/>
          <a:p>
            <a:pPr lvl="0"/>
            <a:r>
              <a:rPr lang="en-GB" sz="3200" dirty="0">
                <a:latin typeface="Noto Mono" pitchFamily="18"/>
              </a:rPr>
              <a:t>Dimuon mass spectrum analysis on a cluster:</a:t>
            </a:r>
          </a:p>
          <a:p>
            <a:pPr marL="48767" lvl="0" indent="0">
              <a:buNone/>
            </a:pPr>
            <a:r>
              <a:rPr lang="en-GB" sz="2800" dirty="0">
                <a:latin typeface="Noto Mono" pitchFamily="18"/>
                <a:hlinkClick r:id="rId3"/>
              </a:rPr>
              <a:t>https://github.com/LucaCanali/Miscellaneous/tree/master/Spark_Physics</a:t>
            </a:r>
            <a:r>
              <a:rPr lang="en-GB" sz="2800" dirty="0">
                <a:latin typeface="Noto Mono" pitchFamily="18"/>
              </a:rPr>
              <a:t> </a:t>
            </a:r>
          </a:p>
          <a:p>
            <a:pPr lvl="1"/>
            <a:endParaRPr lang="en-GB" sz="2667" dirty="0">
              <a:latin typeface="Noto Mono" pitchFamily="18"/>
            </a:endParaRPr>
          </a:p>
          <a:p>
            <a:pPr lvl="0"/>
            <a:endParaRPr lang="en-GB" sz="3200" dirty="0">
              <a:latin typeface="Noto Mono" pitchFamily="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A0D9-B70F-4214-8F19-D79642AF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9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33493"/>
            <a:ext cx="11204330" cy="940443"/>
          </a:xfrm>
        </p:spPr>
        <p:txBody>
          <a:bodyPr>
            <a:noAutofit/>
          </a:bodyPr>
          <a:lstStyle/>
          <a:p>
            <a:r>
              <a:rPr lang="en-US" sz="4800" dirty="0"/>
              <a:t>Spark can Handle Complex Schemas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6" y="1347344"/>
            <a:ext cx="11439525" cy="774754"/>
          </a:xfrm>
        </p:spPr>
        <p:txBody>
          <a:bodyPr>
            <a:normAutofit/>
          </a:bodyPr>
          <a:lstStyle/>
          <a:p>
            <a:r>
              <a:rPr lang="en-US" sz="3600" dirty="0"/>
              <a:t>Example of complex schema for HEP</a:t>
            </a:r>
            <a:endParaRPr lang="en-US" sz="2534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158454" y="2030169"/>
            <a:ext cx="8968956" cy="4827831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spcFirstLastPara="1" vert="horz" wrap="square" lIns="91425" tIns="720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kumimoji="0"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kumimoji="0"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kumimoji="0"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kumimoji="0"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kumimoji="0"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kumimoji="0" sz="2000" b="0" i="0" u="none" strike="noStrike" kern="1200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kumimoji="0" sz="2000" b="0" i="0" u="none" strike="noStrike" kern="1200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kumimoji="0"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kumimoji="0"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GB" sz="1600" b="1" dirty="0">
                <a:solidFill>
                  <a:srgbClr val="FF0000"/>
                </a:solidFill>
                <a:latin typeface="Courier"/>
                <a:cs typeface="Courier"/>
              </a:rPr>
              <a:t>schema = "event LONG, HLT struct&lt;flag1:boolean, flag2:boolean&gt;, muons ARRAY&lt;STRUCT&lt;</a:t>
            </a:r>
            <a:r>
              <a:rPr lang="en-GB" sz="1600" b="1" dirty="0" err="1">
                <a:solidFill>
                  <a:srgbClr val="FF0000"/>
                </a:solidFill>
                <a:latin typeface="Courier"/>
                <a:cs typeface="Courier"/>
              </a:rPr>
              <a:t>pt:FLOAT</a:t>
            </a:r>
            <a:r>
              <a:rPr lang="en-GB" sz="1600" b="1" dirty="0">
                <a:solidFill>
                  <a:srgbClr val="FF0000"/>
                </a:solidFill>
                <a:latin typeface="Courier"/>
                <a:cs typeface="Courier"/>
              </a:rPr>
              <a:t>, </a:t>
            </a:r>
            <a:r>
              <a:rPr lang="en-GB" sz="1600" b="1" dirty="0" err="1">
                <a:solidFill>
                  <a:srgbClr val="FF0000"/>
                </a:solidFill>
                <a:latin typeface="Courier"/>
                <a:cs typeface="Courier"/>
              </a:rPr>
              <a:t>eta:FLOAT</a:t>
            </a:r>
            <a:r>
              <a:rPr lang="en-GB" sz="1600" b="1" dirty="0">
                <a:solidFill>
                  <a:srgbClr val="FF0000"/>
                </a:solidFill>
                <a:latin typeface="Courier"/>
                <a:cs typeface="Courier"/>
              </a:rPr>
              <a:t>, </a:t>
            </a:r>
            <a:r>
              <a:rPr lang="en-GB" sz="1600" b="1" dirty="0" err="1">
                <a:solidFill>
                  <a:srgbClr val="FF0000"/>
                </a:solidFill>
                <a:latin typeface="Courier"/>
                <a:cs typeface="Courier"/>
              </a:rPr>
              <a:t>phi:FLOAT</a:t>
            </a:r>
            <a:r>
              <a:rPr lang="en-GB" sz="1600" b="1" dirty="0">
                <a:solidFill>
                  <a:srgbClr val="FF0000"/>
                </a:solidFill>
                <a:latin typeface="Courier"/>
                <a:cs typeface="Courier"/>
              </a:rPr>
              <a:t>, </a:t>
            </a:r>
            <a:r>
              <a:rPr lang="en-GB" sz="1600" b="1" dirty="0" err="1">
                <a:solidFill>
                  <a:srgbClr val="FF0000"/>
                </a:solidFill>
                <a:latin typeface="Courier"/>
                <a:cs typeface="Courier"/>
              </a:rPr>
              <a:t>mass:FLOAT</a:t>
            </a:r>
            <a:r>
              <a:rPr lang="en-GB" sz="1600" b="1" dirty="0">
                <a:solidFill>
                  <a:srgbClr val="FF0000"/>
                </a:solidFill>
                <a:latin typeface="Courier"/>
                <a:cs typeface="Courier"/>
              </a:rPr>
              <a:t>&gt;&gt;"</a:t>
            </a:r>
          </a:p>
          <a:p>
            <a:pPr marL="114300" indent="0">
              <a:buNone/>
            </a:pPr>
            <a:endParaRPr lang="en-GB" sz="16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df.printSchema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()</a:t>
            </a:r>
          </a:p>
          <a:p>
            <a:pPr marL="114300" indent="0">
              <a:buNone/>
            </a:pPr>
            <a:endParaRPr lang="en-GB" sz="16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|-- event: long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|-- HLT: struct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|-- flag1: </a:t>
            </a: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boolean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|-- flag2: </a:t>
            </a: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boolean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|-- muons: array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|-- element: struct (</a:t>
            </a: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containsNull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    |-- </a:t>
            </a: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pt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: float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    |-- eta: float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    |-- phi: float (nullable = true)</a:t>
            </a:r>
          </a:p>
          <a:p>
            <a:pPr marL="11430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 |    |    |-- mass: float (nullable = true)</a:t>
            </a:r>
          </a:p>
          <a:p>
            <a:pPr marL="114300" indent="0">
              <a:buNone/>
            </a:pPr>
            <a:endParaRPr lang="en-GB" sz="1600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013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115E-E6C7-4775-90B9-06E0192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459" y="6140065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0">
              <a:buNone/>
              <a:tabLst/>
              <a:defRPr lang="en-GB" sz="1400" kern="1200">
                <a:solidFill>
                  <a:schemeClr val="tx1"/>
                </a:solidFill>
                <a:latin typeface="Liberation Serif" pitchFamily="18"/>
                <a:ea typeface="Tahoma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672690A7-A004-455D-99B7-BF24F0B2B61C}" type="slidenum">
              <a:rPr lang="en-US" smtClean="0"/>
              <a:pPr lvl="0"/>
              <a:t>15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8002E-376C-4C7D-BD82-7C42E20732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34355"/>
            <a:ext cx="10969139" cy="938719"/>
          </a:xfrm>
        </p:spPr>
        <p:txBody>
          <a:bodyPr vert="horz">
            <a:spAutoFit/>
          </a:bodyPr>
          <a:lstStyle/>
          <a:p>
            <a:pPr lvl="0"/>
            <a:r>
              <a:rPr lang="en-GB" sz="5500" dirty="0"/>
              <a:t>Handling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4695C-2C0B-4DDF-AFB5-FDB1398310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325606"/>
            <a:ext cx="10972800" cy="5454755"/>
          </a:xfrm>
        </p:spPr>
        <p:txBody>
          <a:bodyPr vert="horz"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GB" sz="3200" dirty="0"/>
              <a:t>Nested data is hard to handle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667" dirty="0"/>
              <a:t>Does not fit naturally to </a:t>
            </a:r>
            <a:r>
              <a:rPr lang="en-GB" sz="2667" dirty="0" err="1"/>
              <a:t>DataFrame</a:t>
            </a:r>
            <a:r>
              <a:rPr lang="en-GB" sz="2667" dirty="0"/>
              <a:t> and SQL operations</a:t>
            </a:r>
          </a:p>
          <a:p>
            <a:pPr>
              <a:buSzPct val="45000"/>
              <a:buFont typeface="StarSymbol"/>
              <a:buChar char="●"/>
            </a:pPr>
            <a:r>
              <a:rPr lang="en-GB" sz="3200" dirty="0"/>
              <a:t>Available solutions in Spark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667" dirty="0">
                <a:solidFill>
                  <a:srgbClr val="FF0000"/>
                </a:solidFill>
              </a:rPr>
              <a:t>Array functions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GB" sz="2400" dirty="0"/>
              <a:t>Several available, example: </a:t>
            </a:r>
            <a:r>
              <a:rPr lang="en-GB" sz="2400" dirty="0" err="1"/>
              <a:t>array_min</a:t>
            </a:r>
            <a:r>
              <a:rPr lang="en-GB" sz="2400" dirty="0"/>
              <a:t>, </a:t>
            </a:r>
            <a:r>
              <a:rPr lang="en-GB" sz="2400" dirty="0" err="1"/>
              <a:t>array_sort</a:t>
            </a:r>
            <a:r>
              <a:rPr lang="en-GB" sz="2400" dirty="0"/>
              <a:t>, </a:t>
            </a:r>
            <a:r>
              <a:rPr lang="en-GB" sz="2400" dirty="0" err="1"/>
              <a:t>array_zip</a:t>
            </a:r>
            <a:r>
              <a:rPr lang="en-GB" sz="2400" dirty="0"/>
              <a:t>, …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667" dirty="0"/>
              <a:t>“Explode” function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GB" sz="2400" dirty="0"/>
              <a:t>Transforms array values into </a:t>
            </a:r>
            <a:r>
              <a:rPr lang="en-GB" sz="2400" dirty="0" err="1"/>
              <a:t>DataFrame</a:t>
            </a:r>
            <a:r>
              <a:rPr lang="en-GB" sz="2400" dirty="0"/>
              <a:t> rows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667" dirty="0">
                <a:solidFill>
                  <a:srgbClr val="FF0000"/>
                </a:solidFill>
              </a:rPr>
              <a:t>Higher order functions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GB" sz="2400" dirty="0"/>
              <a:t>Process map/filter/aggregate on arrays elements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667" dirty="0">
                <a:solidFill>
                  <a:srgbClr val="FF0000"/>
                </a:solidFill>
              </a:rPr>
              <a:t>UDF</a:t>
            </a:r>
            <a:r>
              <a:rPr lang="en-GB" sz="2667" dirty="0"/>
              <a:t>: User-defined functions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GB" sz="2400" dirty="0"/>
              <a:t>General solution. 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GB" sz="2400" dirty="0"/>
              <a:t>Spark UDF can be in Python or Scala</a:t>
            </a:r>
          </a:p>
        </p:txBody>
      </p:sp>
    </p:spTree>
    <p:extLst>
      <p:ext uri="{BB962C8B-B14F-4D97-AF65-F5344CB8AC3E}">
        <p14:creationId xmlns:p14="http://schemas.microsoft.com/office/powerpoint/2010/main" val="393234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14B7-2E71-456B-A050-7A37227C9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normAutofit fontScale="90000"/>
          </a:bodyPr>
          <a:lstStyle/>
          <a:p>
            <a:pPr lvl="0"/>
            <a:r>
              <a:rPr lang="en-GB" dirty="0"/>
              <a:t>Demo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28A8-B7C3-4587-9899-8C5E68EA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7027" y="1261533"/>
            <a:ext cx="10972800" cy="4270860"/>
          </a:xfrm>
        </p:spPr>
        <p:txBody>
          <a:bodyPr vert="horz">
            <a:normAutofit/>
          </a:bodyPr>
          <a:lstStyle/>
          <a:p>
            <a:pPr lvl="0"/>
            <a:r>
              <a:rPr lang="en-GB" sz="3200" dirty="0">
                <a:latin typeface="Noto Mono" pitchFamily="18"/>
              </a:rPr>
              <a:t>HEP analysis benchmark notebooks</a:t>
            </a:r>
          </a:p>
          <a:p>
            <a:pPr marL="48767" lvl="0" indent="0">
              <a:buNone/>
            </a:pPr>
            <a:r>
              <a:rPr lang="en-GB" sz="2800" dirty="0">
                <a:latin typeface="Noto Mono" pitchFamily="18"/>
                <a:hlinkClick r:id="rId3"/>
              </a:rPr>
              <a:t>https://github.com/LucaCanali/Miscellaneous/tree/master/Spark_Physics</a:t>
            </a:r>
            <a:r>
              <a:rPr lang="en-GB" sz="2800" dirty="0">
                <a:latin typeface="Noto Mono" pitchFamily="18"/>
              </a:rPr>
              <a:t> </a:t>
            </a:r>
          </a:p>
          <a:p>
            <a:pPr lvl="1"/>
            <a:endParaRPr lang="en-GB" sz="2667" dirty="0">
              <a:latin typeface="Noto Mono" pitchFamily="18"/>
            </a:endParaRPr>
          </a:p>
          <a:p>
            <a:r>
              <a:rPr lang="en-GB" sz="3200" dirty="0">
                <a:latin typeface="Noto Mono" pitchFamily="18"/>
              </a:rPr>
              <a:t>Thanks to: https://iris-hep.org/projects/adl-benchmarks-index.html</a:t>
            </a:r>
          </a:p>
          <a:p>
            <a:pPr lvl="0"/>
            <a:endParaRPr lang="en-GB" sz="3200" dirty="0">
              <a:latin typeface="Noto Mono" pitchFamily="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A0D9-B70F-4214-8F19-D79642AF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89083"/>
            <a:ext cx="11782425" cy="5532393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Outreach-style analysis</a:t>
            </a:r>
          </a:p>
          <a:p>
            <a:pPr lvl="0"/>
            <a:r>
              <a:rPr lang="en-US" sz="3200" dirty="0"/>
              <a:t>Using Spark and Parquet: more familiar tools to data scientists outside HEP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See example Higgs boson analysis at:</a:t>
            </a:r>
          </a:p>
          <a:p>
            <a:pPr marL="48767" lvl="0" indent="0">
              <a:buNone/>
            </a:pPr>
            <a:r>
              <a:rPr lang="en-GB" sz="2800" dirty="0">
                <a:latin typeface="Noto Mono" pitchFamily="18"/>
                <a:hlinkClick r:id="rId2"/>
              </a:rPr>
              <a:t>https://github.com/LucaCanali/Miscellaneous/tree/master/Spark_Physics</a:t>
            </a:r>
            <a:r>
              <a:rPr lang="en-GB" sz="2800" dirty="0">
                <a:latin typeface="Noto Mono" pitchFamily="18"/>
              </a:rPr>
              <a:t> </a:t>
            </a:r>
          </a:p>
          <a:p>
            <a:endParaRPr lang="en-US" sz="2400" dirty="0"/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2761032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Learned and Wrap-up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4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Spark Can Offer To HEP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89083"/>
            <a:ext cx="11782425" cy="553239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Spark </a:t>
            </a:r>
            <a:r>
              <a:rPr lang="en-US" sz="3200" dirty="0" err="1"/>
              <a:t>DataFrame</a:t>
            </a:r>
            <a:r>
              <a:rPr lang="en-US" sz="3200" dirty="0"/>
              <a:t> API:</a:t>
            </a:r>
          </a:p>
          <a:p>
            <a:pPr lvl="1"/>
            <a:r>
              <a:rPr lang="en-US" sz="2400" dirty="0"/>
              <a:t>Provide powerful abstractions and rich language(s)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Both for data </a:t>
            </a:r>
            <a:r>
              <a:rPr lang="en-US" sz="2400" dirty="0">
                <a:solidFill>
                  <a:srgbClr val="FF0000"/>
                </a:solidFill>
              </a:rPr>
              <a:t>preparation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sz="2400" dirty="0"/>
              <a:t>Mature and an </a:t>
            </a:r>
            <a:r>
              <a:rPr lang="en-US" sz="2400" dirty="0">
                <a:solidFill>
                  <a:srgbClr val="FF0000"/>
                </a:solidFill>
              </a:rPr>
              <a:t>industry</a:t>
            </a:r>
            <a:r>
              <a:rPr lang="en-US" sz="2400" dirty="0"/>
              <a:t> reference</a:t>
            </a:r>
          </a:p>
          <a:p>
            <a:pPr lvl="1"/>
            <a:r>
              <a:rPr lang="en-US" sz="2400" dirty="0"/>
              <a:t>Can handle complex schemas</a:t>
            </a:r>
          </a:p>
          <a:p>
            <a:pPr lvl="1"/>
            <a:endParaRPr lang="en-US" sz="2400" dirty="0"/>
          </a:p>
          <a:p>
            <a:r>
              <a:rPr lang="en-US" sz="2933" dirty="0"/>
              <a:t>Run </a:t>
            </a:r>
            <a:r>
              <a:rPr lang="en-US" sz="2933" dirty="0" err="1"/>
              <a:t>DataFrame</a:t>
            </a:r>
            <a:r>
              <a:rPr lang="en-US" sz="2933" dirty="0"/>
              <a:t> locally and at </a:t>
            </a:r>
            <a:r>
              <a:rPr lang="en-US" sz="2933" dirty="0">
                <a:solidFill>
                  <a:srgbClr val="FF0000"/>
                </a:solidFill>
              </a:rPr>
              <a:t>scale</a:t>
            </a:r>
            <a:r>
              <a:rPr lang="en-US" sz="2933" dirty="0"/>
              <a:t> using distributed computing</a:t>
            </a:r>
          </a:p>
          <a:p>
            <a:pPr lvl="2"/>
            <a:r>
              <a:rPr lang="en-US" sz="2400" dirty="0"/>
              <a:t>Runs on clusters and </a:t>
            </a:r>
            <a:r>
              <a:rPr lang="en-US" sz="2400" dirty="0">
                <a:solidFill>
                  <a:srgbClr val="FF0000"/>
                </a:solidFill>
              </a:rPr>
              <a:t>cloud</a:t>
            </a:r>
            <a:r>
              <a:rPr lang="en-US" sz="2400" dirty="0"/>
              <a:t> (YARN/Hadoop, Kubernetes)</a:t>
            </a:r>
          </a:p>
          <a:p>
            <a:pPr lvl="2"/>
            <a:r>
              <a:rPr lang="en-US" sz="2400" dirty="0"/>
              <a:t>HPC and batch: can run Spark stand-alone (requires extra integration work)</a:t>
            </a:r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r>
              <a:rPr lang="en-US" sz="2933" dirty="0"/>
              <a:t>Integration with a large ecosystem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File formats</a:t>
            </a:r>
            <a:r>
              <a:rPr lang="en-US" sz="2400" dirty="0"/>
              <a:t>: Parquet, csv,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, …</a:t>
            </a:r>
          </a:p>
          <a:p>
            <a:pPr lvl="2"/>
            <a:r>
              <a:rPr lang="en-US" sz="2400" dirty="0"/>
              <a:t>Storage systems: HDFS, S3, </a:t>
            </a:r>
            <a:r>
              <a:rPr lang="en-US" sz="2400" dirty="0">
                <a:solidFill>
                  <a:srgbClr val="FF0000"/>
                </a:solidFill>
              </a:rPr>
              <a:t>EOS</a:t>
            </a:r>
            <a:r>
              <a:rPr lang="en-US" sz="2400" dirty="0"/>
              <a:t>, ...</a:t>
            </a:r>
          </a:p>
          <a:p>
            <a:pPr lvl="2"/>
            <a:r>
              <a:rPr lang="en-US" sz="2400" dirty="0"/>
              <a:t>External systems: databases, elastic search, streaming,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Motivations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6"/>
            <a:ext cx="11250440" cy="4712885"/>
          </a:xfrm>
        </p:spPr>
        <p:txBody>
          <a:bodyPr>
            <a:normAutofit/>
          </a:bodyPr>
          <a:lstStyle/>
          <a:p>
            <a:r>
              <a:rPr lang="en-US" sz="2800" dirty="0"/>
              <a:t>Context: Spark service at CERN</a:t>
            </a:r>
          </a:p>
          <a:p>
            <a:r>
              <a:rPr lang="en-US" sz="2800" dirty="0"/>
              <a:t>Recent work on implementing example analyses using </a:t>
            </a:r>
            <a:r>
              <a:rPr lang="en-US" sz="2800" dirty="0" err="1"/>
              <a:t>PySpark</a:t>
            </a:r>
            <a:r>
              <a:rPr lang="en-US" sz="2800" dirty="0"/>
              <a:t> on Jupyter notebooks </a:t>
            </a:r>
          </a:p>
          <a:p>
            <a:pPr lvl="1"/>
            <a:r>
              <a:rPr lang="en-GB" sz="2400" dirty="0"/>
              <a:t>Blog: Can High Energy Physics Analysis Profit from Apache Spark APIs? </a:t>
            </a:r>
            <a:r>
              <a:rPr lang="en-US" sz="2400" dirty="0">
                <a:hlinkClick r:id="rId2"/>
              </a:rPr>
              <a:t>https://db-blog.web.cern.ch/node/186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 will mix an intro to Spark with notebooks examples</a:t>
            </a:r>
          </a:p>
          <a:p>
            <a:r>
              <a:rPr lang="en-US" sz="2800" dirty="0"/>
              <a:t>Final thoughts on what I believe works OK with this approach and what needs improvements</a:t>
            </a:r>
          </a:p>
          <a:p>
            <a:r>
              <a:rPr lang="en-US" sz="2800" dirty="0"/>
              <a:t>Not a goal: compete with state-of-the art software for analysis</a:t>
            </a:r>
          </a:p>
          <a:p>
            <a:pPr marL="48767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6"/>
            <a:ext cx="11356258" cy="553239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Apache Spark </a:t>
            </a:r>
            <a:r>
              <a:rPr lang="en-US" sz="3200" dirty="0">
                <a:solidFill>
                  <a:srgbClr val="FF0000"/>
                </a:solidFill>
              </a:rPr>
              <a:t>Performance</a:t>
            </a:r>
          </a:p>
          <a:p>
            <a:pPr lvl="1"/>
            <a:r>
              <a:rPr lang="en-US" sz="2667" dirty="0"/>
              <a:t>Identified several areas of improvement for Apache Spark (3.3) </a:t>
            </a:r>
            <a:endParaRPr lang="en-US" sz="2667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Python </a:t>
            </a:r>
            <a:r>
              <a:rPr lang="en-US" sz="3200" dirty="0">
                <a:solidFill>
                  <a:srgbClr val="FF0000"/>
                </a:solidFill>
              </a:rPr>
              <a:t>UDF</a:t>
            </a:r>
            <a:r>
              <a:rPr lang="en-US" sz="3200" dirty="0"/>
              <a:t> performance</a:t>
            </a:r>
          </a:p>
          <a:p>
            <a:pPr lvl="1"/>
            <a:r>
              <a:rPr lang="en-US" sz="2667" dirty="0"/>
              <a:t>Sending data to Python workers has been improved but still slow</a:t>
            </a:r>
          </a:p>
          <a:p>
            <a:endParaRPr lang="en-US" sz="3200" dirty="0"/>
          </a:p>
          <a:p>
            <a:r>
              <a:rPr lang="en-US" sz="3200" dirty="0"/>
              <a:t>Spark functions</a:t>
            </a:r>
          </a:p>
          <a:p>
            <a:pPr lvl="1"/>
            <a:r>
              <a:rPr lang="en-US" sz="2667" dirty="0"/>
              <a:t>Higher order functions performance for array processing need improvements</a:t>
            </a:r>
          </a:p>
          <a:p>
            <a:pPr lvl="1"/>
            <a:r>
              <a:rPr lang="en-US" sz="2667" dirty="0"/>
              <a:t>More array functions and functions for Lorentz vector processing?</a:t>
            </a:r>
          </a:p>
          <a:p>
            <a:endParaRPr lang="en-US" sz="3200" dirty="0"/>
          </a:p>
          <a:p>
            <a:r>
              <a:rPr lang="en-US" sz="3200" dirty="0"/>
              <a:t>Spark engine</a:t>
            </a:r>
          </a:p>
          <a:p>
            <a:pPr lvl="1"/>
            <a:r>
              <a:rPr lang="en-US" sz="2667" dirty="0"/>
              <a:t>Apache Spark does not (yet) have </a:t>
            </a:r>
            <a:r>
              <a:rPr lang="en-US" sz="2667" dirty="0">
                <a:solidFill>
                  <a:srgbClr val="FF0000"/>
                </a:solidFill>
              </a:rPr>
              <a:t>vectorized</a:t>
            </a:r>
            <a:r>
              <a:rPr lang="en-US" sz="2667" dirty="0"/>
              <a:t> execution</a:t>
            </a:r>
          </a:p>
          <a:p>
            <a:pPr lvl="1"/>
            <a:r>
              <a:rPr lang="en-US" sz="2667" dirty="0"/>
              <a:t>State-of-the-art HEP tools have large parts running native code vs. Spark is currently mostly Scala and Java code running on the </a:t>
            </a:r>
            <a:r>
              <a:rPr lang="en-US" sz="2667" dirty="0">
                <a:solidFill>
                  <a:srgbClr val="FF0000"/>
                </a:solidFill>
              </a:rPr>
              <a:t>JVM</a:t>
            </a:r>
            <a:r>
              <a:rPr lang="en-US" sz="2667" dirty="0"/>
              <a:t> (JIT compiled).</a:t>
            </a:r>
          </a:p>
          <a:p>
            <a:pPr lvl="1"/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Open Questions: Data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7"/>
            <a:ext cx="11250440" cy="492128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ROOT</a:t>
            </a:r>
            <a:r>
              <a:rPr lang="en-US" sz="3200" dirty="0"/>
              <a:t> data format ingestion is not optimized for Spark</a:t>
            </a:r>
          </a:p>
          <a:p>
            <a:pPr lvl="1"/>
            <a:r>
              <a:rPr lang="en-US" sz="2667" dirty="0"/>
              <a:t>It’s a hard job with limited resources</a:t>
            </a:r>
          </a:p>
          <a:p>
            <a:pPr lvl="1"/>
            <a:r>
              <a:rPr lang="en-US" sz="2667" dirty="0"/>
              <a:t>Kudos to Andrew for </a:t>
            </a:r>
            <a:r>
              <a:rPr lang="en-US" sz="2667" dirty="0" err="1"/>
              <a:t>Laurelin</a:t>
            </a:r>
            <a:r>
              <a:rPr lang="en-US" sz="2667" dirty="0"/>
              <a:t> library + uproot team</a:t>
            </a:r>
          </a:p>
          <a:p>
            <a:pPr lvl="1"/>
            <a:endParaRPr lang="en-US" sz="2667" dirty="0"/>
          </a:p>
          <a:p>
            <a:r>
              <a:rPr lang="en-US" sz="3200" dirty="0"/>
              <a:t>Apache </a:t>
            </a:r>
            <a:r>
              <a:rPr lang="en-US" sz="3200" dirty="0">
                <a:solidFill>
                  <a:srgbClr val="FF0000"/>
                </a:solidFill>
              </a:rPr>
              <a:t>Parquet</a:t>
            </a:r>
            <a:r>
              <a:rPr lang="en-US" sz="3200" dirty="0"/>
              <a:t> and ORC </a:t>
            </a:r>
          </a:p>
          <a:p>
            <a:pPr lvl="1"/>
            <a:r>
              <a:rPr lang="en-US" sz="2667" dirty="0"/>
              <a:t>Optimized reader for Spark, supported by a large community</a:t>
            </a:r>
          </a:p>
          <a:p>
            <a:pPr lvl="1"/>
            <a:endParaRPr lang="en-US" sz="2667" dirty="0"/>
          </a:p>
          <a:p>
            <a:r>
              <a:rPr lang="en-US" sz="3200" dirty="0"/>
              <a:t>The flatter the data the better</a:t>
            </a:r>
          </a:p>
          <a:p>
            <a:pPr lvl="1"/>
            <a:r>
              <a:rPr lang="en-US" sz="2667" dirty="0"/>
              <a:t>Data in </a:t>
            </a:r>
            <a:r>
              <a:rPr lang="en-US" sz="2667" dirty="0" err="1"/>
              <a:t>nanoAOD</a:t>
            </a:r>
            <a:r>
              <a:rPr lang="en-US" sz="2667" dirty="0"/>
              <a:t> format already much easier to process with Spark than deeply nested AOD</a:t>
            </a:r>
          </a:p>
          <a:p>
            <a:pPr marL="597393" lvl="1" indent="0">
              <a:buNone/>
            </a:pPr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Plans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6"/>
            <a:ext cx="11250440" cy="5395869"/>
          </a:xfrm>
        </p:spPr>
        <p:txBody>
          <a:bodyPr>
            <a:normAutofit/>
          </a:bodyPr>
          <a:lstStyle/>
          <a:p>
            <a:r>
              <a:rPr lang="en-US" sz="2800" dirty="0"/>
              <a:t>Gather feedback</a:t>
            </a:r>
          </a:p>
          <a:p>
            <a:r>
              <a:rPr lang="en-US" sz="2800" dirty="0"/>
              <a:t>Develop further examples and benchmarks</a:t>
            </a:r>
          </a:p>
          <a:p>
            <a:pPr lvl="1"/>
            <a:r>
              <a:rPr lang="en-US" sz="2400" dirty="0"/>
              <a:t>Trailing on work done with Coffea/Awkward array and with ROOT/</a:t>
            </a:r>
            <a:r>
              <a:rPr lang="en-US" sz="2400" dirty="0" err="1"/>
              <a:t>RDataFrame</a:t>
            </a:r>
            <a:endParaRPr lang="en-US" sz="2400" dirty="0"/>
          </a:p>
          <a:p>
            <a:r>
              <a:rPr lang="en-US" sz="2800" dirty="0"/>
              <a:t>Piggyback on Apache Spark improvements</a:t>
            </a:r>
          </a:p>
          <a:p>
            <a:pPr lvl="1"/>
            <a:r>
              <a:rPr lang="en-US" sz="2400" dirty="0"/>
              <a:t>Spark is still improving quite fast</a:t>
            </a:r>
          </a:p>
          <a:p>
            <a:r>
              <a:rPr lang="en-US" sz="2800" dirty="0"/>
              <a:t>Work with </a:t>
            </a:r>
            <a:r>
              <a:rPr lang="en-US" sz="2800" dirty="0">
                <a:solidFill>
                  <a:srgbClr val="FF0000"/>
                </a:solidFill>
              </a:rPr>
              <a:t>community</a:t>
            </a:r>
            <a:r>
              <a:rPr lang="en-US" sz="2800" dirty="0"/>
              <a:t> (HEP and Spark)</a:t>
            </a:r>
          </a:p>
          <a:p>
            <a:pPr lvl="1"/>
            <a:r>
              <a:rPr lang="en-US" sz="2400" dirty="0"/>
              <a:t>We noticed some interest by Apache Spark committers on understanding HEP use cases</a:t>
            </a:r>
          </a:p>
          <a:p>
            <a:pPr lvl="1"/>
            <a:r>
              <a:rPr lang="en-US" sz="2400" dirty="0"/>
              <a:t>Occasionally work together, as in the case of arrow UDF, also currently open </a:t>
            </a:r>
            <a:r>
              <a:rPr lang="en-US" sz="2400" dirty="0">
                <a:hlinkClick r:id="rId2"/>
              </a:rPr>
              <a:t>SPARK-34265</a:t>
            </a:r>
            <a:r>
              <a:rPr lang="en-US" sz="2400" dirty="0"/>
              <a:t> and </a:t>
            </a:r>
            <a:r>
              <a:rPr lang="en-US" sz="2400" dirty="0">
                <a:hlinkClick r:id="rId3"/>
              </a:rPr>
              <a:t>SPARK-38098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Some </a:t>
            </a:r>
            <a:r>
              <a:rPr lang="en-US" sz="2400" dirty="0">
                <a:solidFill>
                  <a:srgbClr val="FF0000"/>
                </a:solidFill>
              </a:rPr>
              <a:t>physicists also interested in trying out Spark </a:t>
            </a:r>
            <a:r>
              <a:rPr lang="en-US" sz="2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3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+ 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6"/>
            <a:ext cx="11250440" cy="5532393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 Machine Learning Pipelines with Modern Big Data Tools for High Energy Physics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Matteo Migliorini, Riccardo Castellotti, Luca Canali, Marco Zanetti,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Softw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Big Sci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 (2020).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 Using Big Data Technologies for HEP Analysis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 Cremonesi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EPJ Web of Conferences 214, 06030 (2019)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 Evolution of the Hadoop Platform and Ecosystem for High Energy Physics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Z. Baranowski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EPJ Web of Conferences 214, 04058 (2019)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 Big Data Tools and Cloud Services for High Energy Physics Analysis in TOTEM Experiment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al.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2018, Proceeding of: 2018 IEEE/ACM International Conference on Utility and Cloud Computing Companion (UCC Companion)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 CMS Analysis and Data Reduction with Apache Spark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O. Gutsche </a:t>
            </a:r>
            <a:r>
              <a:rPr lang="en-US" altLang="en-US" sz="2000" dirty="0">
                <a:latin typeface="Arial" panose="020B0604020202020204" pitchFamily="34" charset="0"/>
              </a:rPr>
              <a:t>et al. 2018 J. Phys.: Conf. Ser.1085 042030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2100" dirty="0">
                <a:hlinkClick r:id="rId8"/>
              </a:rPr>
              <a:t> Evaluating Query Languages and Systems for High-Energy Physics Data</a:t>
            </a:r>
            <a:r>
              <a:rPr lang="en-GB" sz="2100" dirty="0"/>
              <a:t>, Dan Graur, Ingo Müller, Mason Proffitt, Ghislain Fourny, Gordon T. Watts, Gustavo Alonso, </a:t>
            </a:r>
            <a:r>
              <a:rPr lang="pl-PL" sz="2100" dirty="0"/>
              <a:t>Proc. VLDB Endow., </a:t>
            </a:r>
            <a:r>
              <a:rPr lang="en-US" sz="2100" dirty="0"/>
              <a:t>Vol 15, Issue 2 (2021)</a:t>
            </a:r>
            <a:r>
              <a:rPr lang="pl-PL" sz="2100" dirty="0"/>
              <a:t>.</a:t>
            </a:r>
            <a:endParaRPr lang="en-GB" sz="2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Get started with Spark at CERN: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hlinkClick r:id="rId9"/>
              </a:rPr>
              <a:t>https://hadoop-user-guide.web.cern.ch/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Thanks:</a:t>
            </a:r>
          </a:p>
          <a:p>
            <a:pPr marL="548626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467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to the teams in the IT Hadoop, Spark and streaming service, and in the SWAN service, in particular to Riccardo Castellotti.</a:t>
            </a:r>
          </a:p>
          <a:p>
            <a:pPr marL="548626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700" dirty="0">
                <a:effectLst/>
                <a:ea typeface="Times New Roman" panose="02020603050405020304" pitchFamily="18" charset="0"/>
              </a:rPr>
              <a:t> to the members and contributors to the (now finished) openlab project on data analysis with CMS</a:t>
            </a:r>
          </a:p>
          <a:p>
            <a:pPr marL="548626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700" dirty="0">
                <a:ea typeface="Times New Roman" panose="02020603050405020304" pitchFamily="18" charset="0"/>
              </a:rPr>
              <a:t> to Jim Pivarski, Andrew Melo, Lindsey Grey for discussion and their work on Spark arrow integration improvements and Spark-ROOT format integration</a:t>
            </a:r>
          </a:p>
          <a:p>
            <a:pPr marL="548626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700" dirty="0">
                <a:ea typeface="Times New Roman" panose="02020603050405020304" pitchFamily="18" charset="0"/>
              </a:rPr>
              <a:t> Lukas Heinrich, Gordon Watts, Ghislain Fourny, Ingo Müller, for discussions.</a:t>
            </a:r>
          </a:p>
          <a:p>
            <a:pPr marL="548626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700" dirty="0">
                <a:ea typeface="Times New Roman" panose="02020603050405020304" pitchFamily="18" charset="0"/>
              </a:rPr>
              <a:t> Ruslan Dautkhanov and Hyukjin Kwon from Databricks for their work and support on adding </a:t>
            </a:r>
            <a:r>
              <a:rPr lang="en-GB" sz="1700" dirty="0" err="1">
                <a:ea typeface="Times New Roman" panose="02020603050405020304" pitchFamily="18" charset="0"/>
              </a:rPr>
              <a:t>mapInArrow</a:t>
            </a:r>
            <a:r>
              <a:rPr lang="en-GB" sz="1700" dirty="0">
                <a:ea typeface="Times New Roman" panose="02020603050405020304" pitchFamily="18" charset="0"/>
              </a:rPr>
              <a:t> </a:t>
            </a:r>
          </a:p>
          <a:p>
            <a:pPr marL="548626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700" dirty="0">
                <a:ea typeface="Times New Roman" panose="02020603050405020304" pitchFamily="18" charset="0"/>
              </a:rPr>
              <a:t> Matteo Migliorini and Marco Zanetti for the work on ML pipelines.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48767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Apache Spark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3" y="1212147"/>
            <a:ext cx="11582400" cy="5144204"/>
          </a:xfrm>
        </p:spPr>
        <p:txBody>
          <a:bodyPr>
            <a:normAutofit fontScale="92500" lnSpcReduction="10000"/>
          </a:bodyPr>
          <a:lstStyle/>
          <a:p>
            <a:r>
              <a:rPr lang="en-US" sz="3333" dirty="0"/>
              <a:t>Who is using Spark, how, and why?</a:t>
            </a:r>
          </a:p>
          <a:p>
            <a:r>
              <a:rPr lang="en-US" sz="3333" dirty="0">
                <a:solidFill>
                  <a:srgbClr val="FF0000"/>
                </a:solidFill>
              </a:rPr>
              <a:t>Databricks</a:t>
            </a:r>
          </a:p>
          <a:p>
            <a:pPr lvl="1"/>
            <a:r>
              <a:rPr lang="en-US" sz="2800" dirty="0"/>
              <a:t>They sell a cloud-based analytics platform, centered around Spark</a:t>
            </a:r>
          </a:p>
          <a:p>
            <a:pPr lvl="2"/>
            <a:r>
              <a:rPr lang="en-US" sz="2533" dirty="0"/>
              <a:t>Development in the Spark ecosystem (Data Lakehouse, </a:t>
            </a:r>
            <a:r>
              <a:rPr lang="en-US" sz="2533" dirty="0" err="1"/>
              <a:t>MLFlow</a:t>
            </a:r>
            <a:r>
              <a:rPr lang="en-US" sz="2533" dirty="0"/>
              <a:t>)</a:t>
            </a:r>
          </a:p>
          <a:p>
            <a:pPr lvl="2"/>
            <a:r>
              <a:rPr lang="en-US" sz="2533" dirty="0"/>
              <a:t>They also have custom Spark improvements</a:t>
            </a:r>
          </a:p>
          <a:p>
            <a:pPr lvl="1"/>
            <a:r>
              <a:rPr lang="en-US" sz="2800" dirty="0"/>
              <a:t>Top contributors and drivers of the open-source development</a:t>
            </a:r>
          </a:p>
          <a:p>
            <a:r>
              <a:rPr lang="en-US" sz="3333" dirty="0">
                <a:solidFill>
                  <a:srgbClr val="FF0000"/>
                </a:solidFill>
              </a:rPr>
              <a:t>Cloud</a:t>
            </a:r>
            <a:r>
              <a:rPr lang="en-US" sz="3333" dirty="0"/>
              <a:t> vendors</a:t>
            </a:r>
          </a:p>
          <a:p>
            <a:pPr lvl="1"/>
            <a:r>
              <a:rPr lang="en-US" sz="2800" dirty="0"/>
              <a:t>All offer user-facing “Big Data” platforms, typically including Spark</a:t>
            </a:r>
          </a:p>
          <a:p>
            <a:r>
              <a:rPr lang="en-US" sz="3333" dirty="0"/>
              <a:t>Many </a:t>
            </a:r>
            <a:r>
              <a:rPr lang="en-US" sz="3333" dirty="0">
                <a:solidFill>
                  <a:srgbClr val="FF0000"/>
                </a:solidFill>
              </a:rPr>
              <a:t>tech</a:t>
            </a:r>
            <a:r>
              <a:rPr lang="en-US" sz="3333" dirty="0"/>
              <a:t> giants use it internally</a:t>
            </a:r>
          </a:p>
          <a:p>
            <a:pPr lvl="1"/>
            <a:r>
              <a:rPr lang="en-US" sz="2800" dirty="0"/>
              <a:t>Facebook, Apple, MS, Baidu, Netflix,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en-US" sz="2800" dirty="0"/>
              <a:t>Some </a:t>
            </a:r>
            <a:r>
              <a:rPr lang="en-US" sz="2800" dirty="0">
                <a:solidFill>
                  <a:srgbClr val="FF0000"/>
                </a:solidFill>
              </a:rPr>
              <a:t>contribute</a:t>
            </a:r>
            <a:r>
              <a:rPr lang="en-US" sz="2800" dirty="0"/>
              <a:t> back to Spark development (Apache Spark PMCs)</a:t>
            </a:r>
          </a:p>
          <a:p>
            <a:pPr marL="48767" indent="0">
              <a:buNone/>
            </a:pPr>
            <a:endParaRPr lang="en-US" sz="3066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Databricks - YouTube">
            <a:extLst>
              <a:ext uri="{FF2B5EF4-FFF2-40B4-BE49-F238E27FC236}">
                <a16:creationId xmlns:a16="http://schemas.microsoft.com/office/drawing/2014/main" id="{2EEBEB82-B4EF-4006-BC87-A9E7074F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131"/>
            <a:ext cx="1380259" cy="13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1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497-D8B0-437D-88A0-9BF8B6C9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493"/>
            <a:ext cx="1175743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Spark @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2A9-530D-4147-BACA-E96582EE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25606"/>
            <a:ext cx="11496261" cy="5395869"/>
          </a:xfrm>
        </p:spPr>
        <p:txBody>
          <a:bodyPr>
            <a:normAutofit fontScale="92500" lnSpcReduction="10000"/>
          </a:bodyPr>
          <a:lstStyle/>
          <a:p>
            <a:r>
              <a:rPr lang="en-US" sz="3333" dirty="0"/>
              <a:t>Key component of the Hadoop platforms.</a:t>
            </a:r>
          </a:p>
          <a:p>
            <a:pPr lvl="1"/>
            <a:r>
              <a:rPr lang="en-US" sz="2800" dirty="0"/>
              <a:t>IT monitoring, IT security</a:t>
            </a:r>
          </a:p>
          <a:p>
            <a:pPr lvl="1"/>
            <a:r>
              <a:rPr lang="en-US" sz="2800" dirty="0"/>
              <a:t>Experiments computing data (e.g. reports for the </a:t>
            </a:r>
            <a:r>
              <a:rPr lang="en-US" sz="2800" dirty="0" err="1"/>
              <a:t>Rucio</a:t>
            </a:r>
            <a:r>
              <a:rPr lang="en-US" sz="2800" dirty="0"/>
              <a:t> project)</a:t>
            </a:r>
          </a:p>
          <a:p>
            <a:pPr lvl="1"/>
            <a:r>
              <a:rPr lang="en-US" sz="2800" dirty="0"/>
              <a:t>Physics: </a:t>
            </a:r>
            <a:r>
              <a:rPr lang="en-US" sz="2800" dirty="0" err="1"/>
              <a:t>RDataFrame</a:t>
            </a:r>
            <a:r>
              <a:rPr lang="en-US" sz="2800" dirty="0"/>
              <a:t>, CMS Spark, CMS Muon POG</a:t>
            </a:r>
          </a:p>
          <a:p>
            <a:r>
              <a:rPr lang="en-US" sz="3333" dirty="0"/>
              <a:t>We also provide Spark on Kubernetes clusters</a:t>
            </a:r>
          </a:p>
          <a:p>
            <a:r>
              <a:rPr lang="en-US" sz="3333" dirty="0"/>
              <a:t>User-access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Notebooks</a:t>
            </a:r>
            <a:r>
              <a:rPr lang="en-US" sz="2800" dirty="0"/>
              <a:t>, often via SWAN. Some use of Spark on R</a:t>
            </a:r>
          </a:p>
          <a:p>
            <a:pPr lvl="1"/>
            <a:r>
              <a:rPr lang="en-US" sz="2800" dirty="0"/>
              <a:t>Batch jobs: Python, Scala, Java</a:t>
            </a:r>
          </a:p>
          <a:p>
            <a:r>
              <a:rPr lang="en-US" sz="3333" dirty="0" err="1"/>
              <a:t>NXCals</a:t>
            </a:r>
            <a:r>
              <a:rPr lang="en-US" sz="3333" dirty="0"/>
              <a:t> platform</a:t>
            </a:r>
          </a:p>
          <a:p>
            <a:pPr lvl="1"/>
            <a:r>
              <a:rPr lang="en-US" sz="2800" dirty="0"/>
              <a:t>Critical and large (~</a:t>
            </a:r>
            <a:r>
              <a:rPr lang="en-US" sz="2800" dirty="0">
                <a:solidFill>
                  <a:srgbClr val="FF0000"/>
                </a:solidFill>
              </a:rPr>
              <a:t>PB</a:t>
            </a:r>
            <a:r>
              <a:rPr lang="en-US" sz="2800" dirty="0"/>
              <a:t>s) logging system for the accelerator complex</a:t>
            </a:r>
          </a:p>
          <a:p>
            <a:pPr lvl="1"/>
            <a:r>
              <a:rPr lang="en-US" sz="2800" dirty="0"/>
              <a:t>Platform based on Hadoop, API based on Spark</a:t>
            </a:r>
          </a:p>
          <a:p>
            <a:endParaRPr lang="en-US" sz="3066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81BB-749C-45DE-96C0-035D8988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14B7-2E71-456B-A050-7A37227C9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normAutofit fontScale="90000"/>
          </a:bodyPr>
          <a:lstStyle/>
          <a:p>
            <a:pPr lvl="0"/>
            <a:r>
              <a:rPr lang="en-GB" dirty="0"/>
              <a:t>Demo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28A8-B7C3-4587-9899-8C5E68EA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7027" y="1261533"/>
            <a:ext cx="10972800" cy="4270860"/>
          </a:xfrm>
        </p:spPr>
        <p:txBody>
          <a:bodyPr vert="horz">
            <a:normAutofit/>
          </a:bodyPr>
          <a:lstStyle/>
          <a:p>
            <a:pPr lvl="0"/>
            <a:r>
              <a:rPr lang="en-GB" sz="3200" dirty="0">
                <a:latin typeface="Noto Mono" pitchFamily="18"/>
              </a:rPr>
              <a:t>Can Apache Spark run basic physics analysis?</a:t>
            </a:r>
          </a:p>
          <a:p>
            <a:pPr lvl="0"/>
            <a:r>
              <a:rPr lang="en-GB" sz="3200" dirty="0">
                <a:latin typeface="Noto Mono" pitchFamily="18"/>
              </a:rPr>
              <a:t>Let’s start with a “Hello World!” example</a:t>
            </a:r>
          </a:p>
          <a:p>
            <a:pPr lvl="0"/>
            <a:endParaRPr lang="en-GB" sz="3200" dirty="0">
              <a:latin typeface="Noto Mono" pitchFamily="18"/>
            </a:endParaRPr>
          </a:p>
          <a:p>
            <a:pPr lvl="0"/>
            <a:r>
              <a:rPr lang="en-GB" sz="3200" dirty="0">
                <a:latin typeface="Noto Mono" pitchFamily="18"/>
              </a:rPr>
              <a:t>Dimuon mass spectrum analysis at</a:t>
            </a:r>
          </a:p>
          <a:p>
            <a:pPr marL="48767" lvl="0" indent="0">
              <a:buNone/>
            </a:pPr>
            <a:r>
              <a:rPr lang="en-GB" sz="2800" dirty="0">
                <a:latin typeface="Noto Mono" pitchFamily="18"/>
                <a:hlinkClick r:id="rId3"/>
              </a:rPr>
              <a:t>https://github.com/LucaCanali/Miscellaneous/tree/master/Spark_Physics</a:t>
            </a:r>
            <a:r>
              <a:rPr lang="en-GB" sz="2800" dirty="0">
                <a:latin typeface="Noto Mono" pitchFamily="18"/>
              </a:rPr>
              <a:t> </a:t>
            </a:r>
          </a:p>
          <a:p>
            <a:pPr lvl="1"/>
            <a:endParaRPr lang="en-GB" sz="2667" dirty="0">
              <a:latin typeface="Noto Mono" pitchFamily="18"/>
            </a:endParaRPr>
          </a:p>
          <a:p>
            <a:pPr lvl="0"/>
            <a:endParaRPr lang="en-GB" sz="3200" dirty="0">
              <a:latin typeface="Noto Mono" pitchFamily="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A0D9-B70F-4214-8F19-D79642AF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3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8F6-2FDB-4CF0-A452-543A993A13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318993"/>
            <a:ext cx="10969139" cy="769441"/>
          </a:xfrm>
        </p:spPr>
        <p:txBody>
          <a:bodyPr vert="horz">
            <a:spAutoFit/>
          </a:bodyPr>
          <a:lstStyle/>
          <a:p>
            <a:pPr lvl="0"/>
            <a:r>
              <a:rPr lang="en-GB" sz="4400" dirty="0"/>
              <a:t>Main Data Abstraction: Spark </a:t>
            </a:r>
            <a:r>
              <a:rPr lang="en-GB" sz="4400" dirty="0" err="1"/>
              <a:t>DataFrames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AFE1B-DBD0-4C07-9939-82B3C7F54A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69948" y="6281998"/>
            <a:ext cx="3743887" cy="513829"/>
          </a:xfrm>
        </p:spPr>
        <p:txBody>
          <a:bodyPr vert="horz">
            <a:normAutofit/>
          </a:bodyPr>
          <a:lstStyle/>
          <a:p>
            <a:pPr marL="48767" lvl="0" indent="0">
              <a:buNone/>
            </a:pPr>
            <a:r>
              <a:rPr lang="en-GB" sz="1200" dirty="0"/>
              <a:t>Figure from “</a:t>
            </a:r>
            <a:r>
              <a:rPr lang="en-GB" sz="1200" dirty="0">
                <a:hlinkClick r:id="rId3"/>
              </a:rPr>
              <a:t>Spark in action</a:t>
            </a:r>
            <a:r>
              <a:rPr lang="en-GB" sz="1200" dirty="0"/>
              <a:t>”, Jean-Georges Perrin, Manning,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F3EC4-BAC3-4AE3-8D96-F2EEB69982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80885" y="1473366"/>
            <a:ext cx="6289063" cy="52481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D29A6-00BC-49B9-80D2-AD57E46C9B1E}"/>
              </a:ext>
            </a:extLst>
          </p:cNvPr>
          <p:cNvSpPr txBox="1"/>
          <p:nvPr/>
        </p:nvSpPr>
        <p:spPr>
          <a:xfrm>
            <a:off x="7503458" y="1819835"/>
            <a:ext cx="4688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DataFrame</a:t>
            </a: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is a table-like abstraction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similar to Pandas 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Handles data with a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DFs are partitioned and immutable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enables parallel execution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and fault tolerance at scale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D71D8-085E-48BA-84B8-912A7A487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14B7-2E71-456B-A050-7A37227C9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normAutofit fontScale="90000"/>
          </a:bodyPr>
          <a:lstStyle/>
          <a:p>
            <a:pPr lvl="0"/>
            <a:r>
              <a:rPr lang="en-GB" dirty="0" err="1"/>
              <a:t>DataFrame</a:t>
            </a:r>
            <a:r>
              <a:rPr lang="en-GB" dirty="0"/>
              <a:t> API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28A8-B7C3-4587-9899-8C5E68EA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7027" y="1261533"/>
            <a:ext cx="10972800" cy="4270860"/>
          </a:xfrm>
        </p:spPr>
        <p:txBody>
          <a:bodyPr vert="horz">
            <a:normAutofit/>
          </a:bodyPr>
          <a:lstStyle/>
          <a:p>
            <a:pPr lvl="0"/>
            <a:r>
              <a:rPr lang="en-GB" sz="3200" dirty="0">
                <a:latin typeface="Noto Mono" pitchFamily="18"/>
              </a:rPr>
              <a:t>Selections and projection are easily scalable </a:t>
            </a:r>
          </a:p>
          <a:p>
            <a:pPr lvl="0"/>
            <a:r>
              <a:rPr lang="en-GB" sz="3200" dirty="0">
                <a:latin typeface="Noto Mono" pitchFamily="18"/>
              </a:rPr>
              <a:t>Filter operations naturally fit with the </a:t>
            </a:r>
            <a:r>
              <a:rPr lang="en-GB" sz="3200" dirty="0" err="1">
                <a:latin typeface="Noto Mono" pitchFamily="18"/>
              </a:rPr>
              <a:t>DataFrame</a:t>
            </a:r>
            <a:r>
              <a:rPr lang="en-GB" sz="3200" dirty="0">
                <a:latin typeface="Noto Mono" pitchFamily="18"/>
              </a:rPr>
              <a:t> API</a:t>
            </a:r>
          </a:p>
          <a:p>
            <a:pPr lvl="0"/>
            <a:endParaRPr lang="en-GB" sz="3200" dirty="0">
              <a:latin typeface="Noto Mono" pitchFamily="18"/>
            </a:endParaRPr>
          </a:p>
          <a:p>
            <a:pPr lvl="0"/>
            <a:endParaRPr lang="en-GB" sz="3200" dirty="0">
              <a:latin typeface="Noto Mono" pitchFamily="18"/>
            </a:endParaRPr>
          </a:p>
          <a:p>
            <a:pPr lvl="0"/>
            <a:endParaRPr lang="en-GB" sz="3200" dirty="0">
              <a:latin typeface="Noto Mono" pitchFamily="18"/>
            </a:endParaRPr>
          </a:p>
          <a:p>
            <a:pPr lvl="0"/>
            <a:r>
              <a:rPr lang="en-GB" sz="3200" dirty="0">
                <a:latin typeface="Noto Mono" pitchFamily="18"/>
              </a:rPr>
              <a:t>Expressions and formulas</a:t>
            </a:r>
          </a:p>
          <a:p>
            <a:pPr marL="48767" lvl="0" indent="0">
              <a:buNone/>
            </a:pPr>
            <a:endParaRPr lang="en-GB" sz="3200" dirty="0">
              <a:latin typeface="Noto Mono" pitchFamily="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A0D9-B70F-4214-8F19-D79642AF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8A56D0-55F5-48F3-92B0-47EE21F7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98" y="2624598"/>
            <a:ext cx="7761991" cy="1219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4F859-15D5-4C5D-A234-63679AB06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98" y="5045982"/>
            <a:ext cx="6420746" cy="790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14B7-2E71-456B-A050-7A37227C9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33493"/>
            <a:ext cx="11312106" cy="940443"/>
          </a:xfrm>
        </p:spPr>
        <p:txBody>
          <a:bodyPr vert="horz">
            <a:normAutofit fontScale="90000"/>
          </a:bodyPr>
          <a:lstStyle/>
          <a:p>
            <a:pPr lvl="0"/>
            <a:r>
              <a:rPr lang="en-GB" dirty="0"/>
              <a:t>Histograms with the </a:t>
            </a:r>
            <a:r>
              <a:rPr lang="en-GB" dirty="0" err="1"/>
              <a:t>DataFrame</a:t>
            </a:r>
            <a:r>
              <a:rPr lang="en-GB" dirty="0"/>
              <a:t>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28A8-B7C3-4587-9899-8C5E68EA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7027" y="1261533"/>
            <a:ext cx="10972800" cy="4270860"/>
          </a:xfrm>
        </p:spPr>
        <p:txBody>
          <a:bodyPr vert="horz">
            <a:normAutofit/>
          </a:bodyPr>
          <a:lstStyle/>
          <a:p>
            <a:r>
              <a:rPr lang="en-GB" sz="3200" dirty="0">
                <a:latin typeface="Noto Mono" pitchFamily="18"/>
              </a:rPr>
              <a:t>Histograms are generated using Spark </a:t>
            </a:r>
            <a:r>
              <a:rPr lang="en-GB" sz="3200" dirty="0" err="1">
                <a:latin typeface="Noto Mono" pitchFamily="18"/>
              </a:rPr>
              <a:t>DataFrame</a:t>
            </a:r>
            <a:r>
              <a:rPr lang="en-GB" sz="3200" dirty="0">
                <a:latin typeface="Noto Mono" pitchFamily="18"/>
              </a:rPr>
              <a:t> API</a:t>
            </a:r>
          </a:p>
          <a:p>
            <a:pPr lvl="1"/>
            <a:r>
              <a:rPr lang="en-GB" sz="2667" dirty="0">
                <a:latin typeface="Noto Mono" pitchFamily="18"/>
              </a:rPr>
              <a:t>Data aggregation/shuffle with Spark, can run at scale</a:t>
            </a:r>
          </a:p>
          <a:p>
            <a:pPr lvl="1"/>
            <a:r>
              <a:rPr lang="en-GB" sz="2667" dirty="0">
                <a:latin typeface="Noto Mono" pitchFamily="18"/>
              </a:rPr>
              <a:t>Details hidden in a small custom package: </a:t>
            </a:r>
            <a:r>
              <a:rPr lang="en-GB" sz="2667" dirty="0" err="1">
                <a:latin typeface="Noto Mono" pitchFamily="18"/>
                <a:hlinkClick r:id="rId3"/>
              </a:rPr>
              <a:t>sparkhistogram</a:t>
            </a:r>
            <a:r>
              <a:rPr lang="en-GB" sz="2667" dirty="0">
                <a:latin typeface="Noto Mono" pitchFamily="18"/>
              </a:rPr>
              <a:t> </a:t>
            </a:r>
          </a:p>
          <a:p>
            <a:pPr marL="48767" lvl="0" indent="0">
              <a:buNone/>
            </a:pPr>
            <a:endParaRPr lang="en-GB" sz="3200" dirty="0">
              <a:latin typeface="Noto Mono" pitchFamily="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A0D9-B70F-4214-8F19-D79642AF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7C914A-9061-6A93-FF9F-50A2D1622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77" y="3082468"/>
            <a:ext cx="9871640" cy="21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D9B40-204E-460F-9FB4-430C43B7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0">
              <a:buNone/>
              <a:tabLst/>
              <a:defRPr lang="en-GB" sz="1400" kern="1200">
                <a:solidFill>
                  <a:schemeClr val="tx1"/>
                </a:solidFill>
                <a:latin typeface="Liberation Serif" pitchFamily="18"/>
                <a:ea typeface="Tahoma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672690A7-A004-455D-99B7-BF24F0B2B61C}" type="slidenum">
              <a:rPr lang="en-US" smtClean="0"/>
              <a:pPr lvl="0"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8817-6594-45BB-B1E4-E6315F77F1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85656"/>
            <a:ext cx="10969139" cy="1036117"/>
          </a:xfrm>
        </p:spPr>
        <p:txBody>
          <a:bodyPr vert="horz">
            <a:spAutoFit/>
          </a:bodyPr>
          <a:lstStyle/>
          <a:p>
            <a:pPr lvl="0"/>
            <a:r>
              <a:rPr lang="en-GB" dirty="0"/>
              <a:t>How Spark Runs Jobs at 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0FE42-AC44-4845-8F84-B6CEA43EA0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6373" y="1306159"/>
            <a:ext cx="9578499" cy="5051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RNPrésentation1_16x9numpages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ern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ERNcobrandi16-9">
  <a:themeElements>
    <a:clrScheme name="Custom 2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FFC000"/>
      </a:accent1>
      <a:accent2>
        <a:srgbClr val="00B0F0"/>
      </a:accent2>
      <a:accent3>
        <a:srgbClr val="FF0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ERN_white">
  <a:themeElements>
    <a:clrScheme name="CERN_CUSTOM">
      <a:dk1>
        <a:srgbClr val="004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ERNcobrandi16-9">
  <a:themeElements>
    <a:clrScheme name="Custom 3">
      <a:dk1>
        <a:srgbClr val="0055A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BigData_Solutions_at_CERN_KT_Forum_20170929 (2)</Template>
  <TotalTime>0</TotalTime>
  <Words>1769</Words>
  <Application>Microsoft Office PowerPoint</Application>
  <PresentationFormat>Widescreen</PresentationFormat>
  <Paragraphs>258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Arial Black</vt:lpstr>
      <vt:lpstr>Calibri</vt:lpstr>
      <vt:lpstr>Courier</vt:lpstr>
      <vt:lpstr>Liberation Sans</vt:lpstr>
      <vt:lpstr>Liberation Serif</vt:lpstr>
      <vt:lpstr>Noto Mono</vt:lpstr>
      <vt:lpstr>StarSymbol</vt:lpstr>
      <vt:lpstr>Wingdings</vt:lpstr>
      <vt:lpstr>CERNPrésentation1_16x9numpages</vt:lpstr>
      <vt:lpstr>cern</vt:lpstr>
      <vt:lpstr>CERNCorporate16-9</vt:lpstr>
      <vt:lpstr>CERNcobrandi16-9</vt:lpstr>
      <vt:lpstr>Custom Design</vt:lpstr>
      <vt:lpstr>CERN_white</vt:lpstr>
      <vt:lpstr>1_CERNcobrandi16-9</vt:lpstr>
      <vt:lpstr>Image</vt:lpstr>
      <vt:lpstr>PowerPoint Presentation</vt:lpstr>
      <vt:lpstr>Motivations and Scope</vt:lpstr>
      <vt:lpstr>Apache Spark Adoption</vt:lpstr>
      <vt:lpstr>Spark @ CERN</vt:lpstr>
      <vt:lpstr>Demo 1</vt:lpstr>
      <vt:lpstr>Main Data Abstraction: Spark DataFrames</vt:lpstr>
      <vt:lpstr>DataFrame API Basics</vt:lpstr>
      <vt:lpstr>Histograms with the DataFrame API</vt:lpstr>
      <vt:lpstr>How Spark Runs Jobs at Scale</vt:lpstr>
      <vt:lpstr>Apache Spark Ecosystem</vt:lpstr>
      <vt:lpstr>Apache Spark Clusters at CERN</vt:lpstr>
      <vt:lpstr>SWAN Integration with Apache Spark</vt:lpstr>
      <vt:lpstr>Example 2</vt:lpstr>
      <vt:lpstr>Spark can Handle Complex Schemas</vt:lpstr>
      <vt:lpstr>Handling Arrays</vt:lpstr>
      <vt:lpstr>Demo 3</vt:lpstr>
      <vt:lpstr>Demo 4</vt:lpstr>
      <vt:lpstr>Lessons Learned and Wrap-up</vt:lpstr>
      <vt:lpstr>What Spark Can Offer To HEP</vt:lpstr>
      <vt:lpstr>Performance Gap</vt:lpstr>
      <vt:lpstr>Open Questions: Data Formats</vt:lpstr>
      <vt:lpstr>Plans and Future Work</vt:lpstr>
      <vt:lpstr>References + 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for Physics</dc:title>
  <dc:creator/>
  <cp:lastModifiedBy/>
  <cp:revision>1</cp:revision>
  <dcterms:created xsi:type="dcterms:W3CDTF">2019-04-18T15:51:13Z</dcterms:created>
  <dcterms:modified xsi:type="dcterms:W3CDTF">2022-09-14T12:11:24Z</dcterms:modified>
  <cp:contentStatus/>
</cp:coreProperties>
</file>